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16.xml" ContentType="application/vnd.openxmlformats-officedocument.presentationml.tags+xml"/>
  <Override PartName="/ppt/tags/tag17.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4422" r:id="rId1"/>
    <p:sldMasterId id="2147484430" r:id="rId2"/>
  </p:sldMasterIdLst>
  <p:notesMasterIdLst>
    <p:notesMasterId r:id="rId24"/>
  </p:notesMasterIdLst>
  <p:handoutMasterIdLst>
    <p:handoutMasterId r:id="rId25"/>
  </p:handoutMasterIdLst>
  <p:sldIdLst>
    <p:sldId id="796" r:id="rId3"/>
    <p:sldId id="850" r:id="rId4"/>
    <p:sldId id="843" r:id="rId5"/>
    <p:sldId id="844" r:id="rId6"/>
    <p:sldId id="861" r:id="rId7"/>
    <p:sldId id="846" r:id="rId8"/>
    <p:sldId id="847" r:id="rId9"/>
    <p:sldId id="862" r:id="rId10"/>
    <p:sldId id="863" r:id="rId11"/>
    <p:sldId id="855" r:id="rId12"/>
    <p:sldId id="841" r:id="rId13"/>
    <p:sldId id="864" r:id="rId14"/>
    <p:sldId id="865" r:id="rId15"/>
    <p:sldId id="866" r:id="rId16"/>
    <p:sldId id="826" r:id="rId17"/>
    <p:sldId id="852" r:id="rId18"/>
    <p:sldId id="853" r:id="rId19"/>
    <p:sldId id="856" r:id="rId20"/>
    <p:sldId id="857" r:id="rId21"/>
    <p:sldId id="778" r:id="rId22"/>
    <p:sldId id="867" r:id="rId23"/>
  </p:sldIdLst>
  <p:sldSz cx="9144000" cy="6858000" type="screen4x3"/>
  <p:notesSz cx="6721475" cy="9866313"/>
  <p:custDataLst>
    <p:tags r:id="rId26"/>
  </p:custDataLst>
  <p:defaultTextStyle>
    <a:defPPr>
      <a:defRPr lang="de-CH"/>
    </a:defPPr>
    <a:lvl1pPr algn="l" rtl="0" fontAlgn="base">
      <a:spcBef>
        <a:spcPct val="0"/>
      </a:spcBef>
      <a:spcAft>
        <a:spcPct val="0"/>
      </a:spcAft>
      <a:defRPr b="1" kern="1200">
        <a:solidFill>
          <a:schemeClr val="bg1"/>
        </a:solidFill>
        <a:latin typeface="Arial" charset="0"/>
        <a:ea typeface="MS PGothic" pitchFamily="34" charset="-128"/>
        <a:cs typeface="Arial" charset="0"/>
      </a:defRPr>
    </a:lvl1pPr>
    <a:lvl2pPr marL="457200" algn="l" rtl="0" fontAlgn="base">
      <a:spcBef>
        <a:spcPct val="0"/>
      </a:spcBef>
      <a:spcAft>
        <a:spcPct val="0"/>
      </a:spcAft>
      <a:defRPr b="1" kern="1200">
        <a:solidFill>
          <a:schemeClr val="bg1"/>
        </a:solidFill>
        <a:latin typeface="Arial" charset="0"/>
        <a:ea typeface="MS PGothic" pitchFamily="34" charset="-128"/>
        <a:cs typeface="Arial" charset="0"/>
      </a:defRPr>
    </a:lvl2pPr>
    <a:lvl3pPr marL="914400" algn="l" rtl="0" fontAlgn="base">
      <a:spcBef>
        <a:spcPct val="0"/>
      </a:spcBef>
      <a:spcAft>
        <a:spcPct val="0"/>
      </a:spcAft>
      <a:defRPr b="1" kern="1200">
        <a:solidFill>
          <a:schemeClr val="bg1"/>
        </a:solidFill>
        <a:latin typeface="Arial" charset="0"/>
        <a:ea typeface="MS PGothic" pitchFamily="34" charset="-128"/>
        <a:cs typeface="Arial" charset="0"/>
      </a:defRPr>
    </a:lvl3pPr>
    <a:lvl4pPr marL="1371600" algn="l" rtl="0" fontAlgn="base">
      <a:spcBef>
        <a:spcPct val="0"/>
      </a:spcBef>
      <a:spcAft>
        <a:spcPct val="0"/>
      </a:spcAft>
      <a:defRPr b="1" kern="1200">
        <a:solidFill>
          <a:schemeClr val="bg1"/>
        </a:solidFill>
        <a:latin typeface="Arial" charset="0"/>
        <a:ea typeface="MS PGothic" pitchFamily="34" charset="-128"/>
        <a:cs typeface="Arial" charset="0"/>
      </a:defRPr>
    </a:lvl4pPr>
    <a:lvl5pPr marL="1828800" algn="l" rtl="0" fontAlgn="base">
      <a:spcBef>
        <a:spcPct val="0"/>
      </a:spcBef>
      <a:spcAft>
        <a:spcPct val="0"/>
      </a:spcAft>
      <a:defRPr b="1" kern="1200">
        <a:solidFill>
          <a:schemeClr val="bg1"/>
        </a:solidFill>
        <a:latin typeface="Arial" charset="0"/>
        <a:ea typeface="MS PGothic" pitchFamily="34" charset="-128"/>
        <a:cs typeface="Arial" charset="0"/>
      </a:defRPr>
    </a:lvl5pPr>
    <a:lvl6pPr marL="2286000" algn="l" defTabSz="914400" rtl="0" eaLnBrk="1" latinLnBrk="0" hangingPunct="1">
      <a:defRPr b="1" kern="1200">
        <a:solidFill>
          <a:schemeClr val="bg1"/>
        </a:solidFill>
        <a:latin typeface="Arial" charset="0"/>
        <a:ea typeface="MS PGothic" pitchFamily="34" charset="-128"/>
        <a:cs typeface="Arial" charset="0"/>
      </a:defRPr>
    </a:lvl6pPr>
    <a:lvl7pPr marL="2743200" algn="l" defTabSz="914400" rtl="0" eaLnBrk="1" latinLnBrk="0" hangingPunct="1">
      <a:defRPr b="1" kern="1200">
        <a:solidFill>
          <a:schemeClr val="bg1"/>
        </a:solidFill>
        <a:latin typeface="Arial" charset="0"/>
        <a:ea typeface="MS PGothic" pitchFamily="34" charset="-128"/>
        <a:cs typeface="Arial" charset="0"/>
      </a:defRPr>
    </a:lvl7pPr>
    <a:lvl8pPr marL="3200400" algn="l" defTabSz="914400" rtl="0" eaLnBrk="1" latinLnBrk="0" hangingPunct="1">
      <a:defRPr b="1" kern="1200">
        <a:solidFill>
          <a:schemeClr val="bg1"/>
        </a:solidFill>
        <a:latin typeface="Arial" charset="0"/>
        <a:ea typeface="MS PGothic" pitchFamily="34" charset="-128"/>
        <a:cs typeface="Arial" charset="0"/>
      </a:defRPr>
    </a:lvl8pPr>
    <a:lvl9pPr marL="3657600" algn="l" defTabSz="914400" rtl="0" eaLnBrk="1" latinLnBrk="0" hangingPunct="1">
      <a:defRPr b="1" kern="1200">
        <a:solidFill>
          <a:schemeClr val="bg1"/>
        </a:solidFill>
        <a:latin typeface="Arial" charset="0"/>
        <a:ea typeface="MS PGothic" pitchFamily="34" charset="-128"/>
        <a:cs typeface="Arial" charset="0"/>
      </a:defRPr>
    </a:lvl9pPr>
  </p:defaultTextStyle>
  <p:extLst>
    <p:ext uri="{EFAFB233-063F-42B5-8137-9DF3F51BA10A}">
      <p15:sldGuideLst xmlns:p15="http://schemas.microsoft.com/office/powerpoint/2012/main">
        <p15:guide id="1" orient="horz" pos="935">
          <p15:clr>
            <a:srgbClr val="A4A3A4"/>
          </p15:clr>
        </p15:guide>
        <p15:guide id="2" orient="horz" pos="3974">
          <p15:clr>
            <a:srgbClr val="A4A3A4"/>
          </p15:clr>
        </p15:guide>
        <p15:guide id="3" orient="horz" pos="277">
          <p15:clr>
            <a:srgbClr val="A4A3A4"/>
          </p15:clr>
        </p15:guide>
        <p15:guide id="4" orient="horz" pos="2886" userDrawn="1">
          <p15:clr>
            <a:srgbClr val="A4A3A4"/>
          </p15:clr>
        </p15:guide>
        <p15:guide id="5" pos="249">
          <p15:clr>
            <a:srgbClr val="A4A3A4"/>
          </p15:clr>
        </p15:guide>
        <p15:guide id="6" pos="5512">
          <p15:clr>
            <a:srgbClr val="A4A3A4"/>
          </p15:clr>
        </p15:guide>
        <p15:guide id="7" pos="3143">
          <p15:clr>
            <a:srgbClr val="A4A3A4"/>
          </p15:clr>
        </p15:guide>
        <p15:guide id="8" pos="1814">
          <p15:clr>
            <a:srgbClr val="A4A3A4"/>
          </p15:clr>
        </p15:guide>
        <p15:guide id="9" pos="4481">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1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indle Martin" initials="KM" lastIdx="5" clrIdx="0">
    <p:extLst>
      <p:ext uri="{19B8F6BF-5375-455C-9EA6-DF929625EA0E}">
        <p15:presenceInfo xmlns:p15="http://schemas.microsoft.com/office/powerpoint/2012/main" userId="Kindle Martin" providerId="None"/>
      </p:ext>
    </p:extLst>
  </p:cmAuthor>
  <p:cmAuthor id="2" name="Langenegger Patrick" initials="SI" lastIdx="8" clrIdx="1">
    <p:extLst>
      <p:ext uri="{19B8F6BF-5375-455C-9EA6-DF929625EA0E}">
        <p15:presenceInfo xmlns:p15="http://schemas.microsoft.com/office/powerpoint/2012/main" userId="Langenegger Patrick" providerId="None"/>
      </p:ext>
    </p:extLst>
  </p:cmAuthor>
  <p:cmAuthor id="3" name="Mettler Claudio" initials="MC" lastIdx="13" clrIdx="2">
    <p:extLst>
      <p:ext uri="{19B8F6BF-5375-455C-9EA6-DF929625EA0E}">
        <p15:presenceInfo xmlns:p15="http://schemas.microsoft.com/office/powerpoint/2012/main" userId="Mettler Claudi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9D9C"/>
    <a:srgbClr val="FCE4D6"/>
    <a:srgbClr val="D9E1F2"/>
    <a:srgbClr val="000000"/>
    <a:srgbClr val="191919"/>
    <a:srgbClr val="3C8C93"/>
    <a:srgbClr val="698FA4"/>
    <a:srgbClr val="4E6C88"/>
    <a:srgbClr val="E9E9EA"/>
    <a:srgbClr val="ACCED9"/>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D7B26C5-4107-4FEC-AEDC-1716B250A1EF}">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876" autoAdjust="0"/>
  </p:normalViewPr>
  <p:slideViewPr>
    <p:cSldViewPr snapToObjects="1">
      <p:cViewPr varScale="1">
        <p:scale>
          <a:sx n="111" d="100"/>
          <a:sy n="111" d="100"/>
        </p:scale>
        <p:origin x="1398" y="198"/>
      </p:cViewPr>
      <p:guideLst>
        <p:guide orient="horz" pos="935"/>
        <p:guide orient="horz" pos="3974"/>
        <p:guide orient="horz" pos="277"/>
        <p:guide orient="horz" pos="2886"/>
        <p:guide pos="249"/>
        <p:guide pos="5512"/>
        <p:guide pos="3143"/>
        <p:guide pos="1814"/>
        <p:guide pos="448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snapToObjects="1">
      <p:cViewPr varScale="1">
        <p:scale>
          <a:sx n="90" d="100"/>
          <a:sy n="90" d="100"/>
        </p:scale>
        <p:origin x="-3714" y="-114"/>
      </p:cViewPr>
      <p:guideLst>
        <p:guide orient="horz" pos="3108"/>
        <p:guide pos="211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gs" Target="tags/tag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1" y="4"/>
            <a:ext cx="2912640" cy="493080"/>
          </a:xfrm>
          <a:prstGeom prst="rect">
            <a:avLst/>
          </a:prstGeom>
          <a:noFill/>
          <a:ln w="9525">
            <a:noFill/>
            <a:miter lim="800000"/>
            <a:headEnd/>
            <a:tailEnd/>
          </a:ln>
        </p:spPr>
        <p:txBody>
          <a:bodyPr vert="horz" wrap="square" lIns="90401" tIns="45200" rIns="90401" bIns="45200" numCol="1" anchor="t" anchorCtr="0" compatLnSpc="1">
            <a:prstTxWarp prst="textNoShape">
              <a:avLst/>
            </a:prstTxWarp>
          </a:bodyPr>
          <a:lstStyle>
            <a:lvl1pPr defTabSz="906878" eaLnBrk="0" hangingPunct="0">
              <a:spcBef>
                <a:spcPct val="20000"/>
              </a:spcBef>
              <a:buClr>
                <a:srgbClr val="003366"/>
              </a:buClr>
              <a:defRPr sz="1100">
                <a:solidFill>
                  <a:schemeClr val="bg1"/>
                </a:solidFill>
                <a:latin typeface="Arial" pitchFamily="34" charset="0"/>
                <a:ea typeface="MS PGothic" pitchFamily="34" charset="-128"/>
                <a:cs typeface="Arial" pitchFamily="34" charset="0"/>
              </a:defRPr>
            </a:lvl1pPr>
          </a:lstStyle>
          <a:p>
            <a:pPr>
              <a:defRPr/>
            </a:pPr>
            <a:endParaRPr lang="de-DE" dirty="0"/>
          </a:p>
        </p:txBody>
      </p:sp>
      <p:sp>
        <p:nvSpPr>
          <p:cNvPr id="50179" name="Rectangle 3"/>
          <p:cNvSpPr>
            <a:spLocks noGrp="1" noChangeArrowheads="1"/>
          </p:cNvSpPr>
          <p:nvPr>
            <p:ph type="dt" sz="quarter" idx="1"/>
          </p:nvPr>
        </p:nvSpPr>
        <p:spPr bwMode="auto">
          <a:xfrm>
            <a:off x="3807270" y="4"/>
            <a:ext cx="2912640" cy="493080"/>
          </a:xfrm>
          <a:prstGeom prst="rect">
            <a:avLst/>
          </a:prstGeom>
          <a:noFill/>
          <a:ln w="9525">
            <a:noFill/>
            <a:miter lim="800000"/>
            <a:headEnd/>
            <a:tailEnd/>
          </a:ln>
        </p:spPr>
        <p:txBody>
          <a:bodyPr vert="horz" wrap="square" lIns="90401" tIns="45200" rIns="90401" bIns="45200" numCol="1" anchor="t" anchorCtr="0" compatLnSpc="1">
            <a:prstTxWarp prst="textNoShape">
              <a:avLst/>
            </a:prstTxWarp>
          </a:bodyPr>
          <a:lstStyle>
            <a:lvl1pPr algn="r" defTabSz="906878" eaLnBrk="0" hangingPunct="0">
              <a:spcBef>
                <a:spcPct val="20000"/>
              </a:spcBef>
              <a:buClr>
                <a:srgbClr val="003366"/>
              </a:buClr>
              <a:defRPr sz="1100">
                <a:solidFill>
                  <a:schemeClr val="bg1"/>
                </a:solidFill>
                <a:ea typeface="+mn-ea"/>
              </a:defRPr>
            </a:lvl1pPr>
          </a:lstStyle>
          <a:p>
            <a:pPr>
              <a:defRPr/>
            </a:pPr>
            <a:fld id="{0DC991BB-DDFB-470F-9AF0-133F25A31219}" type="datetime1">
              <a:rPr lang="de-CH"/>
              <a:pPr>
                <a:defRPr/>
              </a:pPr>
              <a:t>08.03.2021</a:t>
            </a:fld>
            <a:endParaRPr lang="de-CH" dirty="0"/>
          </a:p>
        </p:txBody>
      </p:sp>
      <p:sp>
        <p:nvSpPr>
          <p:cNvPr id="50180" name="Rectangle 4"/>
          <p:cNvSpPr>
            <a:spLocks noGrp="1" noChangeArrowheads="1"/>
          </p:cNvSpPr>
          <p:nvPr>
            <p:ph type="ftr" sz="quarter" idx="2"/>
          </p:nvPr>
        </p:nvSpPr>
        <p:spPr bwMode="auto">
          <a:xfrm>
            <a:off x="1" y="9371662"/>
            <a:ext cx="2912640" cy="493079"/>
          </a:xfrm>
          <a:prstGeom prst="rect">
            <a:avLst/>
          </a:prstGeom>
          <a:noFill/>
          <a:ln w="9525">
            <a:noFill/>
            <a:miter lim="800000"/>
            <a:headEnd/>
            <a:tailEnd/>
          </a:ln>
        </p:spPr>
        <p:txBody>
          <a:bodyPr vert="horz" wrap="square" lIns="90401" tIns="45200" rIns="90401" bIns="45200" numCol="1" anchor="b" anchorCtr="0" compatLnSpc="1">
            <a:prstTxWarp prst="textNoShape">
              <a:avLst/>
            </a:prstTxWarp>
          </a:bodyPr>
          <a:lstStyle>
            <a:lvl1pPr defTabSz="906878" eaLnBrk="0" hangingPunct="0">
              <a:spcBef>
                <a:spcPct val="20000"/>
              </a:spcBef>
              <a:buClr>
                <a:srgbClr val="003366"/>
              </a:buClr>
              <a:defRPr sz="1100">
                <a:solidFill>
                  <a:schemeClr val="bg1"/>
                </a:solidFill>
                <a:latin typeface="Arial" pitchFamily="34" charset="0"/>
                <a:ea typeface="MS PGothic" pitchFamily="34" charset="-128"/>
                <a:cs typeface="Arial" pitchFamily="34" charset="0"/>
              </a:defRPr>
            </a:lvl1pPr>
          </a:lstStyle>
          <a:p>
            <a:pPr>
              <a:defRPr/>
            </a:pPr>
            <a:endParaRPr lang="de-DE" dirty="0"/>
          </a:p>
        </p:txBody>
      </p:sp>
      <p:sp>
        <p:nvSpPr>
          <p:cNvPr id="50181" name="Rectangle 5"/>
          <p:cNvSpPr>
            <a:spLocks noGrp="1" noChangeArrowheads="1"/>
          </p:cNvSpPr>
          <p:nvPr>
            <p:ph type="sldNum" sz="quarter" idx="3"/>
          </p:nvPr>
        </p:nvSpPr>
        <p:spPr bwMode="auto">
          <a:xfrm>
            <a:off x="3807270" y="9371662"/>
            <a:ext cx="2912640" cy="493079"/>
          </a:xfrm>
          <a:prstGeom prst="rect">
            <a:avLst/>
          </a:prstGeom>
          <a:noFill/>
          <a:ln w="9525">
            <a:noFill/>
            <a:miter lim="800000"/>
            <a:headEnd/>
            <a:tailEnd/>
          </a:ln>
        </p:spPr>
        <p:txBody>
          <a:bodyPr vert="horz" wrap="square" lIns="90401" tIns="45200" rIns="90401" bIns="45200" numCol="1" anchor="b" anchorCtr="0" compatLnSpc="1">
            <a:prstTxWarp prst="textNoShape">
              <a:avLst/>
            </a:prstTxWarp>
          </a:bodyPr>
          <a:lstStyle>
            <a:lvl1pPr algn="r" defTabSz="906878" eaLnBrk="0" hangingPunct="0">
              <a:spcBef>
                <a:spcPct val="20000"/>
              </a:spcBef>
              <a:buClr>
                <a:srgbClr val="003366"/>
              </a:buClr>
              <a:defRPr sz="1100">
                <a:solidFill>
                  <a:schemeClr val="bg1"/>
                </a:solidFill>
                <a:ea typeface="+mn-ea"/>
              </a:defRPr>
            </a:lvl1pPr>
          </a:lstStyle>
          <a:p>
            <a:pPr>
              <a:defRPr/>
            </a:pPr>
            <a:fld id="{54BB6336-2914-46A7-8BD1-08FD0848838C}" type="slidenum">
              <a:rPr lang="de-CH"/>
              <a:pPr>
                <a:defRPr/>
              </a:pPr>
              <a:t>‹Nr.›</a:t>
            </a:fld>
            <a:endParaRPr lang="de-CH" dirty="0"/>
          </a:p>
        </p:txBody>
      </p:sp>
    </p:spTree>
    <p:extLst>
      <p:ext uri="{BB962C8B-B14F-4D97-AF65-F5344CB8AC3E}">
        <p14:creationId xmlns:p14="http://schemas.microsoft.com/office/powerpoint/2010/main" val="17143455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2274" name="Rectangle 2"/>
          <p:cNvSpPr>
            <a:spLocks noGrp="1" noChangeArrowheads="1"/>
          </p:cNvSpPr>
          <p:nvPr>
            <p:ph type="hdr" sz="quarter"/>
          </p:nvPr>
        </p:nvSpPr>
        <p:spPr bwMode="auto">
          <a:xfrm>
            <a:off x="1" y="4"/>
            <a:ext cx="2912640" cy="493080"/>
          </a:xfrm>
          <a:prstGeom prst="rect">
            <a:avLst/>
          </a:prstGeom>
          <a:noFill/>
          <a:ln w="9525">
            <a:noFill/>
            <a:miter lim="800000"/>
            <a:headEnd/>
            <a:tailEnd/>
          </a:ln>
        </p:spPr>
        <p:txBody>
          <a:bodyPr vert="horz" wrap="square" lIns="90545" tIns="45274" rIns="90545" bIns="45274" numCol="1" anchor="t" anchorCtr="0" compatLnSpc="1">
            <a:prstTxWarp prst="textNoShape">
              <a:avLst/>
            </a:prstTxWarp>
          </a:bodyPr>
          <a:lstStyle>
            <a:lvl1pPr defTabSz="903735" eaLnBrk="1" hangingPunct="1">
              <a:spcBef>
                <a:spcPct val="0"/>
              </a:spcBef>
              <a:defRPr sz="1100" b="0">
                <a:solidFill>
                  <a:schemeClr val="tx1"/>
                </a:solidFill>
                <a:latin typeface="Arial" pitchFamily="34" charset="0"/>
                <a:ea typeface="MS PGothic" pitchFamily="34" charset="-128"/>
                <a:cs typeface="Arial" pitchFamily="34" charset="0"/>
              </a:defRPr>
            </a:lvl1pPr>
          </a:lstStyle>
          <a:p>
            <a:pPr>
              <a:defRPr/>
            </a:pPr>
            <a:endParaRPr lang="en-US" dirty="0"/>
          </a:p>
        </p:txBody>
      </p:sp>
      <p:sp>
        <p:nvSpPr>
          <p:cNvPr id="182275" name="Rectangle 3"/>
          <p:cNvSpPr>
            <a:spLocks noGrp="1" noChangeArrowheads="1"/>
          </p:cNvSpPr>
          <p:nvPr>
            <p:ph type="dt" idx="1"/>
          </p:nvPr>
        </p:nvSpPr>
        <p:spPr bwMode="auto">
          <a:xfrm>
            <a:off x="3807270" y="4"/>
            <a:ext cx="2912640" cy="493080"/>
          </a:xfrm>
          <a:prstGeom prst="rect">
            <a:avLst/>
          </a:prstGeom>
          <a:noFill/>
          <a:ln w="9525">
            <a:noFill/>
            <a:miter lim="800000"/>
            <a:headEnd/>
            <a:tailEnd/>
          </a:ln>
        </p:spPr>
        <p:txBody>
          <a:bodyPr vert="horz" wrap="square" lIns="90545" tIns="45274" rIns="90545" bIns="45274" numCol="1" anchor="t" anchorCtr="0" compatLnSpc="1">
            <a:prstTxWarp prst="textNoShape">
              <a:avLst/>
            </a:prstTxWarp>
          </a:bodyPr>
          <a:lstStyle>
            <a:lvl1pPr algn="r" defTabSz="903735" eaLnBrk="1" hangingPunct="1">
              <a:spcBef>
                <a:spcPct val="0"/>
              </a:spcBef>
              <a:defRPr sz="1100" b="0">
                <a:solidFill>
                  <a:schemeClr val="tx1"/>
                </a:solidFill>
                <a:latin typeface="Arial" pitchFamily="34" charset="0"/>
                <a:ea typeface="MS PGothic" pitchFamily="34" charset="-128"/>
                <a:cs typeface="Arial" pitchFamily="34" charset="0"/>
              </a:defRPr>
            </a:lvl1pPr>
          </a:lstStyle>
          <a:p>
            <a:pPr>
              <a:defRPr/>
            </a:pPr>
            <a:endParaRPr lang="en-US" dirty="0"/>
          </a:p>
        </p:txBody>
      </p:sp>
      <p:sp>
        <p:nvSpPr>
          <p:cNvPr id="18436" name="Rectangle 4"/>
          <p:cNvSpPr>
            <a:spLocks noGrp="1" noRot="1" noChangeAspect="1" noChangeArrowheads="1" noTextEdit="1"/>
          </p:cNvSpPr>
          <p:nvPr>
            <p:ph type="sldImg" idx="2"/>
          </p:nvPr>
        </p:nvSpPr>
        <p:spPr bwMode="auto">
          <a:xfrm>
            <a:off x="895350" y="741363"/>
            <a:ext cx="4929188" cy="3698875"/>
          </a:xfrm>
          <a:prstGeom prst="rect">
            <a:avLst/>
          </a:prstGeom>
          <a:noFill/>
          <a:ln w="9525">
            <a:solidFill>
              <a:srgbClr val="000000"/>
            </a:solidFill>
            <a:miter lim="800000"/>
            <a:headEnd/>
            <a:tailEnd/>
          </a:ln>
        </p:spPr>
      </p:sp>
      <p:sp>
        <p:nvSpPr>
          <p:cNvPr id="182277" name="Rectangle 5"/>
          <p:cNvSpPr>
            <a:spLocks noGrp="1" noChangeArrowheads="1"/>
          </p:cNvSpPr>
          <p:nvPr>
            <p:ph type="body" sz="quarter" idx="3"/>
          </p:nvPr>
        </p:nvSpPr>
        <p:spPr bwMode="auto">
          <a:xfrm>
            <a:off x="669016" y="4686620"/>
            <a:ext cx="5383447" cy="4439289"/>
          </a:xfrm>
          <a:prstGeom prst="rect">
            <a:avLst/>
          </a:prstGeom>
          <a:noFill/>
          <a:ln w="9525">
            <a:noFill/>
            <a:miter lim="800000"/>
            <a:headEnd/>
            <a:tailEnd/>
          </a:ln>
        </p:spPr>
        <p:txBody>
          <a:bodyPr vert="horz" wrap="square" lIns="90545" tIns="45274" rIns="90545" bIns="45274" numCol="1" anchor="t" anchorCtr="0" compatLnSpc="1">
            <a:prstTxWarp prst="textNoShape">
              <a:avLst/>
            </a:prstTxWarp>
          </a:bodyPr>
          <a:lstStyle/>
          <a:p>
            <a:pPr lvl="0"/>
            <a:r>
              <a:rPr lang="en-US" noProof="0" dirty="0" err="1" smtClean="0"/>
              <a:t>Textmasterformate</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smtClean="0"/>
          </a:p>
          <a:p>
            <a:pPr lvl="1"/>
            <a:r>
              <a:rPr lang="en-US" noProof="0" dirty="0" err="1" smtClean="0"/>
              <a:t>Zweite</a:t>
            </a:r>
            <a:r>
              <a:rPr lang="en-US" noProof="0" dirty="0" smtClean="0"/>
              <a:t> </a:t>
            </a:r>
            <a:r>
              <a:rPr lang="en-US" noProof="0" dirty="0" err="1" smtClean="0"/>
              <a:t>Ebene</a:t>
            </a:r>
            <a:endParaRPr lang="en-US" noProof="0" dirty="0" smtClean="0"/>
          </a:p>
          <a:p>
            <a:pPr lvl="2"/>
            <a:r>
              <a:rPr lang="en-US" noProof="0" dirty="0" err="1" smtClean="0"/>
              <a:t>Dritte</a:t>
            </a:r>
            <a:r>
              <a:rPr lang="en-US" noProof="0" dirty="0" smtClean="0"/>
              <a:t> </a:t>
            </a:r>
            <a:r>
              <a:rPr lang="en-US" noProof="0" dirty="0" err="1" smtClean="0"/>
              <a:t>Ebene</a:t>
            </a:r>
            <a:endParaRPr lang="en-US" noProof="0" dirty="0" smtClean="0"/>
          </a:p>
          <a:p>
            <a:pPr lvl="3"/>
            <a:r>
              <a:rPr lang="en-US" noProof="0" dirty="0" err="1" smtClean="0"/>
              <a:t>Vierte</a:t>
            </a:r>
            <a:r>
              <a:rPr lang="en-US" noProof="0" dirty="0" smtClean="0"/>
              <a:t> </a:t>
            </a:r>
            <a:r>
              <a:rPr lang="en-US" noProof="0" dirty="0" err="1" smtClean="0"/>
              <a:t>Ebene</a:t>
            </a:r>
            <a:endParaRPr lang="en-US" noProof="0" dirty="0" smtClean="0"/>
          </a:p>
          <a:p>
            <a:pPr lvl="4"/>
            <a:r>
              <a:rPr lang="en-US" noProof="0" dirty="0" err="1" smtClean="0"/>
              <a:t>Fünfte</a:t>
            </a:r>
            <a:r>
              <a:rPr lang="en-US" noProof="0" dirty="0" smtClean="0"/>
              <a:t> </a:t>
            </a:r>
            <a:r>
              <a:rPr lang="en-US" noProof="0" dirty="0" err="1" smtClean="0"/>
              <a:t>Ebene</a:t>
            </a:r>
            <a:endParaRPr lang="en-US" noProof="0" dirty="0" smtClean="0"/>
          </a:p>
        </p:txBody>
      </p:sp>
      <p:sp>
        <p:nvSpPr>
          <p:cNvPr id="182278" name="Rectangle 6"/>
          <p:cNvSpPr>
            <a:spLocks noGrp="1" noChangeArrowheads="1"/>
          </p:cNvSpPr>
          <p:nvPr>
            <p:ph type="ftr" sz="quarter" idx="4"/>
          </p:nvPr>
        </p:nvSpPr>
        <p:spPr bwMode="auto">
          <a:xfrm>
            <a:off x="1" y="9371662"/>
            <a:ext cx="2912640" cy="493079"/>
          </a:xfrm>
          <a:prstGeom prst="rect">
            <a:avLst/>
          </a:prstGeom>
          <a:noFill/>
          <a:ln w="9525">
            <a:noFill/>
            <a:miter lim="800000"/>
            <a:headEnd/>
            <a:tailEnd/>
          </a:ln>
        </p:spPr>
        <p:txBody>
          <a:bodyPr vert="horz" wrap="square" lIns="90545" tIns="45274" rIns="90545" bIns="45274" numCol="1" anchor="b" anchorCtr="0" compatLnSpc="1">
            <a:prstTxWarp prst="textNoShape">
              <a:avLst/>
            </a:prstTxWarp>
          </a:bodyPr>
          <a:lstStyle>
            <a:lvl1pPr defTabSz="903735" eaLnBrk="1" hangingPunct="1">
              <a:spcBef>
                <a:spcPct val="0"/>
              </a:spcBef>
              <a:defRPr sz="1100" b="0">
                <a:solidFill>
                  <a:schemeClr val="tx1"/>
                </a:solidFill>
                <a:latin typeface="Arial" pitchFamily="34" charset="0"/>
                <a:ea typeface="MS PGothic" pitchFamily="34" charset="-128"/>
                <a:cs typeface="Arial" pitchFamily="34" charset="0"/>
              </a:defRPr>
            </a:lvl1pPr>
          </a:lstStyle>
          <a:p>
            <a:pPr>
              <a:defRPr/>
            </a:pPr>
            <a:endParaRPr lang="en-US" dirty="0"/>
          </a:p>
        </p:txBody>
      </p:sp>
      <p:sp>
        <p:nvSpPr>
          <p:cNvPr id="182279" name="Rectangle 7"/>
          <p:cNvSpPr>
            <a:spLocks noGrp="1" noChangeArrowheads="1"/>
          </p:cNvSpPr>
          <p:nvPr>
            <p:ph type="sldNum" sz="quarter" idx="5"/>
          </p:nvPr>
        </p:nvSpPr>
        <p:spPr bwMode="auto">
          <a:xfrm>
            <a:off x="3807270" y="9371662"/>
            <a:ext cx="2912640" cy="493079"/>
          </a:xfrm>
          <a:prstGeom prst="rect">
            <a:avLst/>
          </a:prstGeom>
          <a:noFill/>
          <a:ln w="9525">
            <a:noFill/>
            <a:miter lim="800000"/>
            <a:headEnd/>
            <a:tailEnd/>
          </a:ln>
        </p:spPr>
        <p:txBody>
          <a:bodyPr vert="horz" wrap="square" lIns="90545" tIns="45274" rIns="90545" bIns="45274" numCol="1" anchor="b" anchorCtr="0" compatLnSpc="1">
            <a:prstTxWarp prst="textNoShape">
              <a:avLst/>
            </a:prstTxWarp>
          </a:bodyPr>
          <a:lstStyle>
            <a:lvl1pPr algn="r" defTabSz="903735" eaLnBrk="1" hangingPunct="1">
              <a:spcBef>
                <a:spcPct val="0"/>
              </a:spcBef>
              <a:defRPr sz="1100" b="0">
                <a:solidFill>
                  <a:schemeClr val="tx1"/>
                </a:solidFill>
                <a:ea typeface="+mn-ea"/>
              </a:defRPr>
            </a:lvl1pPr>
          </a:lstStyle>
          <a:p>
            <a:pPr>
              <a:defRPr/>
            </a:pPr>
            <a:fld id="{802E0768-BE22-409D-AD8B-893CE586233A}" type="slidenum">
              <a:rPr lang="en-US" smtClean="0"/>
              <a:pPr>
                <a:defRPr/>
              </a:pPr>
              <a:t>‹Nr.›</a:t>
            </a:fld>
            <a:endParaRPr lang="en-US" dirty="0"/>
          </a:p>
        </p:txBody>
      </p:sp>
    </p:spTree>
    <p:extLst>
      <p:ext uri="{BB962C8B-B14F-4D97-AF65-F5344CB8AC3E}">
        <p14:creationId xmlns:p14="http://schemas.microsoft.com/office/powerpoint/2010/main" val="1284507469"/>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S PGothic" pitchFamily="34" charset="-128"/>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Arial" charset="0"/>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Arial" charset="0"/>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Arial" charset="0"/>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Arial" charset="0"/>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sz="1100" dirty="0"/>
              <a:t>Kein IT-Projekt ohne Involvierung von IT, vorgängiger Planung, striktem Projekt Mgmt. (nicht bei IT) und Tracking.</a:t>
            </a:r>
            <a:endParaRPr lang="de-CH" dirty="0"/>
          </a:p>
        </p:txBody>
      </p:sp>
      <p:sp>
        <p:nvSpPr>
          <p:cNvPr id="4" name="Foliennummernplatzhalter 3"/>
          <p:cNvSpPr>
            <a:spLocks noGrp="1"/>
          </p:cNvSpPr>
          <p:nvPr>
            <p:ph type="sldNum" sz="quarter" idx="10"/>
          </p:nvPr>
        </p:nvSpPr>
        <p:spPr/>
        <p:txBody>
          <a:bodyPr/>
          <a:lstStyle/>
          <a:p>
            <a:pPr>
              <a:defRPr/>
            </a:pPr>
            <a:fld id="{802E0768-BE22-409D-AD8B-893CE586233A}" type="slidenum">
              <a:rPr lang="en-US" smtClean="0"/>
              <a:pPr>
                <a:defRPr/>
              </a:pPr>
              <a:t>1</a:t>
            </a:fld>
            <a:endParaRPr lang="en-US" dirty="0"/>
          </a:p>
        </p:txBody>
      </p:sp>
    </p:spTree>
    <p:extLst>
      <p:ext uri="{BB962C8B-B14F-4D97-AF65-F5344CB8AC3E}">
        <p14:creationId xmlns:p14="http://schemas.microsoft.com/office/powerpoint/2010/main" val="14227440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sz="1100" dirty="0"/>
              <a:t>Kein IT-Projekt ohne Involvierung von IT, vorgängiger Planung, striktem Projekt Mgmt. (nicht bei IT) und Tracking.</a:t>
            </a:r>
            <a:endParaRPr lang="de-CH" dirty="0"/>
          </a:p>
        </p:txBody>
      </p:sp>
      <p:sp>
        <p:nvSpPr>
          <p:cNvPr id="4" name="Foliennummernplatzhalter 3"/>
          <p:cNvSpPr>
            <a:spLocks noGrp="1"/>
          </p:cNvSpPr>
          <p:nvPr>
            <p:ph type="sldNum" sz="quarter" idx="10"/>
          </p:nvPr>
        </p:nvSpPr>
        <p:spPr/>
        <p:txBody>
          <a:bodyPr/>
          <a:lstStyle/>
          <a:p>
            <a:pPr>
              <a:defRPr/>
            </a:pPr>
            <a:fld id="{802E0768-BE22-409D-AD8B-893CE586233A}" type="slidenum">
              <a:rPr lang="en-US" smtClean="0"/>
              <a:pPr>
                <a:defRPr/>
              </a:pPr>
              <a:t>2</a:t>
            </a:fld>
            <a:endParaRPr lang="en-US" dirty="0"/>
          </a:p>
        </p:txBody>
      </p:sp>
    </p:spTree>
    <p:extLst>
      <p:ext uri="{BB962C8B-B14F-4D97-AF65-F5344CB8AC3E}">
        <p14:creationId xmlns:p14="http://schemas.microsoft.com/office/powerpoint/2010/main" val="12463147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10"/>
          </p:nvPr>
        </p:nvSpPr>
        <p:spPr/>
        <p:txBody>
          <a:bodyPr/>
          <a:lstStyle/>
          <a:p>
            <a:pPr>
              <a:defRPr/>
            </a:pPr>
            <a:fld id="{802E0768-BE22-409D-AD8B-893CE586233A}" type="slidenum">
              <a:rPr lang="en-US" smtClean="0"/>
              <a:pPr>
                <a:defRPr/>
              </a:pPr>
              <a:t>8</a:t>
            </a:fld>
            <a:endParaRPr lang="en-US" dirty="0"/>
          </a:p>
        </p:txBody>
      </p:sp>
    </p:spTree>
    <p:extLst>
      <p:ext uri="{BB962C8B-B14F-4D97-AF65-F5344CB8AC3E}">
        <p14:creationId xmlns:p14="http://schemas.microsoft.com/office/powerpoint/2010/main" val="3226453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dirty="0" smtClean="0"/>
              <a:t>Gremien Meilensteine 1 und 2 klarer </a:t>
            </a:r>
            <a:r>
              <a:rPr lang="de-CH" dirty="0" err="1" smtClean="0"/>
              <a:t>einzeigen</a:t>
            </a:r>
            <a:r>
              <a:rPr lang="de-CH" baseline="0" dirty="0" smtClean="0"/>
              <a:t> mit blauer Schrift (Freigeber) </a:t>
            </a:r>
            <a:r>
              <a:rPr lang="de-CH" baseline="0" dirty="0" smtClean="0">
                <a:sym typeface="Wingdings" panose="05000000000000000000" pitchFamily="2" charset="2"/>
              </a:rPr>
              <a:t> </a:t>
            </a:r>
            <a:r>
              <a:rPr lang="de-CH" baseline="0" dirty="0" err="1" smtClean="0">
                <a:sym typeface="Wingdings" panose="05000000000000000000" pitchFamily="2" charset="2"/>
              </a:rPr>
              <a:t>done</a:t>
            </a:r>
            <a:r>
              <a:rPr lang="de-CH" baseline="0" dirty="0" smtClean="0">
                <a:sym typeface="Wingdings" panose="05000000000000000000" pitchFamily="2" charset="2"/>
              </a:rPr>
              <a:t>.</a:t>
            </a:r>
            <a:endParaRPr lang="de-CH" baseline="0" dirty="0" smtClean="0"/>
          </a:p>
          <a:p>
            <a:r>
              <a:rPr lang="de-CH" baseline="0" dirty="0" err="1" smtClean="0"/>
              <a:t>Kritieren</a:t>
            </a:r>
            <a:r>
              <a:rPr lang="de-CH" baseline="0" dirty="0" smtClean="0"/>
              <a:t>: Divisionsprojekt (sobald mehr als 1 Gesellschaft), Konzernprojekt (sobald mehr als eine </a:t>
            </a:r>
            <a:r>
              <a:rPr lang="de-CH" baseline="0" dirty="0" err="1" smtClean="0"/>
              <a:t>Divison</a:t>
            </a:r>
            <a:r>
              <a:rPr lang="de-CH" baseline="0" dirty="0" smtClean="0"/>
              <a:t> betroffen), Konzern: Konzernleitung </a:t>
            </a:r>
            <a:r>
              <a:rPr lang="de-CH" baseline="0" dirty="0" smtClean="0">
                <a:sym typeface="Wingdings" panose="05000000000000000000" pitchFamily="2" charset="2"/>
              </a:rPr>
              <a:t> kommt noch</a:t>
            </a:r>
          </a:p>
          <a:p>
            <a:r>
              <a:rPr lang="de-CH" baseline="0" dirty="0" smtClean="0">
                <a:sym typeface="Wingdings" panose="05000000000000000000" pitchFamily="2" charset="2"/>
              </a:rPr>
              <a:t> von Patrick. (allenfalls Verweis auf Konzern IT-Strategie)</a:t>
            </a:r>
          </a:p>
        </p:txBody>
      </p:sp>
      <p:sp>
        <p:nvSpPr>
          <p:cNvPr id="4" name="Foliennummernplatzhalter 3"/>
          <p:cNvSpPr>
            <a:spLocks noGrp="1"/>
          </p:cNvSpPr>
          <p:nvPr>
            <p:ph type="sldNum" sz="quarter" idx="10"/>
          </p:nvPr>
        </p:nvSpPr>
        <p:spPr/>
        <p:txBody>
          <a:bodyPr/>
          <a:lstStyle/>
          <a:p>
            <a:pPr>
              <a:defRPr/>
            </a:pPr>
            <a:fld id="{802E0768-BE22-409D-AD8B-893CE586233A}" type="slidenum">
              <a:rPr lang="en-US" smtClean="0"/>
              <a:pPr>
                <a:defRPr/>
              </a:pPr>
              <a:t>11</a:t>
            </a:fld>
            <a:endParaRPr lang="en-US" dirty="0"/>
          </a:p>
        </p:txBody>
      </p:sp>
    </p:spTree>
    <p:extLst>
      <p:ext uri="{BB962C8B-B14F-4D97-AF65-F5344CB8AC3E}">
        <p14:creationId xmlns:p14="http://schemas.microsoft.com/office/powerpoint/2010/main" val="31982792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dirty="0" smtClean="0"/>
              <a:t>Allgemeine</a:t>
            </a:r>
            <a:r>
              <a:rPr lang="de-CH" baseline="0" dirty="0" smtClean="0"/>
              <a:t> Frage: Projekthandbuch direkt in PowerPoint oder in Word? Eure Meinung? Ich bin mittlerweile der Meinung, dass wir es möglichst kompakt halten sollten und entsprechend direkt in Power-Point führen könnten?</a:t>
            </a:r>
          </a:p>
          <a:p>
            <a:r>
              <a:rPr lang="de-CH" baseline="0" dirty="0" smtClean="0"/>
              <a:t>Anschliessend nochmals gegenprüfen mit Excel-Klassifizierungsmatrix. Mit Beispielprojekten nochmals kritisch testen.</a:t>
            </a:r>
          </a:p>
          <a:p>
            <a:endParaRPr lang="de-CH" baseline="0" dirty="0" smtClean="0"/>
          </a:p>
          <a:p>
            <a:r>
              <a:rPr lang="de-CH" baseline="0" dirty="0" smtClean="0"/>
              <a:t>Einsatz Orchestra ist erste Fragen. Wenn mit Orchestra sollen auch die dort zur </a:t>
            </a:r>
            <a:r>
              <a:rPr lang="de-CH" baseline="0" dirty="0" err="1" smtClean="0"/>
              <a:t>verfügung</a:t>
            </a:r>
            <a:r>
              <a:rPr lang="de-CH" baseline="0" dirty="0" smtClean="0"/>
              <a:t> gestellten Module genutzt werden. Falls kein Orchestra, dann offen!</a:t>
            </a:r>
            <a:endParaRPr lang="de-CH" dirty="0"/>
          </a:p>
        </p:txBody>
      </p:sp>
      <p:sp>
        <p:nvSpPr>
          <p:cNvPr id="4" name="Foliennummernplatzhalter 3"/>
          <p:cNvSpPr>
            <a:spLocks noGrp="1"/>
          </p:cNvSpPr>
          <p:nvPr>
            <p:ph type="sldNum" sz="quarter" idx="10"/>
          </p:nvPr>
        </p:nvSpPr>
        <p:spPr/>
        <p:txBody>
          <a:bodyPr/>
          <a:lstStyle/>
          <a:p>
            <a:pPr>
              <a:defRPr/>
            </a:pPr>
            <a:fld id="{802E0768-BE22-409D-AD8B-893CE586233A}" type="slidenum">
              <a:rPr lang="en-US" smtClean="0"/>
              <a:pPr>
                <a:defRPr/>
              </a:pPr>
              <a:t>12</a:t>
            </a:fld>
            <a:endParaRPr lang="en-US" dirty="0"/>
          </a:p>
        </p:txBody>
      </p:sp>
    </p:spTree>
    <p:extLst>
      <p:ext uri="{BB962C8B-B14F-4D97-AF65-F5344CB8AC3E}">
        <p14:creationId xmlns:p14="http://schemas.microsoft.com/office/powerpoint/2010/main" val="9199321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defTabSz="897039">
              <a:defRPr/>
            </a:pPr>
            <a:r>
              <a:rPr lang="de-CH" dirty="0"/>
              <a:t>Testmanagement (Testprotokolle, -tests) abhängig von Projekttypisierung und nicht von Projektgrösse (S-XL)</a:t>
            </a:r>
          </a:p>
          <a:p>
            <a:endParaRPr lang="de-CH" dirty="0"/>
          </a:p>
        </p:txBody>
      </p:sp>
      <p:sp>
        <p:nvSpPr>
          <p:cNvPr id="4" name="Foliennummernplatzhalter 3"/>
          <p:cNvSpPr>
            <a:spLocks noGrp="1"/>
          </p:cNvSpPr>
          <p:nvPr>
            <p:ph type="sldNum" sz="quarter" idx="10"/>
          </p:nvPr>
        </p:nvSpPr>
        <p:spPr/>
        <p:txBody>
          <a:bodyPr/>
          <a:lstStyle/>
          <a:p>
            <a:pPr>
              <a:defRPr/>
            </a:pPr>
            <a:fld id="{802E0768-BE22-409D-AD8B-893CE586233A}" type="slidenum">
              <a:rPr lang="en-US" smtClean="0"/>
              <a:pPr>
                <a:defRPr/>
              </a:pPr>
              <a:t>13</a:t>
            </a:fld>
            <a:endParaRPr lang="en-US" dirty="0"/>
          </a:p>
        </p:txBody>
      </p:sp>
    </p:spTree>
    <p:extLst>
      <p:ext uri="{BB962C8B-B14F-4D97-AF65-F5344CB8AC3E}">
        <p14:creationId xmlns:p14="http://schemas.microsoft.com/office/powerpoint/2010/main" val="39771913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dirty="0" smtClean="0"/>
              <a:t>Gate 1 für Projekteabwicklung: Orchestra-Einsatz ja? Nein? </a:t>
            </a:r>
            <a:endParaRPr lang="de-CH" dirty="0"/>
          </a:p>
        </p:txBody>
      </p:sp>
      <p:sp>
        <p:nvSpPr>
          <p:cNvPr id="4" name="Foliennummernplatzhalter 3"/>
          <p:cNvSpPr>
            <a:spLocks noGrp="1"/>
          </p:cNvSpPr>
          <p:nvPr>
            <p:ph type="sldNum" sz="quarter" idx="10"/>
          </p:nvPr>
        </p:nvSpPr>
        <p:spPr/>
        <p:txBody>
          <a:bodyPr/>
          <a:lstStyle/>
          <a:p>
            <a:pPr>
              <a:defRPr/>
            </a:pPr>
            <a:fld id="{802E0768-BE22-409D-AD8B-893CE586233A}" type="slidenum">
              <a:rPr lang="en-US" smtClean="0"/>
              <a:pPr>
                <a:defRPr/>
              </a:pPr>
              <a:t>14</a:t>
            </a:fld>
            <a:endParaRPr lang="en-US" dirty="0"/>
          </a:p>
        </p:txBody>
      </p:sp>
    </p:spTree>
    <p:extLst>
      <p:ext uri="{BB962C8B-B14F-4D97-AF65-F5344CB8AC3E}">
        <p14:creationId xmlns:p14="http://schemas.microsoft.com/office/powerpoint/2010/main" val="1553817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5"/>
          </p:nvPr>
        </p:nvSpPr>
        <p:spPr/>
        <p:txBody>
          <a:bodyPr/>
          <a:lstStyle/>
          <a:p>
            <a:pPr>
              <a:defRPr/>
            </a:pPr>
            <a:fld id="{802E0768-BE22-409D-AD8B-893CE586233A}" type="slidenum">
              <a:rPr lang="de-DE" smtClean="0"/>
              <a:pPr>
                <a:defRPr/>
              </a:pPr>
              <a:t>21</a:t>
            </a:fld>
            <a:endParaRPr lang="de-DE" dirty="0"/>
          </a:p>
        </p:txBody>
      </p:sp>
    </p:spTree>
    <p:extLst>
      <p:ext uri="{BB962C8B-B14F-4D97-AF65-F5344CB8AC3E}">
        <p14:creationId xmlns:p14="http://schemas.microsoft.com/office/powerpoint/2010/main" val="3982264535"/>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Master" Target="../slideMasters/slideMaster1.xml"/><Relationship Id="rId7" Type="http://schemas.openxmlformats.org/officeDocument/2006/relationships/image" Target="../media/image5.png"/><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image" Target="../media/image3.emf"/><Relationship Id="rId10" Type="http://schemas.openxmlformats.org/officeDocument/2006/relationships/image" Target="../media/image8.png"/><Relationship Id="rId4" Type="http://schemas.openxmlformats.org/officeDocument/2006/relationships/oleObject" Target="../embeddings/oleObject2.bin"/><Relationship Id="rId9" Type="http://schemas.openxmlformats.org/officeDocument/2006/relationships/image" Target="../media/image7.png"/></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vmlDrawing" Target="../drawings/vmlDrawing3.vml"/><Relationship Id="rId6" Type="http://schemas.openxmlformats.org/officeDocument/2006/relationships/image" Target="../media/image3.emf"/><Relationship Id="rId5" Type="http://schemas.openxmlformats.org/officeDocument/2006/relationships/oleObject" Target="../embeddings/oleObject3.bin"/><Relationship Id="rId4"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7.xml"/><Relationship Id="rId7" Type="http://schemas.openxmlformats.org/officeDocument/2006/relationships/image" Target="../media/image4.emf"/><Relationship Id="rId2" Type="http://schemas.openxmlformats.org/officeDocument/2006/relationships/tags" Target="../tags/tag6.xml"/><Relationship Id="rId1" Type="http://schemas.openxmlformats.org/officeDocument/2006/relationships/vmlDrawing" Target="../drawings/vmlDrawing4.vml"/><Relationship Id="rId6" Type="http://schemas.openxmlformats.org/officeDocument/2006/relationships/image" Target="../media/image3.emf"/><Relationship Id="rId5" Type="http://schemas.openxmlformats.org/officeDocument/2006/relationships/oleObject" Target="../embeddings/oleObject4.bin"/><Relationship Id="rId4"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vmlDrawing" Target="../drawings/vmlDrawing5.vml"/><Relationship Id="rId6" Type="http://schemas.openxmlformats.org/officeDocument/2006/relationships/image" Target="../media/image3.emf"/><Relationship Id="rId5" Type="http://schemas.openxmlformats.org/officeDocument/2006/relationships/oleObject" Target="../embeddings/oleObject5.bin"/><Relationship Id="rId4"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Master" Target="../slideMasters/slideMaster2.xml"/><Relationship Id="rId7" Type="http://schemas.openxmlformats.org/officeDocument/2006/relationships/image" Target="../media/image5.png"/><Relationship Id="rId2" Type="http://schemas.openxmlformats.org/officeDocument/2006/relationships/tags" Target="../tags/tag11.xml"/><Relationship Id="rId1" Type="http://schemas.openxmlformats.org/officeDocument/2006/relationships/vmlDrawing" Target="../drawings/vmlDrawing7.vml"/><Relationship Id="rId6" Type="http://schemas.openxmlformats.org/officeDocument/2006/relationships/image" Target="../media/image9.jpeg"/><Relationship Id="rId5" Type="http://schemas.openxmlformats.org/officeDocument/2006/relationships/image" Target="../media/image3.emf"/><Relationship Id="rId10" Type="http://schemas.openxmlformats.org/officeDocument/2006/relationships/image" Target="../media/image8.png"/><Relationship Id="rId4" Type="http://schemas.openxmlformats.org/officeDocument/2006/relationships/oleObject" Target="../embeddings/oleObject7.bin"/><Relationship Id="rId9" Type="http://schemas.openxmlformats.org/officeDocument/2006/relationships/image" Target="../media/image7.png"/></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vmlDrawing" Target="../drawings/vmlDrawing8.vml"/><Relationship Id="rId6" Type="http://schemas.openxmlformats.org/officeDocument/2006/relationships/image" Target="../media/image3.emf"/><Relationship Id="rId5" Type="http://schemas.openxmlformats.org/officeDocument/2006/relationships/oleObject" Target="../embeddings/oleObject8.bin"/><Relationship Id="rId4"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15.xml"/><Relationship Id="rId7" Type="http://schemas.openxmlformats.org/officeDocument/2006/relationships/image" Target="../media/image9.jpeg"/><Relationship Id="rId2" Type="http://schemas.openxmlformats.org/officeDocument/2006/relationships/tags" Target="../tags/tag14.xml"/><Relationship Id="rId1" Type="http://schemas.openxmlformats.org/officeDocument/2006/relationships/vmlDrawing" Target="../drawings/vmlDrawing9.vml"/><Relationship Id="rId6" Type="http://schemas.openxmlformats.org/officeDocument/2006/relationships/image" Target="../media/image3.emf"/><Relationship Id="rId5" Type="http://schemas.openxmlformats.org/officeDocument/2006/relationships/oleObject" Target="../embeddings/oleObject9.bin"/><Relationship Id="rId4"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schwarz">
    <p:spTree>
      <p:nvGrpSpPr>
        <p:cNvPr id="1" name=""/>
        <p:cNvGrpSpPr/>
        <p:nvPr/>
      </p:nvGrpSpPr>
      <p:grpSpPr>
        <a:xfrm>
          <a:off x="0" y="0"/>
          <a:ext cx="0" cy="0"/>
          <a:chOff x="0" y="0"/>
          <a:chExt cx="0" cy="0"/>
        </a:xfrm>
      </p:grpSpPr>
      <p:graphicFrame>
        <p:nvGraphicFramePr>
          <p:cNvPr id="3" name="Objekt 2" hidden="1"/>
          <p:cNvGraphicFramePr>
            <a:graphicFrameLocks noChangeAspect="1"/>
          </p:cNvGraphicFramePr>
          <p:nvPr userDrawn="1">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94081" name="think-cell Slide" r:id="rId4" imgW="270" imgH="270" progId="TCLayout.ActiveDocument.1">
                  <p:embed/>
                </p:oleObj>
              </mc:Choice>
              <mc:Fallback>
                <p:oleObj name="think-cell Slide" r:id="rId4" imgW="270" imgH="270" progId="TCLayout.ActiveDocument.1">
                  <p:embed/>
                  <p:pic>
                    <p:nvPicPr>
                      <p:cNvPr id="3" name="Objekt 2" hidden="1"/>
                      <p:cNvPicPr/>
                      <p:nvPr/>
                    </p:nvPicPr>
                    <p:blipFill>
                      <a:blip r:embed="rId5"/>
                      <a:stretch>
                        <a:fillRect/>
                      </a:stretch>
                    </p:blipFill>
                    <p:spPr>
                      <a:xfrm>
                        <a:off x="1588" y="1588"/>
                        <a:ext cx="1588" cy="1588"/>
                      </a:xfrm>
                      <a:prstGeom prst="rect">
                        <a:avLst/>
                      </a:prstGeom>
                    </p:spPr>
                  </p:pic>
                </p:oleObj>
              </mc:Fallback>
            </mc:AlternateContent>
          </a:graphicData>
        </a:graphic>
      </p:graphicFrame>
      <p:cxnSp>
        <p:nvCxnSpPr>
          <p:cNvPr id="7" name="Gerade Verbindung 6"/>
          <p:cNvCxnSpPr/>
          <p:nvPr userDrawn="1"/>
        </p:nvCxnSpPr>
        <p:spPr bwMode="white">
          <a:xfrm>
            <a:off x="2043387" y="4872419"/>
            <a:ext cx="6697414" cy="0"/>
          </a:xfrm>
          <a:prstGeom prst="line">
            <a:avLst/>
          </a:prstGeom>
          <a:ln>
            <a:solidFill>
              <a:schemeClr val="tx1">
                <a:lumMod val="95000"/>
                <a:lumOff val="5000"/>
              </a:schemeClr>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8" name="Gerade Verbindung 7"/>
          <p:cNvCxnSpPr>
            <a:cxnSpLocks noChangeAspect="1"/>
          </p:cNvCxnSpPr>
          <p:nvPr userDrawn="1"/>
        </p:nvCxnSpPr>
        <p:spPr bwMode="white">
          <a:xfrm>
            <a:off x="2051050" y="5877271"/>
            <a:ext cx="6697664" cy="0"/>
          </a:xfrm>
          <a:prstGeom prst="line">
            <a:avLst/>
          </a:prstGeom>
          <a:ln>
            <a:solidFill>
              <a:srgbClr val="0D0D0D"/>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19" name="Title 9"/>
          <p:cNvSpPr>
            <a:spLocks noGrp="1"/>
          </p:cNvSpPr>
          <p:nvPr>
            <p:ph type="title"/>
          </p:nvPr>
        </p:nvSpPr>
        <p:spPr>
          <a:xfrm>
            <a:off x="2051050" y="4962871"/>
            <a:ext cx="6697664" cy="720824"/>
          </a:xfrm>
          <a:prstGeom prst="rect">
            <a:avLst/>
          </a:prstGeom>
        </p:spPr>
        <p:txBody>
          <a:bodyPr lIns="0" tIns="0" rIns="0" bIns="0"/>
          <a:lstStyle>
            <a:lvl1pPr>
              <a:defRPr sz="2400" b="1" i="0">
                <a:solidFill>
                  <a:schemeClr val="tx1"/>
                </a:solidFill>
                <a:latin typeface="Arial Bold"/>
                <a:cs typeface="Arial Bold"/>
              </a:defRPr>
            </a:lvl1pPr>
          </a:lstStyle>
          <a:p>
            <a:endParaRPr lang="de-CH" dirty="0"/>
          </a:p>
        </p:txBody>
      </p:sp>
      <p:sp>
        <p:nvSpPr>
          <p:cNvPr id="20" name="Content Placeholder 12"/>
          <p:cNvSpPr>
            <a:spLocks noGrp="1"/>
          </p:cNvSpPr>
          <p:nvPr>
            <p:ph sz="quarter" idx="11"/>
          </p:nvPr>
        </p:nvSpPr>
        <p:spPr>
          <a:xfrm>
            <a:off x="2051050" y="5362922"/>
            <a:ext cx="6697414" cy="514350"/>
          </a:xfrm>
          <a:prstGeom prst="rect">
            <a:avLst/>
          </a:prstGeom>
        </p:spPr>
        <p:txBody>
          <a:bodyPr lIns="18000" tIns="0" rIns="0" bIns="0"/>
          <a:lstStyle>
            <a:lvl1pPr marL="0" indent="0">
              <a:spcBef>
                <a:spcPts val="0"/>
              </a:spcBef>
              <a:defRPr sz="1400" b="0" i="0">
                <a:solidFill>
                  <a:schemeClr val="tx1"/>
                </a:solidFill>
                <a:latin typeface="Arial Bold"/>
                <a:cs typeface="Arial Bold"/>
              </a:defRPr>
            </a:lvl1pPr>
            <a:lvl2pPr>
              <a:defRPr sz="1400">
                <a:solidFill>
                  <a:schemeClr val="tx1"/>
                </a:solidFill>
                <a:latin typeface="Frutiger LT Com 55 Roman" pitchFamily="34" charset="0"/>
              </a:defRPr>
            </a:lvl2pPr>
            <a:lvl3pPr>
              <a:defRPr sz="1400">
                <a:solidFill>
                  <a:schemeClr val="tx1"/>
                </a:solidFill>
                <a:latin typeface="Frutiger LT Com 55 Roman" pitchFamily="34" charset="0"/>
              </a:defRPr>
            </a:lvl3pPr>
            <a:lvl4pPr>
              <a:defRPr sz="1400">
                <a:solidFill>
                  <a:schemeClr val="tx1"/>
                </a:solidFill>
                <a:latin typeface="Frutiger LT Com 55 Roman" pitchFamily="34" charset="0"/>
              </a:defRPr>
            </a:lvl4pPr>
            <a:lvl5pPr>
              <a:defRPr sz="1400">
                <a:solidFill>
                  <a:schemeClr val="tx1"/>
                </a:solidFill>
                <a:latin typeface="Frutiger LT Com 55 Roman" pitchFamily="34" charset="0"/>
              </a:defRPr>
            </a:lvl5pPr>
          </a:lstStyle>
          <a:p>
            <a:pPr lvl="0"/>
            <a:r>
              <a:rPr lang="en-US" dirty="0" err="1" smtClean="0"/>
              <a:t>Textmasterformate durch Klicken bearbeiten</a:t>
            </a:r>
          </a:p>
        </p:txBody>
      </p:sp>
      <p:sp>
        <p:nvSpPr>
          <p:cNvPr id="11" name="Rechteck 10">
            <a:extLst>
              <a:ext uri="{FF2B5EF4-FFF2-40B4-BE49-F238E27FC236}">
                <a16:creationId xmlns:a16="http://schemas.microsoft.com/office/drawing/2014/main" id="{01F89C74-F2E0-3C4F-908D-0EE8690FEF84}"/>
              </a:ext>
            </a:extLst>
          </p:cNvPr>
          <p:cNvSpPr/>
          <p:nvPr userDrawn="1"/>
        </p:nvSpPr>
        <p:spPr bwMode="auto">
          <a:xfrm>
            <a:off x="3176" y="-171399"/>
            <a:ext cx="9144000" cy="4564110"/>
          </a:xfrm>
          <a:prstGeom prst="rect">
            <a:avLst/>
          </a:prstGeom>
          <a:solidFill>
            <a:schemeClr val="tx1"/>
          </a:solidFill>
          <a:ln>
            <a:noFill/>
          </a:ln>
          <a:effectLst/>
          <a:ex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ctr" defTabSz="673100"/>
            <a:endParaRPr lang="de-DE" b="0" dirty="0">
              <a:solidFill>
                <a:srgbClr val="000000"/>
              </a:solidFill>
              <a:latin typeface="Frutiger LT Com 55 Roman" pitchFamily="34" charset="0"/>
              <a:ea typeface="ＭＳ Ｐゴシック" charset="0"/>
              <a:cs typeface="Arial" pitchFamily="34" charset="0"/>
            </a:endParaRPr>
          </a:p>
        </p:txBody>
      </p:sp>
      <p:pic>
        <p:nvPicPr>
          <p:cNvPr id="23" name="Grafik 22">
            <a:extLst>
              <a:ext uri="{FF2B5EF4-FFF2-40B4-BE49-F238E27FC236}">
                <a16:creationId xmlns:a16="http://schemas.microsoft.com/office/drawing/2014/main" id="{408E3369-42FC-E649-8FB8-615BACBB8600}"/>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2043387" y="764704"/>
            <a:ext cx="5057226" cy="700450"/>
          </a:xfrm>
          <a:prstGeom prst="rect">
            <a:avLst/>
          </a:prstGeom>
          <a:ln>
            <a:noFill/>
          </a:ln>
        </p:spPr>
      </p:pic>
      <p:sp>
        <p:nvSpPr>
          <p:cNvPr id="2" name="AutoShape 4" descr="fenster-icon"/>
          <p:cNvSpPr>
            <a:spLocks noChangeAspect="1" noChangeArrowheads="1"/>
          </p:cNvSpPr>
          <p:nvPr userDrawn="1"/>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dirty="0"/>
          </a:p>
        </p:txBody>
      </p:sp>
      <p:cxnSp>
        <p:nvCxnSpPr>
          <p:cNvPr id="28" name="Gerade Verbindung 27"/>
          <p:cNvCxnSpPr>
            <a:cxnSpLocks noChangeAspect="1"/>
          </p:cNvCxnSpPr>
          <p:nvPr userDrawn="1"/>
        </p:nvCxnSpPr>
        <p:spPr bwMode="white">
          <a:xfrm>
            <a:off x="396000" y="6300000"/>
            <a:ext cx="8352464" cy="0"/>
          </a:xfrm>
          <a:prstGeom prst="line">
            <a:avLst/>
          </a:prstGeom>
          <a:ln>
            <a:solidFill>
              <a:schemeClr val="tx1"/>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grpSp>
        <p:nvGrpSpPr>
          <p:cNvPr id="10" name="Gruppieren 9"/>
          <p:cNvGrpSpPr/>
          <p:nvPr userDrawn="1"/>
        </p:nvGrpSpPr>
        <p:grpSpPr>
          <a:xfrm>
            <a:off x="766838" y="2267483"/>
            <a:ext cx="1224000" cy="1224000"/>
            <a:chOff x="763662" y="2267483"/>
            <a:chExt cx="1224000" cy="1224000"/>
          </a:xfrm>
        </p:grpSpPr>
        <p:sp>
          <p:nvSpPr>
            <p:cNvPr id="25" name="Oval 9">
              <a:extLst>
                <a:ext uri="{FF2B5EF4-FFF2-40B4-BE49-F238E27FC236}">
                  <a16:creationId xmlns:a16="http://schemas.microsoft.com/office/drawing/2014/main" id="{9AE36762-C6AD-9743-8018-87D2D4131BC4}"/>
                </a:ext>
              </a:extLst>
            </p:cNvPr>
            <p:cNvSpPr/>
            <p:nvPr userDrawn="1"/>
          </p:nvSpPr>
          <p:spPr>
            <a:xfrm>
              <a:off x="763662" y="2267483"/>
              <a:ext cx="1224000" cy="1224000"/>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dirty="0"/>
            </a:p>
          </p:txBody>
        </p:sp>
        <p:pic>
          <p:nvPicPr>
            <p:cNvPr id="4" name="Grafik 3"/>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014725" y="2496536"/>
              <a:ext cx="708953" cy="737948"/>
            </a:xfrm>
            <a:prstGeom prst="rect">
              <a:avLst/>
            </a:prstGeom>
          </p:spPr>
        </p:pic>
      </p:grpSp>
      <p:grpSp>
        <p:nvGrpSpPr>
          <p:cNvPr id="12" name="Gruppieren 11"/>
          <p:cNvGrpSpPr/>
          <p:nvPr userDrawn="1"/>
        </p:nvGrpSpPr>
        <p:grpSpPr>
          <a:xfrm>
            <a:off x="2868070" y="2277008"/>
            <a:ext cx="1224000" cy="1224000"/>
            <a:chOff x="2864894" y="2277008"/>
            <a:chExt cx="1224000" cy="1224000"/>
          </a:xfrm>
        </p:grpSpPr>
        <p:sp>
          <p:nvSpPr>
            <p:cNvPr id="16" name="Oval 10">
              <a:extLst>
                <a:ext uri="{FF2B5EF4-FFF2-40B4-BE49-F238E27FC236}">
                  <a16:creationId xmlns:a16="http://schemas.microsoft.com/office/drawing/2014/main" id="{67C33F89-D7A0-3245-9888-EE21C4A5822E}"/>
                </a:ext>
              </a:extLst>
            </p:cNvPr>
            <p:cNvSpPr/>
            <p:nvPr userDrawn="1"/>
          </p:nvSpPr>
          <p:spPr>
            <a:xfrm>
              <a:off x="2864894" y="2277008"/>
              <a:ext cx="1224000" cy="1224000"/>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dirty="0"/>
            </a:p>
          </p:txBody>
        </p:sp>
        <p:pic>
          <p:nvPicPr>
            <p:cNvPr id="5" name="Grafik 4"/>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3206728" y="2445260"/>
              <a:ext cx="543124" cy="874750"/>
            </a:xfrm>
            <a:prstGeom prst="rect">
              <a:avLst/>
            </a:prstGeom>
          </p:spPr>
        </p:pic>
      </p:grpSp>
      <p:grpSp>
        <p:nvGrpSpPr>
          <p:cNvPr id="17" name="Gruppieren 16"/>
          <p:cNvGrpSpPr/>
          <p:nvPr userDrawn="1"/>
        </p:nvGrpSpPr>
        <p:grpSpPr>
          <a:xfrm>
            <a:off x="4981252" y="2277008"/>
            <a:ext cx="1224000" cy="1224000"/>
            <a:chOff x="4981252" y="2277008"/>
            <a:chExt cx="1224000" cy="1224000"/>
          </a:xfrm>
        </p:grpSpPr>
        <p:sp>
          <p:nvSpPr>
            <p:cNvPr id="21" name="Oval 8">
              <a:extLst>
                <a:ext uri="{FF2B5EF4-FFF2-40B4-BE49-F238E27FC236}">
                  <a16:creationId xmlns:a16="http://schemas.microsoft.com/office/drawing/2014/main" id="{44343582-5223-2044-84A8-2C83DBD414DF}"/>
                </a:ext>
              </a:extLst>
            </p:cNvPr>
            <p:cNvSpPr/>
            <p:nvPr userDrawn="1"/>
          </p:nvSpPr>
          <p:spPr>
            <a:xfrm>
              <a:off x="4981252" y="2277008"/>
              <a:ext cx="1224000" cy="1224000"/>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dirty="0"/>
            </a:p>
          </p:txBody>
        </p:sp>
        <p:pic>
          <p:nvPicPr>
            <p:cNvPr id="6" name="Grafik 5"/>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5272762" y="2547507"/>
              <a:ext cx="663952" cy="663952"/>
            </a:xfrm>
            <a:prstGeom prst="rect">
              <a:avLst/>
            </a:prstGeom>
          </p:spPr>
        </p:pic>
      </p:grpSp>
      <p:grpSp>
        <p:nvGrpSpPr>
          <p:cNvPr id="15" name="Gruppieren 14"/>
          <p:cNvGrpSpPr/>
          <p:nvPr userDrawn="1"/>
        </p:nvGrpSpPr>
        <p:grpSpPr>
          <a:xfrm>
            <a:off x="7094191" y="2277008"/>
            <a:ext cx="1224000" cy="1224000"/>
            <a:chOff x="7094191" y="2277008"/>
            <a:chExt cx="1224000" cy="1224000"/>
          </a:xfrm>
        </p:grpSpPr>
        <p:sp>
          <p:nvSpPr>
            <p:cNvPr id="13" name="Oval 5">
              <a:extLst>
                <a:ext uri="{FF2B5EF4-FFF2-40B4-BE49-F238E27FC236}">
                  <a16:creationId xmlns:a16="http://schemas.microsoft.com/office/drawing/2014/main" id="{3129A640-324F-E249-B351-C4292E639F05}"/>
                </a:ext>
              </a:extLst>
            </p:cNvPr>
            <p:cNvSpPr/>
            <p:nvPr/>
          </p:nvSpPr>
          <p:spPr>
            <a:xfrm>
              <a:off x="7094191" y="2277008"/>
              <a:ext cx="1224000" cy="1224000"/>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dirty="0"/>
            </a:p>
          </p:txBody>
        </p:sp>
        <p:pic>
          <p:nvPicPr>
            <p:cNvPr id="9" name="Grafik 8"/>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7446402" y="2442083"/>
              <a:ext cx="519578" cy="874800"/>
            </a:xfrm>
            <a:prstGeom prst="rect">
              <a:avLst/>
            </a:prstGeom>
          </p:spPr>
        </p:pic>
      </p:grpSp>
    </p:spTree>
    <p:extLst>
      <p:ext uri="{BB962C8B-B14F-4D97-AF65-F5344CB8AC3E}">
        <p14:creationId xmlns:p14="http://schemas.microsoft.com/office/powerpoint/2010/main" val="380557861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halt schwarz">
    <p:spTree>
      <p:nvGrpSpPr>
        <p:cNvPr id="1" name=""/>
        <p:cNvGrpSpPr/>
        <p:nvPr/>
      </p:nvGrpSpPr>
      <p:grpSpPr>
        <a:xfrm>
          <a:off x="0" y="0"/>
          <a:ext cx="0" cy="0"/>
          <a:chOff x="0" y="0"/>
          <a:chExt cx="0" cy="0"/>
        </a:xfrm>
      </p:grpSpPr>
      <p:graphicFrame>
        <p:nvGraphicFramePr>
          <p:cNvPr id="5" name="Objekt 4" hidden="1"/>
          <p:cNvGraphicFramePr>
            <a:graphicFrameLocks noChangeAspect="1"/>
          </p:cNvGraphicFramePr>
          <p:nvPr userDrawn="1">
            <p:custDataLst>
              <p:tags r:id="rId2"/>
            </p:custDataLst>
            <p:extLst>
              <p:ext uri="{D42A27DB-BD31-4B8C-83A1-F6EECF244321}">
                <p14:modId xmlns:p14="http://schemas.microsoft.com/office/powerpoint/2010/main" val="383887052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96865"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hteck 3" hidden="1"/>
          <p:cNvSpPr/>
          <p:nvPr userDrawn="1">
            <p:custDataLst>
              <p:tags r:id="rId3"/>
            </p:custDataLst>
          </p:nvPr>
        </p:nvSpPr>
        <p:spPr bwMode="auto">
          <a:xfrm>
            <a:off x="0" y="0"/>
            <a:ext cx="158750" cy="158750"/>
          </a:xfrm>
          <a:prstGeom prst="rect">
            <a:avLst/>
          </a:prstGeom>
          <a:solidFill>
            <a:schemeClr val="accent1"/>
          </a:solidFill>
          <a:ln>
            <a:noFill/>
          </a:ln>
          <a:effectLst/>
          <a:extLst/>
        </p:spPr>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marL="0" marR="0" lvl="0" indent="0" algn="ctr" defTabSz="673100" rtl="0" eaLnBrk="1" fontAlgn="base" latinLnBrk="0" hangingPunct="1">
              <a:lnSpc>
                <a:spcPct val="100000"/>
              </a:lnSpc>
              <a:spcBef>
                <a:spcPct val="0"/>
              </a:spcBef>
              <a:spcAft>
                <a:spcPct val="0"/>
              </a:spcAft>
              <a:buClrTx/>
              <a:buSzTx/>
              <a:buFontTx/>
              <a:buNone/>
              <a:tabLst/>
            </a:pPr>
            <a:endParaRPr kumimoji="0" lang="de-DE" sz="2000" b="1" i="0" u="none" strike="noStrike" cap="none" normalizeH="0" baseline="0" dirty="0" smtClean="0">
              <a:ln>
                <a:noFill/>
              </a:ln>
              <a:solidFill>
                <a:schemeClr val="tx1"/>
              </a:solidFill>
              <a:effectLst/>
              <a:latin typeface="Arial"/>
              <a:ea typeface="MS PGothic"/>
              <a:cs typeface="Arial" pitchFamily="34" charset="0"/>
              <a:sym typeface="Arial"/>
            </a:endParaRPr>
          </a:p>
        </p:txBody>
      </p:sp>
      <p:sp>
        <p:nvSpPr>
          <p:cNvPr id="7" name="Titel 6"/>
          <p:cNvSpPr>
            <a:spLocks noGrp="1"/>
          </p:cNvSpPr>
          <p:nvPr>
            <p:ph type="title" hasCustomPrompt="1"/>
          </p:nvPr>
        </p:nvSpPr>
        <p:spPr>
          <a:xfrm>
            <a:off x="395288" y="338761"/>
            <a:ext cx="8355012" cy="353935"/>
          </a:xfrm>
          <a:prstGeom prst="rect">
            <a:avLst/>
          </a:prstGeom>
        </p:spPr>
        <p:txBody>
          <a:bodyPr lIns="0"/>
          <a:lstStyle>
            <a:lvl1pPr algn="l" defTabSz="957263" rtl="0" eaLnBrk="0" fontAlgn="base" hangingPunct="0">
              <a:spcBef>
                <a:spcPct val="0"/>
              </a:spcBef>
              <a:spcAft>
                <a:spcPct val="0"/>
              </a:spcAft>
              <a:defRPr lang="de-CH" sz="2000" b="1" kern="0" baseline="0" dirty="0">
                <a:solidFill>
                  <a:srgbClr val="000000"/>
                </a:solidFill>
                <a:latin typeface="+mj-lt"/>
                <a:ea typeface="MS PGothic" pitchFamily="34" charset="-128"/>
                <a:cs typeface="MS PGothic" pitchFamily="34" charset="-128"/>
              </a:defRPr>
            </a:lvl1pPr>
          </a:lstStyle>
          <a:p>
            <a:r>
              <a:rPr lang="de-DE" dirty="0" smtClean="0"/>
              <a:t>Titelzeile 1</a:t>
            </a:r>
            <a:endParaRPr lang="de-CH" dirty="0"/>
          </a:p>
        </p:txBody>
      </p:sp>
      <p:sp>
        <p:nvSpPr>
          <p:cNvPr id="13" name="Foliennummernplatzhalter 5"/>
          <p:cNvSpPr txBox="1">
            <a:spLocks/>
          </p:cNvSpPr>
          <p:nvPr userDrawn="1"/>
        </p:nvSpPr>
        <p:spPr>
          <a:xfrm>
            <a:off x="6696075" y="6353175"/>
            <a:ext cx="2133600" cy="441325"/>
          </a:xfrm>
          <a:prstGeom prst="rect">
            <a:avLst/>
          </a:prstGeom>
        </p:spPr>
        <p:txBody>
          <a:bodyPr anchor="ctr"/>
          <a:lstStyle>
            <a:lvl1pPr eaLnBrk="0" hangingPunct="0">
              <a:defRPr sz="600" b="1">
                <a:solidFill>
                  <a:srgbClr val="333333"/>
                </a:solidFill>
                <a:latin typeface="Arial" charset="0"/>
                <a:cs typeface="Arial" charset="0"/>
              </a:defRPr>
            </a:lvl1pPr>
            <a:lvl2pPr marL="37931725" indent="-37474525" eaLnBrk="0" hangingPunct="0">
              <a:defRPr sz="600" b="1">
                <a:solidFill>
                  <a:srgbClr val="333333"/>
                </a:solidFill>
                <a:latin typeface="Arial" charset="0"/>
                <a:cs typeface="Arial" charset="0"/>
              </a:defRPr>
            </a:lvl2pPr>
            <a:lvl3pPr eaLnBrk="0" hangingPunct="0">
              <a:defRPr sz="600" b="1">
                <a:solidFill>
                  <a:srgbClr val="333333"/>
                </a:solidFill>
                <a:latin typeface="Arial" charset="0"/>
                <a:cs typeface="Arial" charset="0"/>
              </a:defRPr>
            </a:lvl3pPr>
            <a:lvl4pPr eaLnBrk="0" hangingPunct="0">
              <a:defRPr sz="600" b="1">
                <a:solidFill>
                  <a:srgbClr val="333333"/>
                </a:solidFill>
                <a:latin typeface="Arial" charset="0"/>
                <a:cs typeface="Arial" charset="0"/>
              </a:defRPr>
            </a:lvl4pPr>
            <a:lvl5pPr eaLnBrk="0" hangingPunct="0">
              <a:defRPr sz="600" b="1">
                <a:solidFill>
                  <a:srgbClr val="333333"/>
                </a:solidFill>
                <a:latin typeface="Arial" charset="0"/>
                <a:cs typeface="Arial" charset="0"/>
              </a:defRPr>
            </a:lvl5pPr>
            <a:lvl6pPr marL="457200" eaLnBrk="0" fontAlgn="base" hangingPunct="0">
              <a:spcBef>
                <a:spcPct val="0"/>
              </a:spcBef>
              <a:spcAft>
                <a:spcPct val="0"/>
              </a:spcAft>
              <a:defRPr sz="600" b="1">
                <a:solidFill>
                  <a:srgbClr val="333333"/>
                </a:solidFill>
                <a:latin typeface="Arial" charset="0"/>
                <a:cs typeface="Arial" charset="0"/>
              </a:defRPr>
            </a:lvl6pPr>
            <a:lvl7pPr marL="914400" eaLnBrk="0" fontAlgn="base" hangingPunct="0">
              <a:spcBef>
                <a:spcPct val="0"/>
              </a:spcBef>
              <a:spcAft>
                <a:spcPct val="0"/>
              </a:spcAft>
              <a:defRPr sz="600" b="1">
                <a:solidFill>
                  <a:srgbClr val="333333"/>
                </a:solidFill>
                <a:latin typeface="Arial" charset="0"/>
                <a:cs typeface="Arial" charset="0"/>
              </a:defRPr>
            </a:lvl7pPr>
            <a:lvl8pPr marL="1371600" eaLnBrk="0" fontAlgn="base" hangingPunct="0">
              <a:spcBef>
                <a:spcPct val="0"/>
              </a:spcBef>
              <a:spcAft>
                <a:spcPct val="0"/>
              </a:spcAft>
              <a:defRPr sz="600" b="1">
                <a:solidFill>
                  <a:srgbClr val="333333"/>
                </a:solidFill>
                <a:latin typeface="Arial" charset="0"/>
                <a:cs typeface="Arial" charset="0"/>
              </a:defRPr>
            </a:lvl8pPr>
            <a:lvl9pPr marL="1828800" eaLnBrk="0" fontAlgn="base" hangingPunct="0">
              <a:spcBef>
                <a:spcPct val="0"/>
              </a:spcBef>
              <a:spcAft>
                <a:spcPct val="0"/>
              </a:spcAft>
              <a:defRPr sz="600" b="1">
                <a:solidFill>
                  <a:srgbClr val="333333"/>
                </a:solidFill>
                <a:latin typeface="Arial" charset="0"/>
                <a:cs typeface="Arial" charset="0"/>
              </a:defRPr>
            </a:lvl9pPr>
          </a:lstStyle>
          <a:p>
            <a:pPr algn="r" eaLnBrk="1" hangingPunct="1">
              <a:defRPr/>
            </a:pPr>
            <a:fld id="{E0CBC335-2708-4421-BDB2-163EC12029F8}" type="slidenum">
              <a:rPr lang="de-DE" sz="900" b="0">
                <a:solidFill>
                  <a:srgbClr val="000000"/>
                </a:solidFill>
                <a:latin typeface="Arial"/>
                <a:cs typeface="Arial"/>
              </a:rPr>
              <a:pPr algn="r" eaLnBrk="1" hangingPunct="1">
                <a:defRPr/>
              </a:pPr>
              <a:t>‹Nr.›</a:t>
            </a:fld>
            <a:endParaRPr lang="de-DE" sz="900" b="0" dirty="0">
              <a:solidFill>
                <a:srgbClr val="000000"/>
              </a:solidFill>
              <a:latin typeface="Arial"/>
              <a:cs typeface="Arial"/>
            </a:endParaRPr>
          </a:p>
        </p:txBody>
      </p:sp>
      <p:sp>
        <p:nvSpPr>
          <p:cNvPr id="14" name="Textplatzhalter 13"/>
          <p:cNvSpPr>
            <a:spLocks noGrp="1"/>
          </p:cNvSpPr>
          <p:nvPr>
            <p:ph type="body" sz="quarter" idx="10" hasCustomPrompt="1"/>
          </p:nvPr>
        </p:nvSpPr>
        <p:spPr>
          <a:xfrm>
            <a:off x="388279" y="641897"/>
            <a:ext cx="8362021" cy="359817"/>
          </a:xfrm>
          <a:prstGeom prst="rect">
            <a:avLst/>
          </a:prstGeom>
        </p:spPr>
        <p:txBody>
          <a:bodyPr lIns="0"/>
          <a:lstStyle>
            <a:lvl1pPr marL="0" indent="0">
              <a:defRPr lang="de-CH" sz="2000" kern="0" dirty="0">
                <a:solidFill>
                  <a:srgbClr val="9D9D9C"/>
                </a:solidFill>
                <a:latin typeface="+mj-lt"/>
              </a:defRPr>
            </a:lvl1pPr>
          </a:lstStyle>
          <a:p>
            <a:pPr lvl="0">
              <a:spcBef>
                <a:spcPct val="0"/>
              </a:spcBef>
            </a:pPr>
            <a:r>
              <a:rPr lang="de-DE" dirty="0" smtClean="0"/>
              <a:t>Titelzeile 2</a:t>
            </a:r>
            <a:endParaRPr lang="de-CH" dirty="0"/>
          </a:p>
        </p:txBody>
      </p:sp>
      <p:sp>
        <p:nvSpPr>
          <p:cNvPr id="16" name="Textplatzhalter 15"/>
          <p:cNvSpPr>
            <a:spLocks noGrp="1"/>
          </p:cNvSpPr>
          <p:nvPr>
            <p:ph type="body" sz="quarter" idx="11"/>
          </p:nvPr>
        </p:nvSpPr>
        <p:spPr>
          <a:xfrm>
            <a:off x="388938" y="1484313"/>
            <a:ext cx="8361362" cy="4104927"/>
          </a:xfrm>
          <a:prstGeom prst="rect">
            <a:avLst/>
          </a:prstGeom>
        </p:spPr>
        <p:txBody>
          <a:bodyPr lIns="0" tIns="0" rIns="0" bIns="0"/>
          <a:lstStyle>
            <a:lvl1pPr>
              <a:defRPr sz="1800">
                <a:solidFill>
                  <a:schemeClr val="tx1"/>
                </a:solidFill>
                <a:latin typeface="+mj-lt"/>
              </a:defRPr>
            </a:lvl1pPr>
            <a:lvl2pPr marL="0" indent="0">
              <a:defRPr sz="1800" b="0">
                <a:solidFill>
                  <a:schemeClr val="tx1"/>
                </a:solidFill>
                <a:latin typeface="+mj-lt"/>
              </a:defRPr>
            </a:lvl2pPr>
            <a:lvl3pPr marL="0" indent="0">
              <a:defRPr sz="1800" b="0"/>
            </a:lvl3pPr>
            <a:lvl4pPr marL="0" indent="0">
              <a:defRPr sz="1800" b="0"/>
            </a:lvl4pPr>
            <a:lvl5pPr marL="0" indent="0">
              <a:defRPr sz="1800" b="0"/>
            </a:lvl5pPr>
          </a:lstStyle>
          <a:p>
            <a:pPr lvl="0"/>
            <a:r>
              <a:rPr lang="de-DE" dirty="0" smtClean="0"/>
              <a:t>Textmasterformat bearbeiten</a:t>
            </a:r>
          </a:p>
          <a:p>
            <a:pPr lvl="1"/>
            <a:r>
              <a:rPr lang="de-DE" dirty="0" err="1" smtClean="0"/>
              <a:t>Fliesstext</a:t>
            </a:r>
            <a:r>
              <a:rPr lang="de-DE" dirty="0" smtClean="0"/>
              <a:t> </a:t>
            </a:r>
            <a:endParaRPr lang="de-CH" dirty="0"/>
          </a:p>
        </p:txBody>
      </p:sp>
    </p:spTree>
    <p:extLst>
      <p:ext uri="{BB962C8B-B14F-4D97-AF65-F5344CB8AC3E}">
        <p14:creationId xmlns:p14="http://schemas.microsoft.com/office/powerpoint/2010/main" val="225928210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chluss schwarz">
    <p:spTree>
      <p:nvGrpSpPr>
        <p:cNvPr id="1" name=""/>
        <p:cNvGrpSpPr/>
        <p:nvPr/>
      </p:nvGrpSpPr>
      <p:grpSpPr>
        <a:xfrm>
          <a:off x="0" y="0"/>
          <a:ext cx="0" cy="0"/>
          <a:chOff x="0" y="0"/>
          <a:chExt cx="0" cy="0"/>
        </a:xfrm>
      </p:grpSpPr>
      <p:graphicFrame>
        <p:nvGraphicFramePr>
          <p:cNvPr id="2" name="Objekt 1" hidden="1"/>
          <p:cNvGraphicFramePr>
            <a:graphicFrameLocks noChangeAspect="1"/>
          </p:cNvGraphicFramePr>
          <p:nvPr userDrawn="1">
            <p:custDataLst>
              <p:tags r:id="rId2"/>
            </p:custDataLst>
            <p:extLst>
              <p:ext uri="{D42A27DB-BD31-4B8C-83A1-F6EECF244321}">
                <p14:modId xmlns:p14="http://schemas.microsoft.com/office/powerpoint/2010/main" val="212238388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93791"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hteck 2" hidden="1"/>
          <p:cNvSpPr/>
          <p:nvPr userDrawn="1">
            <p:custDataLst>
              <p:tags r:id="rId3"/>
            </p:custDataLst>
          </p:nvPr>
        </p:nvSpPr>
        <p:spPr bwMode="auto">
          <a:xfrm>
            <a:off x="0" y="0"/>
            <a:ext cx="158750" cy="158750"/>
          </a:xfrm>
          <a:prstGeom prst="rect">
            <a:avLst/>
          </a:prstGeom>
          <a:solidFill>
            <a:schemeClr val="accent1"/>
          </a:solidFill>
          <a:ln>
            <a:noFill/>
          </a:ln>
          <a:effectLst/>
          <a:extLst/>
        </p:spPr>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marL="0" marR="0" lvl="0" indent="0" algn="ctr" defTabSz="673100" rtl="0" eaLnBrk="1" fontAlgn="base" latinLnBrk="0" hangingPunct="1">
              <a:lnSpc>
                <a:spcPct val="100000"/>
              </a:lnSpc>
              <a:spcBef>
                <a:spcPct val="0"/>
              </a:spcBef>
              <a:spcAft>
                <a:spcPct val="0"/>
              </a:spcAft>
              <a:buClrTx/>
              <a:buSzTx/>
              <a:buFontTx/>
              <a:buNone/>
              <a:tabLst/>
            </a:pPr>
            <a:endParaRPr kumimoji="0" lang="de-CH" sz="2400" b="1" i="0" u="none" strike="noStrike" cap="none" normalizeH="0" baseline="0" dirty="0" smtClean="0">
              <a:ln>
                <a:noFill/>
              </a:ln>
              <a:solidFill>
                <a:schemeClr val="tx1"/>
              </a:solidFill>
              <a:effectLst/>
              <a:latin typeface="Arial Bold"/>
              <a:ea typeface="MS PGothic"/>
              <a:cs typeface="Arial" pitchFamily="34" charset="0"/>
              <a:sym typeface="Arial Bold"/>
            </a:endParaRPr>
          </a:p>
        </p:txBody>
      </p:sp>
      <p:sp>
        <p:nvSpPr>
          <p:cNvPr id="11" name="Rechteck 10">
            <a:extLst>
              <a:ext uri="{FF2B5EF4-FFF2-40B4-BE49-F238E27FC236}">
                <a16:creationId xmlns:a16="http://schemas.microsoft.com/office/drawing/2014/main" id="{01F89C74-F2E0-3C4F-908D-0EE8690FEF84}"/>
              </a:ext>
            </a:extLst>
          </p:cNvPr>
          <p:cNvSpPr/>
          <p:nvPr userDrawn="1"/>
        </p:nvSpPr>
        <p:spPr bwMode="auto">
          <a:xfrm>
            <a:off x="0" y="-171399"/>
            <a:ext cx="9144000" cy="4564110"/>
          </a:xfrm>
          <a:prstGeom prst="rect">
            <a:avLst/>
          </a:prstGeom>
          <a:solidFill>
            <a:schemeClr val="tx1"/>
          </a:solidFill>
          <a:ln>
            <a:noFill/>
          </a:ln>
          <a:effectLst/>
          <a:ex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ctr" defTabSz="673100"/>
            <a:endParaRPr lang="de-DE" b="0" dirty="0">
              <a:solidFill>
                <a:srgbClr val="000000"/>
              </a:solidFill>
              <a:latin typeface="Frutiger LT Com 55 Roman" pitchFamily="34" charset="0"/>
              <a:ea typeface="ＭＳ Ｐゴシック" charset="0"/>
              <a:cs typeface="Arial" pitchFamily="34" charset="0"/>
            </a:endParaRPr>
          </a:p>
        </p:txBody>
      </p:sp>
      <p:cxnSp>
        <p:nvCxnSpPr>
          <p:cNvPr id="10" name="Gerade Verbindung 9"/>
          <p:cNvCxnSpPr>
            <a:cxnSpLocks noChangeAspect="1"/>
          </p:cNvCxnSpPr>
          <p:nvPr userDrawn="1"/>
        </p:nvCxnSpPr>
        <p:spPr bwMode="white">
          <a:xfrm>
            <a:off x="396000" y="6300000"/>
            <a:ext cx="8352464" cy="0"/>
          </a:xfrm>
          <a:prstGeom prst="line">
            <a:avLst/>
          </a:prstGeom>
          <a:ln>
            <a:solidFill>
              <a:schemeClr val="tx1"/>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pic>
        <p:nvPicPr>
          <p:cNvPr id="19" name="Grafik 18">
            <a:extLst>
              <a:ext uri="{FF2B5EF4-FFF2-40B4-BE49-F238E27FC236}">
                <a16:creationId xmlns:a16="http://schemas.microsoft.com/office/drawing/2014/main" id="{408E3369-42FC-E649-8FB8-615BACBB8600}"/>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2043387" y="1648430"/>
            <a:ext cx="5057226" cy="700450"/>
          </a:xfrm>
          <a:prstGeom prst="rect">
            <a:avLst/>
          </a:prstGeom>
          <a:ln>
            <a:noFill/>
          </a:ln>
        </p:spPr>
      </p:pic>
      <p:cxnSp>
        <p:nvCxnSpPr>
          <p:cNvPr id="16" name="Gerade Verbindung 15"/>
          <p:cNvCxnSpPr/>
          <p:nvPr userDrawn="1"/>
        </p:nvCxnSpPr>
        <p:spPr bwMode="white">
          <a:xfrm>
            <a:off x="2051050" y="4824759"/>
            <a:ext cx="6697414" cy="0"/>
          </a:xfrm>
          <a:prstGeom prst="line">
            <a:avLst/>
          </a:prstGeom>
          <a:ln>
            <a:solidFill>
              <a:schemeClr val="tx1">
                <a:lumMod val="95000"/>
                <a:lumOff val="5000"/>
              </a:schemeClr>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8" name="Gerade Verbindung 17"/>
          <p:cNvCxnSpPr>
            <a:cxnSpLocks noChangeAspect="1"/>
          </p:cNvCxnSpPr>
          <p:nvPr userDrawn="1"/>
        </p:nvCxnSpPr>
        <p:spPr bwMode="white">
          <a:xfrm>
            <a:off x="2051050" y="5877271"/>
            <a:ext cx="6697664" cy="0"/>
          </a:xfrm>
          <a:prstGeom prst="line">
            <a:avLst/>
          </a:prstGeom>
          <a:ln>
            <a:solidFill>
              <a:srgbClr val="0D0D0D"/>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20" name="Title 9"/>
          <p:cNvSpPr>
            <a:spLocks noGrp="1"/>
          </p:cNvSpPr>
          <p:nvPr>
            <p:ph type="title" hasCustomPrompt="1"/>
          </p:nvPr>
        </p:nvSpPr>
        <p:spPr>
          <a:xfrm>
            <a:off x="2051050" y="4962871"/>
            <a:ext cx="6697664" cy="720824"/>
          </a:xfrm>
          <a:prstGeom prst="rect">
            <a:avLst/>
          </a:prstGeom>
        </p:spPr>
        <p:txBody>
          <a:bodyPr lIns="0" tIns="0" rIns="0" bIns="0"/>
          <a:lstStyle>
            <a:lvl1pPr>
              <a:defRPr sz="2400" b="1" i="0" baseline="0">
                <a:solidFill>
                  <a:schemeClr val="tx1"/>
                </a:solidFill>
                <a:latin typeface="Arial Bold"/>
                <a:cs typeface="Arial Bold"/>
              </a:defRPr>
            </a:lvl1pPr>
          </a:lstStyle>
          <a:p>
            <a:r>
              <a:rPr lang="de-CH" dirty="0" smtClean="0"/>
              <a:t>Vielen Dank</a:t>
            </a:r>
            <a:endParaRPr lang="de-CH" dirty="0"/>
          </a:p>
        </p:txBody>
      </p:sp>
    </p:spTree>
    <p:extLst>
      <p:ext uri="{BB962C8B-B14F-4D97-AF65-F5344CB8AC3E}">
        <p14:creationId xmlns:p14="http://schemas.microsoft.com/office/powerpoint/2010/main" val="131479038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Inhaltsfolie">
    <p:spTree>
      <p:nvGrpSpPr>
        <p:cNvPr id="1" name=""/>
        <p:cNvGrpSpPr/>
        <p:nvPr/>
      </p:nvGrpSpPr>
      <p:grpSpPr>
        <a:xfrm>
          <a:off x="0" y="0"/>
          <a:ext cx="0" cy="0"/>
          <a:chOff x="0" y="0"/>
          <a:chExt cx="0" cy="0"/>
        </a:xfrm>
      </p:grpSpPr>
      <p:graphicFrame>
        <p:nvGraphicFramePr>
          <p:cNvPr id="5" name="Objekt 4" hidden="1"/>
          <p:cNvGraphicFramePr>
            <a:graphicFrameLocks noChangeAspect="1"/>
          </p:cNvGraphicFramePr>
          <p:nvPr userDrawn="1">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02157" name="think-cell Slide" r:id="rId5" imgW="270" imgH="270" progId="TCLayout.ActiveDocument.1">
                  <p:embed/>
                </p:oleObj>
              </mc:Choice>
              <mc:Fallback>
                <p:oleObj name="think-cell Slide" r:id="rId5" imgW="270" imgH="270" progId="TCLayout.ActiveDocument.1">
                  <p:embed/>
                  <p:pic>
                    <p:nvPicPr>
                      <p:cNvPr id="5" name="Objekt 4"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hteck 3" hidden="1"/>
          <p:cNvSpPr/>
          <p:nvPr userDrawn="1">
            <p:custDataLst>
              <p:tags r:id="rId3"/>
            </p:custDataLst>
          </p:nvPr>
        </p:nvSpPr>
        <p:spPr bwMode="auto">
          <a:xfrm>
            <a:off x="0" y="0"/>
            <a:ext cx="158750" cy="158750"/>
          </a:xfrm>
          <a:prstGeom prst="rect">
            <a:avLst/>
          </a:prstGeom>
          <a:solidFill>
            <a:schemeClr val="accent1"/>
          </a:solidFill>
          <a:ln>
            <a:noFill/>
          </a:ln>
          <a:effectLst/>
          <a:extLst/>
        </p:spPr>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marL="0" marR="0" lvl="0" indent="0" algn="ctr" defTabSz="673100" rtl="0" eaLnBrk="1" fontAlgn="base" latinLnBrk="0" hangingPunct="1">
              <a:lnSpc>
                <a:spcPct val="100000"/>
              </a:lnSpc>
              <a:spcBef>
                <a:spcPct val="0"/>
              </a:spcBef>
              <a:spcAft>
                <a:spcPct val="0"/>
              </a:spcAft>
              <a:buClrTx/>
              <a:buSzTx/>
              <a:buFontTx/>
              <a:buNone/>
              <a:tabLst/>
            </a:pPr>
            <a:endParaRPr kumimoji="0" lang="de-DE" sz="2000" b="1" i="0" u="none" strike="noStrike" cap="none" normalizeH="0" baseline="0" dirty="0">
              <a:ln>
                <a:noFill/>
              </a:ln>
              <a:solidFill>
                <a:schemeClr val="tx1"/>
              </a:solidFill>
              <a:effectLst/>
              <a:latin typeface="Arial"/>
              <a:ea typeface="MS PGothic"/>
              <a:cs typeface="Arial" pitchFamily="34" charset="0"/>
              <a:sym typeface="Arial"/>
            </a:endParaRPr>
          </a:p>
        </p:txBody>
      </p:sp>
      <p:sp>
        <p:nvSpPr>
          <p:cNvPr id="7" name="Titel 6"/>
          <p:cNvSpPr>
            <a:spLocks noGrp="1"/>
          </p:cNvSpPr>
          <p:nvPr>
            <p:ph type="title" hasCustomPrompt="1"/>
          </p:nvPr>
        </p:nvSpPr>
        <p:spPr>
          <a:xfrm>
            <a:off x="395288" y="338761"/>
            <a:ext cx="8355012" cy="353935"/>
          </a:xfrm>
          <a:prstGeom prst="rect">
            <a:avLst/>
          </a:prstGeom>
        </p:spPr>
        <p:txBody>
          <a:bodyPr lIns="0"/>
          <a:lstStyle>
            <a:lvl1pPr algn="l" defTabSz="957263" rtl="0" eaLnBrk="0" fontAlgn="base" hangingPunct="0">
              <a:spcBef>
                <a:spcPct val="0"/>
              </a:spcBef>
              <a:spcAft>
                <a:spcPct val="0"/>
              </a:spcAft>
              <a:defRPr lang="de-CH" sz="2000" b="1" kern="0" baseline="0" dirty="0">
                <a:solidFill>
                  <a:srgbClr val="000000"/>
                </a:solidFill>
                <a:latin typeface="+mj-lt"/>
                <a:ea typeface="MS PGothic" pitchFamily="34" charset="-128"/>
                <a:cs typeface="MS PGothic" pitchFamily="34" charset="-128"/>
              </a:defRPr>
            </a:lvl1pPr>
          </a:lstStyle>
          <a:p>
            <a:r>
              <a:rPr lang="de-DE"/>
              <a:t>Titelzeile 1</a:t>
            </a:r>
            <a:endParaRPr lang="de-DE" dirty="0"/>
          </a:p>
        </p:txBody>
      </p:sp>
      <p:sp>
        <p:nvSpPr>
          <p:cNvPr id="13" name="Foliennummernplatzhalter 5"/>
          <p:cNvSpPr txBox="1">
            <a:spLocks/>
          </p:cNvSpPr>
          <p:nvPr userDrawn="1"/>
        </p:nvSpPr>
        <p:spPr>
          <a:xfrm>
            <a:off x="6696075" y="6353175"/>
            <a:ext cx="2133600" cy="441325"/>
          </a:xfrm>
          <a:prstGeom prst="rect">
            <a:avLst/>
          </a:prstGeom>
        </p:spPr>
        <p:txBody>
          <a:bodyPr anchor="ctr"/>
          <a:lstStyle>
            <a:lvl1pPr eaLnBrk="0" hangingPunct="0">
              <a:defRPr sz="600" b="1">
                <a:solidFill>
                  <a:srgbClr val="333333"/>
                </a:solidFill>
                <a:latin typeface="Arial" charset="0"/>
                <a:cs typeface="Arial" charset="0"/>
              </a:defRPr>
            </a:lvl1pPr>
            <a:lvl2pPr marL="37931725" indent="-37474525" eaLnBrk="0" hangingPunct="0">
              <a:defRPr sz="600" b="1">
                <a:solidFill>
                  <a:srgbClr val="333333"/>
                </a:solidFill>
                <a:latin typeface="Arial" charset="0"/>
                <a:cs typeface="Arial" charset="0"/>
              </a:defRPr>
            </a:lvl2pPr>
            <a:lvl3pPr eaLnBrk="0" hangingPunct="0">
              <a:defRPr sz="600" b="1">
                <a:solidFill>
                  <a:srgbClr val="333333"/>
                </a:solidFill>
                <a:latin typeface="Arial" charset="0"/>
                <a:cs typeface="Arial" charset="0"/>
              </a:defRPr>
            </a:lvl3pPr>
            <a:lvl4pPr eaLnBrk="0" hangingPunct="0">
              <a:defRPr sz="600" b="1">
                <a:solidFill>
                  <a:srgbClr val="333333"/>
                </a:solidFill>
                <a:latin typeface="Arial" charset="0"/>
                <a:cs typeface="Arial" charset="0"/>
              </a:defRPr>
            </a:lvl4pPr>
            <a:lvl5pPr eaLnBrk="0" hangingPunct="0">
              <a:defRPr sz="600" b="1">
                <a:solidFill>
                  <a:srgbClr val="333333"/>
                </a:solidFill>
                <a:latin typeface="Arial" charset="0"/>
                <a:cs typeface="Arial" charset="0"/>
              </a:defRPr>
            </a:lvl5pPr>
            <a:lvl6pPr marL="457200" eaLnBrk="0" fontAlgn="base" hangingPunct="0">
              <a:spcBef>
                <a:spcPct val="0"/>
              </a:spcBef>
              <a:spcAft>
                <a:spcPct val="0"/>
              </a:spcAft>
              <a:defRPr sz="600" b="1">
                <a:solidFill>
                  <a:srgbClr val="333333"/>
                </a:solidFill>
                <a:latin typeface="Arial" charset="0"/>
                <a:cs typeface="Arial" charset="0"/>
              </a:defRPr>
            </a:lvl6pPr>
            <a:lvl7pPr marL="914400" eaLnBrk="0" fontAlgn="base" hangingPunct="0">
              <a:spcBef>
                <a:spcPct val="0"/>
              </a:spcBef>
              <a:spcAft>
                <a:spcPct val="0"/>
              </a:spcAft>
              <a:defRPr sz="600" b="1">
                <a:solidFill>
                  <a:srgbClr val="333333"/>
                </a:solidFill>
                <a:latin typeface="Arial" charset="0"/>
                <a:cs typeface="Arial" charset="0"/>
              </a:defRPr>
            </a:lvl7pPr>
            <a:lvl8pPr marL="1371600" eaLnBrk="0" fontAlgn="base" hangingPunct="0">
              <a:spcBef>
                <a:spcPct val="0"/>
              </a:spcBef>
              <a:spcAft>
                <a:spcPct val="0"/>
              </a:spcAft>
              <a:defRPr sz="600" b="1">
                <a:solidFill>
                  <a:srgbClr val="333333"/>
                </a:solidFill>
                <a:latin typeface="Arial" charset="0"/>
                <a:cs typeface="Arial" charset="0"/>
              </a:defRPr>
            </a:lvl8pPr>
            <a:lvl9pPr marL="1828800" eaLnBrk="0" fontAlgn="base" hangingPunct="0">
              <a:spcBef>
                <a:spcPct val="0"/>
              </a:spcBef>
              <a:spcAft>
                <a:spcPct val="0"/>
              </a:spcAft>
              <a:defRPr sz="600" b="1">
                <a:solidFill>
                  <a:srgbClr val="333333"/>
                </a:solidFill>
                <a:latin typeface="Arial" charset="0"/>
                <a:cs typeface="Arial" charset="0"/>
              </a:defRPr>
            </a:lvl9pPr>
          </a:lstStyle>
          <a:p>
            <a:pPr algn="r" eaLnBrk="1" hangingPunct="1">
              <a:defRPr/>
            </a:pPr>
            <a:fld id="{E0CBC335-2708-4421-BDB2-163EC12029F8}" type="slidenum">
              <a:rPr lang="de-DE" sz="900" b="0">
                <a:solidFill>
                  <a:srgbClr val="000000"/>
                </a:solidFill>
                <a:latin typeface="Arial"/>
                <a:cs typeface="Arial"/>
              </a:rPr>
              <a:pPr algn="r" eaLnBrk="1" hangingPunct="1">
                <a:defRPr/>
              </a:pPr>
              <a:t>‹Nr.›</a:t>
            </a:fld>
            <a:endParaRPr lang="de-DE" sz="900" b="0" dirty="0">
              <a:solidFill>
                <a:srgbClr val="000000"/>
              </a:solidFill>
              <a:latin typeface="Arial"/>
              <a:cs typeface="Arial"/>
            </a:endParaRPr>
          </a:p>
        </p:txBody>
      </p:sp>
      <p:sp>
        <p:nvSpPr>
          <p:cNvPr id="14" name="Textplatzhalter 13"/>
          <p:cNvSpPr>
            <a:spLocks noGrp="1"/>
          </p:cNvSpPr>
          <p:nvPr>
            <p:ph type="body" sz="quarter" idx="10" hasCustomPrompt="1"/>
          </p:nvPr>
        </p:nvSpPr>
        <p:spPr>
          <a:xfrm>
            <a:off x="388279" y="641897"/>
            <a:ext cx="8362021" cy="359817"/>
          </a:xfrm>
          <a:prstGeom prst="rect">
            <a:avLst/>
          </a:prstGeom>
        </p:spPr>
        <p:txBody>
          <a:bodyPr lIns="0"/>
          <a:lstStyle>
            <a:lvl1pPr marL="0" indent="0">
              <a:defRPr lang="de-CH" sz="2000" kern="0" dirty="0">
                <a:solidFill>
                  <a:srgbClr val="9D9D9C"/>
                </a:solidFill>
                <a:latin typeface="+mj-lt"/>
              </a:defRPr>
            </a:lvl1pPr>
          </a:lstStyle>
          <a:p>
            <a:pPr lvl="0">
              <a:spcBef>
                <a:spcPct val="0"/>
              </a:spcBef>
            </a:pPr>
            <a:r>
              <a:rPr lang="de-DE"/>
              <a:t>Titelzeile 2</a:t>
            </a:r>
            <a:endParaRPr lang="de-DE" dirty="0"/>
          </a:p>
        </p:txBody>
      </p:sp>
      <p:sp>
        <p:nvSpPr>
          <p:cNvPr id="16" name="Textplatzhalter 15"/>
          <p:cNvSpPr>
            <a:spLocks noGrp="1"/>
          </p:cNvSpPr>
          <p:nvPr>
            <p:ph type="body" sz="quarter" idx="11" hasCustomPrompt="1"/>
          </p:nvPr>
        </p:nvSpPr>
        <p:spPr>
          <a:xfrm>
            <a:off x="388938" y="1484313"/>
            <a:ext cx="8361362" cy="4104927"/>
          </a:xfrm>
          <a:prstGeom prst="rect">
            <a:avLst/>
          </a:prstGeom>
        </p:spPr>
        <p:txBody>
          <a:bodyPr lIns="0" tIns="0" rIns="0" bIns="0"/>
          <a:lstStyle>
            <a:lvl1pPr>
              <a:defRPr sz="1800">
                <a:solidFill>
                  <a:schemeClr val="tx1"/>
                </a:solidFill>
                <a:latin typeface="+mj-lt"/>
              </a:defRPr>
            </a:lvl1pPr>
            <a:lvl2pPr marL="0" indent="0">
              <a:defRPr sz="1800" b="0">
                <a:solidFill>
                  <a:schemeClr val="tx1"/>
                </a:solidFill>
                <a:latin typeface="+mj-lt"/>
              </a:defRPr>
            </a:lvl2pPr>
            <a:lvl3pPr marL="0" indent="0">
              <a:defRPr sz="1800" b="0"/>
            </a:lvl3pPr>
            <a:lvl4pPr marL="0" indent="0">
              <a:defRPr sz="1800" b="0"/>
            </a:lvl4pPr>
            <a:lvl5pPr marL="0" indent="0">
              <a:defRPr sz="1800" b="0"/>
            </a:lvl5pPr>
          </a:lstStyle>
          <a:p>
            <a:pPr lvl="0"/>
            <a:r>
              <a:rPr lang="de-DE" dirty="0"/>
              <a:t>Textmasterformat bearbeiten</a:t>
            </a:r>
          </a:p>
          <a:p>
            <a:pPr lvl="1"/>
            <a:r>
              <a:rPr lang="de-DE" err="1"/>
              <a:t>Fliesstext</a:t>
            </a:r>
            <a:r>
              <a:rPr lang="de-DE"/>
              <a:t> </a:t>
            </a:r>
            <a:endParaRPr lang="de-DE" dirty="0"/>
          </a:p>
        </p:txBody>
      </p:sp>
    </p:spTree>
    <p:extLst>
      <p:ext uri="{BB962C8B-B14F-4D97-AF65-F5344CB8AC3E}">
        <p14:creationId xmlns:p14="http://schemas.microsoft.com/office/powerpoint/2010/main" val="1989543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el weiss">
    <p:spTree>
      <p:nvGrpSpPr>
        <p:cNvPr id="1" name=""/>
        <p:cNvGrpSpPr/>
        <p:nvPr/>
      </p:nvGrpSpPr>
      <p:grpSpPr>
        <a:xfrm>
          <a:off x="0" y="0"/>
          <a:ext cx="0" cy="0"/>
          <a:chOff x="0" y="0"/>
          <a:chExt cx="0" cy="0"/>
        </a:xfrm>
      </p:grpSpPr>
      <p:graphicFrame>
        <p:nvGraphicFramePr>
          <p:cNvPr id="3" name="Objekt 2" hidden="1"/>
          <p:cNvGraphicFramePr>
            <a:graphicFrameLocks noChangeAspect="1"/>
          </p:cNvGraphicFramePr>
          <p:nvPr userDrawn="1">
            <p:custDataLst>
              <p:tags r:id="rId2"/>
            </p:custDataLst>
            <p:extLst>
              <p:ext uri="{D42A27DB-BD31-4B8C-83A1-F6EECF244321}">
                <p14:modId xmlns:p14="http://schemas.microsoft.com/office/powerpoint/2010/main" val="154441733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91011"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cxnSp>
        <p:nvCxnSpPr>
          <p:cNvPr id="7" name="Gerade Verbindung 6"/>
          <p:cNvCxnSpPr/>
          <p:nvPr userDrawn="1"/>
        </p:nvCxnSpPr>
        <p:spPr bwMode="white">
          <a:xfrm>
            <a:off x="2051050" y="4824759"/>
            <a:ext cx="6697414" cy="0"/>
          </a:xfrm>
          <a:prstGeom prst="line">
            <a:avLst/>
          </a:prstGeom>
          <a:ln>
            <a:solidFill>
              <a:schemeClr val="tx1">
                <a:lumMod val="95000"/>
                <a:lumOff val="5000"/>
              </a:schemeClr>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8" name="Gerade Verbindung 7"/>
          <p:cNvCxnSpPr>
            <a:cxnSpLocks noChangeAspect="1"/>
          </p:cNvCxnSpPr>
          <p:nvPr userDrawn="1"/>
        </p:nvCxnSpPr>
        <p:spPr bwMode="white">
          <a:xfrm>
            <a:off x="2051050" y="5877271"/>
            <a:ext cx="6697664" cy="0"/>
          </a:xfrm>
          <a:prstGeom prst="line">
            <a:avLst/>
          </a:prstGeom>
          <a:ln>
            <a:solidFill>
              <a:srgbClr val="0D0D0D"/>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19" name="Title 9"/>
          <p:cNvSpPr>
            <a:spLocks noGrp="1"/>
          </p:cNvSpPr>
          <p:nvPr>
            <p:ph type="title"/>
          </p:nvPr>
        </p:nvSpPr>
        <p:spPr>
          <a:xfrm>
            <a:off x="2051050" y="4962871"/>
            <a:ext cx="6697664" cy="720824"/>
          </a:xfrm>
          <a:prstGeom prst="rect">
            <a:avLst/>
          </a:prstGeom>
        </p:spPr>
        <p:txBody>
          <a:bodyPr lIns="0" tIns="0" rIns="0" bIns="0"/>
          <a:lstStyle>
            <a:lvl1pPr>
              <a:defRPr sz="2400" b="1" i="0">
                <a:solidFill>
                  <a:schemeClr val="tx1"/>
                </a:solidFill>
                <a:latin typeface="Arial Bold"/>
                <a:cs typeface="Arial Bold"/>
              </a:defRPr>
            </a:lvl1pPr>
          </a:lstStyle>
          <a:p>
            <a:endParaRPr lang="de-CH" dirty="0"/>
          </a:p>
        </p:txBody>
      </p:sp>
      <p:sp>
        <p:nvSpPr>
          <p:cNvPr id="20" name="Content Placeholder 12"/>
          <p:cNvSpPr>
            <a:spLocks noGrp="1"/>
          </p:cNvSpPr>
          <p:nvPr>
            <p:ph sz="quarter" idx="11"/>
          </p:nvPr>
        </p:nvSpPr>
        <p:spPr>
          <a:xfrm>
            <a:off x="2051050" y="5362922"/>
            <a:ext cx="6697414" cy="514350"/>
          </a:xfrm>
          <a:prstGeom prst="rect">
            <a:avLst/>
          </a:prstGeom>
        </p:spPr>
        <p:txBody>
          <a:bodyPr lIns="18000" tIns="0" rIns="0" bIns="0"/>
          <a:lstStyle>
            <a:lvl1pPr marL="0" indent="0">
              <a:spcBef>
                <a:spcPts val="0"/>
              </a:spcBef>
              <a:defRPr sz="1400" b="0" i="0">
                <a:solidFill>
                  <a:schemeClr val="tx1"/>
                </a:solidFill>
                <a:latin typeface="Arial Bold"/>
                <a:cs typeface="Arial Bold"/>
              </a:defRPr>
            </a:lvl1pPr>
            <a:lvl2pPr>
              <a:defRPr sz="1400">
                <a:solidFill>
                  <a:schemeClr val="tx1"/>
                </a:solidFill>
                <a:latin typeface="Frutiger LT Com 55 Roman" pitchFamily="34" charset="0"/>
              </a:defRPr>
            </a:lvl2pPr>
            <a:lvl3pPr>
              <a:defRPr sz="1400">
                <a:solidFill>
                  <a:schemeClr val="tx1"/>
                </a:solidFill>
                <a:latin typeface="Frutiger LT Com 55 Roman" pitchFamily="34" charset="0"/>
              </a:defRPr>
            </a:lvl3pPr>
            <a:lvl4pPr>
              <a:defRPr sz="1400">
                <a:solidFill>
                  <a:schemeClr val="tx1"/>
                </a:solidFill>
                <a:latin typeface="Frutiger LT Com 55 Roman" pitchFamily="34" charset="0"/>
              </a:defRPr>
            </a:lvl4pPr>
            <a:lvl5pPr>
              <a:defRPr sz="1400">
                <a:solidFill>
                  <a:schemeClr val="tx1"/>
                </a:solidFill>
                <a:latin typeface="Frutiger LT Com 55 Roman" pitchFamily="34" charset="0"/>
              </a:defRPr>
            </a:lvl5pPr>
          </a:lstStyle>
          <a:p>
            <a:pPr lvl="0"/>
            <a:r>
              <a:rPr lang="en-US" dirty="0" err="1" smtClean="0"/>
              <a:t>Textmasterformate durch Klicken bearbeiten</a:t>
            </a:r>
          </a:p>
        </p:txBody>
      </p:sp>
      <p:pic>
        <p:nvPicPr>
          <p:cNvPr id="23" name="Grafik 22">
            <a:extLst>
              <a:ext uri="{FF2B5EF4-FFF2-40B4-BE49-F238E27FC236}">
                <a16:creationId xmlns:a16="http://schemas.microsoft.com/office/drawing/2014/main" id="{408E3369-42FC-E649-8FB8-615BACBB8600}"/>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2051720" y="764704"/>
            <a:ext cx="5058000" cy="709600"/>
          </a:xfrm>
          <a:prstGeom prst="rect">
            <a:avLst/>
          </a:prstGeom>
          <a:ln>
            <a:noFill/>
          </a:ln>
        </p:spPr>
      </p:pic>
      <p:sp>
        <p:nvSpPr>
          <p:cNvPr id="2" name="AutoShape 4" descr="fenster-icon"/>
          <p:cNvSpPr>
            <a:spLocks noChangeAspect="1" noChangeArrowheads="1"/>
          </p:cNvSpPr>
          <p:nvPr userDrawn="1"/>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cxnSp>
        <p:nvCxnSpPr>
          <p:cNvPr id="28" name="Gerade Verbindung 27"/>
          <p:cNvCxnSpPr>
            <a:cxnSpLocks noChangeAspect="1"/>
          </p:cNvCxnSpPr>
          <p:nvPr userDrawn="1"/>
        </p:nvCxnSpPr>
        <p:spPr bwMode="white">
          <a:xfrm>
            <a:off x="396000" y="6300000"/>
            <a:ext cx="8352464" cy="0"/>
          </a:xfrm>
          <a:prstGeom prst="line">
            <a:avLst/>
          </a:prstGeom>
          <a:ln>
            <a:solidFill>
              <a:schemeClr val="tx1"/>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grpSp>
        <p:nvGrpSpPr>
          <p:cNvPr id="30" name="Gruppieren 29"/>
          <p:cNvGrpSpPr/>
          <p:nvPr userDrawn="1"/>
        </p:nvGrpSpPr>
        <p:grpSpPr>
          <a:xfrm>
            <a:off x="766838" y="2267483"/>
            <a:ext cx="1224000" cy="1224000"/>
            <a:chOff x="763662" y="2267483"/>
            <a:chExt cx="1224000" cy="1224000"/>
          </a:xfrm>
          <a:solidFill>
            <a:schemeClr val="tx1"/>
          </a:solidFill>
        </p:grpSpPr>
        <p:sp>
          <p:nvSpPr>
            <p:cNvPr id="31" name="Oval 9">
              <a:extLst>
                <a:ext uri="{FF2B5EF4-FFF2-40B4-BE49-F238E27FC236}">
                  <a16:creationId xmlns:a16="http://schemas.microsoft.com/office/drawing/2014/main" id="{9AE36762-C6AD-9743-8018-87D2D4131BC4}"/>
                </a:ext>
              </a:extLst>
            </p:cNvPr>
            <p:cNvSpPr/>
            <p:nvPr userDrawn="1"/>
          </p:nvSpPr>
          <p:spPr>
            <a:xfrm>
              <a:off x="763662" y="2267483"/>
              <a:ext cx="1224000" cy="1224000"/>
            </a:xfrm>
            <a:prstGeom prst="ellipse">
              <a:avLst/>
            </a:prstGeom>
            <a:grp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dirty="0"/>
            </a:p>
          </p:txBody>
        </p:sp>
        <p:pic>
          <p:nvPicPr>
            <p:cNvPr id="32" name="Grafik 3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014725" y="2496536"/>
              <a:ext cx="708953" cy="737948"/>
            </a:xfrm>
            <a:prstGeom prst="rect">
              <a:avLst/>
            </a:prstGeom>
            <a:grpFill/>
          </p:spPr>
        </p:pic>
      </p:grpSp>
      <p:grpSp>
        <p:nvGrpSpPr>
          <p:cNvPr id="33" name="Gruppieren 32"/>
          <p:cNvGrpSpPr/>
          <p:nvPr userDrawn="1"/>
        </p:nvGrpSpPr>
        <p:grpSpPr>
          <a:xfrm>
            <a:off x="2868070" y="2277008"/>
            <a:ext cx="1224000" cy="1224000"/>
            <a:chOff x="2864894" y="2277008"/>
            <a:chExt cx="1224000" cy="1224000"/>
          </a:xfrm>
          <a:solidFill>
            <a:schemeClr val="tx1"/>
          </a:solidFill>
        </p:grpSpPr>
        <p:sp>
          <p:nvSpPr>
            <p:cNvPr id="34" name="Oval 10">
              <a:extLst>
                <a:ext uri="{FF2B5EF4-FFF2-40B4-BE49-F238E27FC236}">
                  <a16:creationId xmlns:a16="http://schemas.microsoft.com/office/drawing/2014/main" id="{67C33F89-D7A0-3245-9888-EE21C4A5822E}"/>
                </a:ext>
              </a:extLst>
            </p:cNvPr>
            <p:cNvSpPr/>
            <p:nvPr userDrawn="1"/>
          </p:nvSpPr>
          <p:spPr>
            <a:xfrm>
              <a:off x="2864894" y="2277008"/>
              <a:ext cx="1224000" cy="1224000"/>
            </a:xfrm>
            <a:prstGeom prst="ellipse">
              <a:avLst/>
            </a:prstGeom>
            <a:grp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dirty="0"/>
            </a:p>
          </p:txBody>
        </p:sp>
        <p:pic>
          <p:nvPicPr>
            <p:cNvPr id="35" name="Grafik 34"/>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3206728" y="2445260"/>
              <a:ext cx="543124" cy="874750"/>
            </a:xfrm>
            <a:prstGeom prst="rect">
              <a:avLst/>
            </a:prstGeom>
            <a:grpFill/>
          </p:spPr>
        </p:pic>
      </p:grpSp>
      <p:grpSp>
        <p:nvGrpSpPr>
          <p:cNvPr id="36" name="Gruppieren 35"/>
          <p:cNvGrpSpPr/>
          <p:nvPr userDrawn="1"/>
        </p:nvGrpSpPr>
        <p:grpSpPr>
          <a:xfrm>
            <a:off x="4981252" y="2277008"/>
            <a:ext cx="1224000" cy="1224000"/>
            <a:chOff x="4981252" y="2277008"/>
            <a:chExt cx="1224000" cy="1224000"/>
          </a:xfrm>
          <a:solidFill>
            <a:schemeClr val="tx1"/>
          </a:solidFill>
        </p:grpSpPr>
        <p:sp>
          <p:nvSpPr>
            <p:cNvPr id="37" name="Oval 8">
              <a:extLst>
                <a:ext uri="{FF2B5EF4-FFF2-40B4-BE49-F238E27FC236}">
                  <a16:creationId xmlns:a16="http://schemas.microsoft.com/office/drawing/2014/main" id="{44343582-5223-2044-84A8-2C83DBD414DF}"/>
                </a:ext>
              </a:extLst>
            </p:cNvPr>
            <p:cNvSpPr/>
            <p:nvPr userDrawn="1"/>
          </p:nvSpPr>
          <p:spPr>
            <a:xfrm>
              <a:off x="4981252" y="2277008"/>
              <a:ext cx="1224000" cy="1224000"/>
            </a:xfrm>
            <a:prstGeom prst="ellipse">
              <a:avLst/>
            </a:prstGeom>
            <a:grp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dirty="0"/>
            </a:p>
          </p:txBody>
        </p:sp>
        <p:pic>
          <p:nvPicPr>
            <p:cNvPr id="38" name="Grafik 37"/>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5272762" y="2547507"/>
              <a:ext cx="663952" cy="663952"/>
            </a:xfrm>
            <a:prstGeom prst="rect">
              <a:avLst/>
            </a:prstGeom>
            <a:grpFill/>
          </p:spPr>
        </p:pic>
      </p:grpSp>
      <p:grpSp>
        <p:nvGrpSpPr>
          <p:cNvPr id="39" name="Gruppieren 38"/>
          <p:cNvGrpSpPr/>
          <p:nvPr userDrawn="1"/>
        </p:nvGrpSpPr>
        <p:grpSpPr>
          <a:xfrm>
            <a:off x="7094191" y="2277008"/>
            <a:ext cx="1224000" cy="1224000"/>
            <a:chOff x="7094191" y="2277008"/>
            <a:chExt cx="1224000" cy="1224000"/>
          </a:xfrm>
          <a:solidFill>
            <a:schemeClr val="tx1"/>
          </a:solidFill>
        </p:grpSpPr>
        <p:sp>
          <p:nvSpPr>
            <p:cNvPr id="40" name="Oval 5">
              <a:extLst>
                <a:ext uri="{FF2B5EF4-FFF2-40B4-BE49-F238E27FC236}">
                  <a16:creationId xmlns:a16="http://schemas.microsoft.com/office/drawing/2014/main" id="{3129A640-324F-E249-B351-C4292E639F05}"/>
                </a:ext>
              </a:extLst>
            </p:cNvPr>
            <p:cNvSpPr/>
            <p:nvPr/>
          </p:nvSpPr>
          <p:spPr>
            <a:xfrm>
              <a:off x="7094191" y="2277008"/>
              <a:ext cx="1224000" cy="1224000"/>
            </a:xfrm>
            <a:prstGeom prst="ellipse">
              <a:avLst/>
            </a:prstGeom>
            <a:grp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dirty="0"/>
            </a:p>
          </p:txBody>
        </p:sp>
        <p:pic>
          <p:nvPicPr>
            <p:cNvPr id="41" name="Grafik 40"/>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7446402" y="2442083"/>
              <a:ext cx="519578" cy="874800"/>
            </a:xfrm>
            <a:prstGeom prst="rect">
              <a:avLst/>
            </a:prstGeom>
            <a:grpFill/>
          </p:spPr>
        </p:pic>
      </p:grpSp>
    </p:spTree>
    <p:extLst>
      <p:ext uri="{BB962C8B-B14F-4D97-AF65-F5344CB8AC3E}">
        <p14:creationId xmlns:p14="http://schemas.microsoft.com/office/powerpoint/2010/main" val="254819788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halt schwarz">
    <p:spTree>
      <p:nvGrpSpPr>
        <p:cNvPr id="1" name=""/>
        <p:cNvGrpSpPr/>
        <p:nvPr/>
      </p:nvGrpSpPr>
      <p:grpSpPr>
        <a:xfrm>
          <a:off x="0" y="0"/>
          <a:ext cx="0" cy="0"/>
          <a:chOff x="0" y="0"/>
          <a:chExt cx="0" cy="0"/>
        </a:xfrm>
      </p:grpSpPr>
      <p:graphicFrame>
        <p:nvGraphicFramePr>
          <p:cNvPr id="5" name="Objekt 4" hidden="1"/>
          <p:cNvGraphicFramePr>
            <a:graphicFrameLocks noChangeAspect="1"/>
          </p:cNvGraphicFramePr>
          <p:nvPr userDrawn="1">
            <p:custDataLst>
              <p:tags r:id="rId2"/>
            </p:custDataLst>
            <p:extLst>
              <p:ext uri="{D42A27DB-BD31-4B8C-83A1-F6EECF244321}">
                <p14:modId xmlns:p14="http://schemas.microsoft.com/office/powerpoint/2010/main" val="266393547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92035"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hteck 3" hidden="1"/>
          <p:cNvSpPr/>
          <p:nvPr userDrawn="1">
            <p:custDataLst>
              <p:tags r:id="rId3"/>
            </p:custDataLst>
          </p:nvPr>
        </p:nvSpPr>
        <p:spPr bwMode="auto">
          <a:xfrm>
            <a:off x="0" y="0"/>
            <a:ext cx="158750" cy="158750"/>
          </a:xfrm>
          <a:prstGeom prst="rect">
            <a:avLst/>
          </a:prstGeom>
          <a:solidFill>
            <a:schemeClr val="accent1"/>
          </a:solidFill>
          <a:ln>
            <a:noFill/>
          </a:ln>
          <a:effectLst/>
          <a:extLst/>
        </p:spPr>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marL="0" marR="0" lvl="0" indent="0" algn="ctr" defTabSz="673100" rtl="0" eaLnBrk="1" fontAlgn="base" latinLnBrk="0" hangingPunct="1">
              <a:lnSpc>
                <a:spcPct val="100000"/>
              </a:lnSpc>
              <a:spcBef>
                <a:spcPct val="0"/>
              </a:spcBef>
              <a:spcAft>
                <a:spcPct val="0"/>
              </a:spcAft>
              <a:buClrTx/>
              <a:buSzTx/>
              <a:buFontTx/>
              <a:buNone/>
              <a:tabLst/>
            </a:pPr>
            <a:endParaRPr kumimoji="0" lang="de-DE" sz="2000" b="1" i="0" u="none" strike="noStrike" cap="none" normalizeH="0" baseline="0" dirty="0" smtClean="0">
              <a:ln>
                <a:noFill/>
              </a:ln>
              <a:solidFill>
                <a:schemeClr val="tx1"/>
              </a:solidFill>
              <a:effectLst/>
              <a:latin typeface="Arial"/>
              <a:ea typeface="MS PGothic"/>
              <a:cs typeface="Arial" pitchFamily="34" charset="0"/>
              <a:sym typeface="Arial"/>
            </a:endParaRPr>
          </a:p>
        </p:txBody>
      </p:sp>
      <p:sp>
        <p:nvSpPr>
          <p:cNvPr id="7" name="Titel 6"/>
          <p:cNvSpPr>
            <a:spLocks noGrp="1"/>
          </p:cNvSpPr>
          <p:nvPr>
            <p:ph type="title" hasCustomPrompt="1"/>
          </p:nvPr>
        </p:nvSpPr>
        <p:spPr>
          <a:xfrm>
            <a:off x="395288" y="338761"/>
            <a:ext cx="8355012" cy="353935"/>
          </a:xfrm>
          <a:prstGeom prst="rect">
            <a:avLst/>
          </a:prstGeom>
        </p:spPr>
        <p:txBody>
          <a:bodyPr lIns="0"/>
          <a:lstStyle>
            <a:lvl1pPr algn="l" defTabSz="957263" rtl="0" eaLnBrk="0" fontAlgn="base" hangingPunct="0">
              <a:spcBef>
                <a:spcPct val="0"/>
              </a:spcBef>
              <a:spcAft>
                <a:spcPct val="0"/>
              </a:spcAft>
              <a:defRPr lang="de-CH" sz="2000" b="1" kern="0" baseline="0" dirty="0">
                <a:solidFill>
                  <a:srgbClr val="000000"/>
                </a:solidFill>
                <a:latin typeface="+mj-lt"/>
                <a:ea typeface="MS PGothic" pitchFamily="34" charset="-128"/>
                <a:cs typeface="MS PGothic" pitchFamily="34" charset="-128"/>
              </a:defRPr>
            </a:lvl1pPr>
          </a:lstStyle>
          <a:p>
            <a:r>
              <a:rPr lang="de-DE" dirty="0" smtClean="0"/>
              <a:t>Titelzeile 1</a:t>
            </a:r>
            <a:endParaRPr lang="de-CH" dirty="0"/>
          </a:p>
        </p:txBody>
      </p:sp>
      <p:sp>
        <p:nvSpPr>
          <p:cNvPr id="13" name="Foliennummernplatzhalter 5"/>
          <p:cNvSpPr txBox="1">
            <a:spLocks/>
          </p:cNvSpPr>
          <p:nvPr userDrawn="1"/>
        </p:nvSpPr>
        <p:spPr>
          <a:xfrm>
            <a:off x="6696075" y="6353175"/>
            <a:ext cx="2133600" cy="441325"/>
          </a:xfrm>
          <a:prstGeom prst="rect">
            <a:avLst/>
          </a:prstGeom>
        </p:spPr>
        <p:txBody>
          <a:bodyPr anchor="ctr"/>
          <a:lstStyle>
            <a:lvl1pPr eaLnBrk="0" hangingPunct="0">
              <a:defRPr sz="600" b="1">
                <a:solidFill>
                  <a:srgbClr val="333333"/>
                </a:solidFill>
                <a:latin typeface="Arial" charset="0"/>
                <a:cs typeface="Arial" charset="0"/>
              </a:defRPr>
            </a:lvl1pPr>
            <a:lvl2pPr marL="37931725" indent="-37474525" eaLnBrk="0" hangingPunct="0">
              <a:defRPr sz="600" b="1">
                <a:solidFill>
                  <a:srgbClr val="333333"/>
                </a:solidFill>
                <a:latin typeface="Arial" charset="0"/>
                <a:cs typeface="Arial" charset="0"/>
              </a:defRPr>
            </a:lvl2pPr>
            <a:lvl3pPr eaLnBrk="0" hangingPunct="0">
              <a:defRPr sz="600" b="1">
                <a:solidFill>
                  <a:srgbClr val="333333"/>
                </a:solidFill>
                <a:latin typeface="Arial" charset="0"/>
                <a:cs typeface="Arial" charset="0"/>
              </a:defRPr>
            </a:lvl3pPr>
            <a:lvl4pPr eaLnBrk="0" hangingPunct="0">
              <a:defRPr sz="600" b="1">
                <a:solidFill>
                  <a:srgbClr val="333333"/>
                </a:solidFill>
                <a:latin typeface="Arial" charset="0"/>
                <a:cs typeface="Arial" charset="0"/>
              </a:defRPr>
            </a:lvl4pPr>
            <a:lvl5pPr eaLnBrk="0" hangingPunct="0">
              <a:defRPr sz="600" b="1">
                <a:solidFill>
                  <a:srgbClr val="333333"/>
                </a:solidFill>
                <a:latin typeface="Arial" charset="0"/>
                <a:cs typeface="Arial" charset="0"/>
              </a:defRPr>
            </a:lvl5pPr>
            <a:lvl6pPr marL="457200" eaLnBrk="0" fontAlgn="base" hangingPunct="0">
              <a:spcBef>
                <a:spcPct val="0"/>
              </a:spcBef>
              <a:spcAft>
                <a:spcPct val="0"/>
              </a:spcAft>
              <a:defRPr sz="600" b="1">
                <a:solidFill>
                  <a:srgbClr val="333333"/>
                </a:solidFill>
                <a:latin typeface="Arial" charset="0"/>
                <a:cs typeface="Arial" charset="0"/>
              </a:defRPr>
            </a:lvl6pPr>
            <a:lvl7pPr marL="914400" eaLnBrk="0" fontAlgn="base" hangingPunct="0">
              <a:spcBef>
                <a:spcPct val="0"/>
              </a:spcBef>
              <a:spcAft>
                <a:spcPct val="0"/>
              </a:spcAft>
              <a:defRPr sz="600" b="1">
                <a:solidFill>
                  <a:srgbClr val="333333"/>
                </a:solidFill>
                <a:latin typeface="Arial" charset="0"/>
                <a:cs typeface="Arial" charset="0"/>
              </a:defRPr>
            </a:lvl7pPr>
            <a:lvl8pPr marL="1371600" eaLnBrk="0" fontAlgn="base" hangingPunct="0">
              <a:spcBef>
                <a:spcPct val="0"/>
              </a:spcBef>
              <a:spcAft>
                <a:spcPct val="0"/>
              </a:spcAft>
              <a:defRPr sz="600" b="1">
                <a:solidFill>
                  <a:srgbClr val="333333"/>
                </a:solidFill>
                <a:latin typeface="Arial" charset="0"/>
                <a:cs typeface="Arial" charset="0"/>
              </a:defRPr>
            </a:lvl8pPr>
            <a:lvl9pPr marL="1828800" eaLnBrk="0" fontAlgn="base" hangingPunct="0">
              <a:spcBef>
                <a:spcPct val="0"/>
              </a:spcBef>
              <a:spcAft>
                <a:spcPct val="0"/>
              </a:spcAft>
              <a:defRPr sz="600" b="1">
                <a:solidFill>
                  <a:srgbClr val="333333"/>
                </a:solidFill>
                <a:latin typeface="Arial" charset="0"/>
                <a:cs typeface="Arial" charset="0"/>
              </a:defRPr>
            </a:lvl9pPr>
          </a:lstStyle>
          <a:p>
            <a:pPr algn="r" eaLnBrk="1" hangingPunct="1">
              <a:defRPr/>
            </a:pPr>
            <a:fld id="{E0CBC335-2708-4421-BDB2-163EC12029F8}" type="slidenum">
              <a:rPr lang="de-DE" sz="900" b="0">
                <a:solidFill>
                  <a:srgbClr val="000000"/>
                </a:solidFill>
                <a:latin typeface="Arial"/>
                <a:cs typeface="Arial"/>
              </a:rPr>
              <a:pPr algn="r" eaLnBrk="1" hangingPunct="1">
                <a:defRPr/>
              </a:pPr>
              <a:t>‹Nr.›</a:t>
            </a:fld>
            <a:endParaRPr lang="de-DE" sz="900" b="0" dirty="0">
              <a:solidFill>
                <a:srgbClr val="000000"/>
              </a:solidFill>
              <a:latin typeface="Arial"/>
              <a:cs typeface="Arial"/>
            </a:endParaRPr>
          </a:p>
        </p:txBody>
      </p:sp>
      <p:sp>
        <p:nvSpPr>
          <p:cNvPr id="14" name="Textplatzhalter 13"/>
          <p:cNvSpPr>
            <a:spLocks noGrp="1"/>
          </p:cNvSpPr>
          <p:nvPr>
            <p:ph type="body" sz="quarter" idx="10" hasCustomPrompt="1"/>
          </p:nvPr>
        </p:nvSpPr>
        <p:spPr>
          <a:xfrm>
            <a:off x="388279" y="641897"/>
            <a:ext cx="8362021" cy="359817"/>
          </a:xfrm>
          <a:prstGeom prst="rect">
            <a:avLst/>
          </a:prstGeom>
        </p:spPr>
        <p:txBody>
          <a:bodyPr lIns="0"/>
          <a:lstStyle>
            <a:lvl1pPr marL="0" indent="0">
              <a:defRPr lang="de-CH" sz="2000" kern="0" dirty="0">
                <a:solidFill>
                  <a:srgbClr val="9D9D9C"/>
                </a:solidFill>
                <a:latin typeface="+mj-lt"/>
              </a:defRPr>
            </a:lvl1pPr>
          </a:lstStyle>
          <a:p>
            <a:pPr lvl="0">
              <a:spcBef>
                <a:spcPct val="0"/>
              </a:spcBef>
            </a:pPr>
            <a:r>
              <a:rPr lang="de-DE" dirty="0" smtClean="0"/>
              <a:t>Titelzeile 2</a:t>
            </a:r>
            <a:endParaRPr lang="de-CH" dirty="0"/>
          </a:p>
        </p:txBody>
      </p:sp>
      <p:sp>
        <p:nvSpPr>
          <p:cNvPr id="16" name="Textplatzhalter 15"/>
          <p:cNvSpPr>
            <a:spLocks noGrp="1"/>
          </p:cNvSpPr>
          <p:nvPr>
            <p:ph type="body" sz="quarter" idx="11"/>
          </p:nvPr>
        </p:nvSpPr>
        <p:spPr>
          <a:xfrm>
            <a:off x="388938" y="1484313"/>
            <a:ext cx="8361362" cy="4104927"/>
          </a:xfrm>
          <a:prstGeom prst="rect">
            <a:avLst/>
          </a:prstGeom>
        </p:spPr>
        <p:txBody>
          <a:bodyPr lIns="0" tIns="0" rIns="0" bIns="0"/>
          <a:lstStyle>
            <a:lvl1pPr>
              <a:defRPr sz="1800">
                <a:solidFill>
                  <a:schemeClr val="tx1"/>
                </a:solidFill>
                <a:latin typeface="+mj-lt"/>
              </a:defRPr>
            </a:lvl1pPr>
            <a:lvl2pPr marL="0" indent="0">
              <a:defRPr sz="1800" b="0">
                <a:solidFill>
                  <a:schemeClr val="tx1"/>
                </a:solidFill>
                <a:latin typeface="+mj-lt"/>
              </a:defRPr>
            </a:lvl2pPr>
            <a:lvl3pPr marL="0" indent="0">
              <a:defRPr sz="1800" b="0"/>
            </a:lvl3pPr>
            <a:lvl4pPr marL="0" indent="0">
              <a:defRPr sz="1800" b="0"/>
            </a:lvl4pPr>
            <a:lvl5pPr marL="0" indent="0">
              <a:defRPr sz="1800" b="0"/>
            </a:lvl5pPr>
          </a:lstStyle>
          <a:p>
            <a:pPr lvl="0"/>
            <a:r>
              <a:rPr lang="de-DE" dirty="0" smtClean="0"/>
              <a:t>Textmasterformat bearbeiten</a:t>
            </a:r>
          </a:p>
          <a:p>
            <a:pPr lvl="1"/>
            <a:r>
              <a:rPr lang="de-DE" dirty="0" err="1" smtClean="0"/>
              <a:t>Fliesstext</a:t>
            </a:r>
            <a:r>
              <a:rPr lang="de-DE" dirty="0" smtClean="0"/>
              <a:t> </a:t>
            </a:r>
            <a:endParaRPr lang="de-CH" dirty="0"/>
          </a:p>
        </p:txBody>
      </p:sp>
    </p:spTree>
    <p:extLst>
      <p:ext uri="{BB962C8B-B14F-4D97-AF65-F5344CB8AC3E}">
        <p14:creationId xmlns:p14="http://schemas.microsoft.com/office/powerpoint/2010/main" val="134919188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Schluss ¨weiss">
    <p:spTree>
      <p:nvGrpSpPr>
        <p:cNvPr id="1" name=""/>
        <p:cNvGrpSpPr/>
        <p:nvPr/>
      </p:nvGrpSpPr>
      <p:grpSpPr>
        <a:xfrm>
          <a:off x="0" y="0"/>
          <a:ext cx="0" cy="0"/>
          <a:chOff x="0" y="0"/>
          <a:chExt cx="0" cy="0"/>
        </a:xfrm>
      </p:grpSpPr>
      <p:graphicFrame>
        <p:nvGraphicFramePr>
          <p:cNvPr id="2" name="Objekt 1" hidden="1"/>
          <p:cNvGraphicFramePr>
            <a:graphicFrameLocks noChangeAspect="1"/>
          </p:cNvGraphicFramePr>
          <p:nvPr userDrawn="1">
            <p:custDataLst>
              <p:tags r:id="rId2"/>
            </p:custDataLst>
            <p:extLst>
              <p:ext uri="{D42A27DB-BD31-4B8C-83A1-F6EECF244321}">
                <p14:modId xmlns:p14="http://schemas.microsoft.com/office/powerpoint/2010/main" val="335261412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93059"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hteck 2" hidden="1"/>
          <p:cNvSpPr/>
          <p:nvPr userDrawn="1">
            <p:custDataLst>
              <p:tags r:id="rId3"/>
            </p:custDataLst>
          </p:nvPr>
        </p:nvSpPr>
        <p:spPr bwMode="auto">
          <a:xfrm>
            <a:off x="0" y="0"/>
            <a:ext cx="158750" cy="158750"/>
          </a:xfrm>
          <a:prstGeom prst="rect">
            <a:avLst/>
          </a:prstGeom>
          <a:solidFill>
            <a:schemeClr val="accent1"/>
          </a:solidFill>
          <a:ln>
            <a:noFill/>
          </a:ln>
          <a:effectLst/>
          <a:extLst/>
        </p:spPr>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marL="0" marR="0" lvl="0" indent="0" algn="ctr" defTabSz="673100" rtl="0" eaLnBrk="1" fontAlgn="base" latinLnBrk="0" hangingPunct="1">
              <a:lnSpc>
                <a:spcPct val="100000"/>
              </a:lnSpc>
              <a:spcBef>
                <a:spcPct val="0"/>
              </a:spcBef>
              <a:spcAft>
                <a:spcPct val="0"/>
              </a:spcAft>
              <a:buClrTx/>
              <a:buSzTx/>
              <a:buFontTx/>
              <a:buNone/>
              <a:tabLst/>
            </a:pPr>
            <a:endParaRPr kumimoji="0" lang="de-CH" sz="2400" b="1" i="0" u="none" strike="noStrike" cap="none" normalizeH="0" baseline="0" dirty="0" smtClean="0">
              <a:ln>
                <a:noFill/>
              </a:ln>
              <a:solidFill>
                <a:schemeClr val="tx1"/>
              </a:solidFill>
              <a:effectLst/>
              <a:latin typeface="Arial Bold"/>
              <a:ea typeface="MS PGothic"/>
              <a:cs typeface="Arial" pitchFamily="34" charset="0"/>
              <a:sym typeface="Arial Bold"/>
            </a:endParaRPr>
          </a:p>
        </p:txBody>
      </p:sp>
      <p:cxnSp>
        <p:nvCxnSpPr>
          <p:cNvPr id="10" name="Gerade Verbindung 9"/>
          <p:cNvCxnSpPr>
            <a:cxnSpLocks noChangeAspect="1"/>
          </p:cNvCxnSpPr>
          <p:nvPr userDrawn="1"/>
        </p:nvCxnSpPr>
        <p:spPr bwMode="white">
          <a:xfrm>
            <a:off x="396000" y="6300000"/>
            <a:ext cx="8352464" cy="0"/>
          </a:xfrm>
          <a:prstGeom prst="line">
            <a:avLst/>
          </a:prstGeom>
          <a:ln>
            <a:solidFill>
              <a:schemeClr val="tx1"/>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6" name="Gerade Verbindung 15"/>
          <p:cNvCxnSpPr/>
          <p:nvPr userDrawn="1"/>
        </p:nvCxnSpPr>
        <p:spPr bwMode="white">
          <a:xfrm>
            <a:off x="2051050" y="4824759"/>
            <a:ext cx="6697414" cy="0"/>
          </a:xfrm>
          <a:prstGeom prst="line">
            <a:avLst/>
          </a:prstGeom>
          <a:ln>
            <a:solidFill>
              <a:schemeClr val="tx1">
                <a:lumMod val="95000"/>
                <a:lumOff val="5000"/>
              </a:schemeClr>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8" name="Gerade Verbindung 17"/>
          <p:cNvCxnSpPr>
            <a:cxnSpLocks noChangeAspect="1"/>
          </p:cNvCxnSpPr>
          <p:nvPr userDrawn="1"/>
        </p:nvCxnSpPr>
        <p:spPr bwMode="white">
          <a:xfrm>
            <a:off x="2051050" y="5877271"/>
            <a:ext cx="6697664" cy="0"/>
          </a:xfrm>
          <a:prstGeom prst="line">
            <a:avLst/>
          </a:prstGeom>
          <a:ln>
            <a:solidFill>
              <a:srgbClr val="0D0D0D"/>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20" name="Title 9"/>
          <p:cNvSpPr>
            <a:spLocks noGrp="1"/>
          </p:cNvSpPr>
          <p:nvPr>
            <p:ph type="title" hasCustomPrompt="1"/>
          </p:nvPr>
        </p:nvSpPr>
        <p:spPr>
          <a:xfrm>
            <a:off x="2051050" y="4962871"/>
            <a:ext cx="6697664" cy="720824"/>
          </a:xfrm>
          <a:prstGeom prst="rect">
            <a:avLst/>
          </a:prstGeom>
        </p:spPr>
        <p:txBody>
          <a:bodyPr lIns="0" tIns="0" rIns="0" bIns="0"/>
          <a:lstStyle>
            <a:lvl1pPr>
              <a:defRPr sz="2400" b="1" i="0" baseline="0">
                <a:solidFill>
                  <a:schemeClr val="tx1"/>
                </a:solidFill>
                <a:latin typeface="Arial Bold"/>
                <a:cs typeface="Arial Bold"/>
              </a:defRPr>
            </a:lvl1pPr>
          </a:lstStyle>
          <a:p>
            <a:r>
              <a:rPr lang="de-CH" dirty="0" smtClean="0"/>
              <a:t>Vielen Dank</a:t>
            </a:r>
            <a:endParaRPr lang="de-CH" dirty="0"/>
          </a:p>
        </p:txBody>
      </p:sp>
      <p:pic>
        <p:nvPicPr>
          <p:cNvPr id="13" name="Grafik 12">
            <a:extLst>
              <a:ext uri="{FF2B5EF4-FFF2-40B4-BE49-F238E27FC236}">
                <a16:creationId xmlns:a16="http://schemas.microsoft.com/office/drawing/2014/main" id="{408E3369-42FC-E649-8FB8-615BACBB8600}"/>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2051720" y="1628800"/>
            <a:ext cx="5058000" cy="709600"/>
          </a:xfrm>
          <a:prstGeom prst="rect">
            <a:avLst/>
          </a:prstGeom>
          <a:ln>
            <a:noFill/>
          </a:ln>
        </p:spPr>
      </p:pic>
    </p:spTree>
    <p:extLst>
      <p:ext uri="{BB962C8B-B14F-4D97-AF65-F5344CB8AC3E}">
        <p14:creationId xmlns:p14="http://schemas.microsoft.com/office/powerpoint/2010/main" val="2367114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vmlDrawing" Target="../drawings/vmlDrawing1.vml"/><Relationship Id="rId5" Type="http://schemas.openxmlformats.org/officeDocument/2006/relationships/theme" Target="../theme/theme1.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7.xml"/><Relationship Id="rId7" Type="http://schemas.openxmlformats.org/officeDocument/2006/relationships/oleObject" Target="../embeddings/oleObject6.bin"/><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ags" Target="../tags/tag10.xml"/><Relationship Id="rId5" Type="http://schemas.openxmlformats.org/officeDocument/2006/relationships/vmlDrawing" Target="../drawings/vmlDrawing6.vml"/><Relationship Id="rId4" Type="http://schemas.openxmlformats.org/officeDocument/2006/relationships/theme" Target="../theme/theme2.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7"/>
            </p:custDataLst>
            <p:extLst>
              <p:ext uri="{D42A27DB-BD31-4B8C-83A1-F6EECF244321}">
                <p14:modId xmlns:p14="http://schemas.microsoft.com/office/powerpoint/2010/main" val="12291293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792779" name="think-cell Slide" r:id="rId8" imgW="270" imgH="270" progId="TCLayout.ActiveDocument.1">
                  <p:embed/>
                </p:oleObj>
              </mc:Choice>
              <mc:Fallback>
                <p:oleObj name="think-cell Slide" r:id="rId8" imgW="270" imgH="270" progId="TCLayout.ActiveDocument.1">
                  <p:embed/>
                  <p:pic>
                    <p:nvPicPr>
                      <p:cNvPr id="0" name=""/>
                      <p:cNvPicPr/>
                      <p:nvPr/>
                    </p:nvPicPr>
                    <p:blipFill>
                      <a:blip r:embed="rId9"/>
                      <a:stretch>
                        <a:fillRect/>
                      </a:stretch>
                    </p:blipFill>
                    <p:spPr>
                      <a:xfrm>
                        <a:off x="1588" y="1588"/>
                        <a:ext cx="1587" cy="1587"/>
                      </a:xfrm>
                      <a:prstGeom prst="rect">
                        <a:avLst/>
                      </a:prstGeom>
                    </p:spPr>
                  </p:pic>
                </p:oleObj>
              </mc:Fallback>
            </mc:AlternateContent>
          </a:graphicData>
        </a:graphic>
      </p:graphicFrame>
      <p:cxnSp>
        <p:nvCxnSpPr>
          <p:cNvPr id="9" name="Gerade Verbindung 8"/>
          <p:cNvCxnSpPr>
            <a:cxnSpLocks noChangeAspect="1"/>
          </p:cNvCxnSpPr>
          <p:nvPr userDrawn="1"/>
        </p:nvCxnSpPr>
        <p:spPr bwMode="white">
          <a:xfrm>
            <a:off x="396000" y="6381328"/>
            <a:ext cx="8352464" cy="0"/>
          </a:xfrm>
          <a:prstGeom prst="line">
            <a:avLst/>
          </a:prstGeom>
          <a:ln>
            <a:solidFill>
              <a:schemeClr val="tx1"/>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10" name="Rectangle 6"/>
          <p:cNvSpPr>
            <a:spLocks noChangeArrowheads="1"/>
          </p:cNvSpPr>
          <p:nvPr userDrawn="1"/>
        </p:nvSpPr>
        <p:spPr bwMode="auto">
          <a:xfrm>
            <a:off x="1331640" y="6418355"/>
            <a:ext cx="218330" cy="246221"/>
          </a:xfrm>
          <a:prstGeom prst="rect">
            <a:avLst/>
          </a:prstGeom>
          <a:noFill/>
          <a:ln w="9525">
            <a:noFill/>
            <a:miter lim="800000"/>
            <a:headEnd/>
            <a:tailEnd/>
          </a:ln>
          <a:effectLst/>
        </p:spPr>
        <p:txBody>
          <a:bodyPr wrap="none">
            <a:spAutoFit/>
          </a:bodyPr>
          <a:lstStyle/>
          <a:p>
            <a:r>
              <a:rPr lang="en-US" sz="1000" b="1" dirty="0">
                <a:solidFill>
                  <a:schemeClr val="tx1"/>
                </a:solidFill>
              </a:rPr>
              <a:t>|</a:t>
            </a:r>
          </a:p>
        </p:txBody>
      </p:sp>
      <p:pic>
        <p:nvPicPr>
          <p:cNvPr id="11" name="Grafik 10">
            <a:extLst>
              <a:ext uri="{FF2B5EF4-FFF2-40B4-BE49-F238E27FC236}">
                <a16:creationId xmlns:a16="http://schemas.microsoft.com/office/drawing/2014/main" id="{79CB0E21-3FE1-D441-90BD-C0E03D31E10B}"/>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396000" y="6480000"/>
            <a:ext cx="857672" cy="122933"/>
          </a:xfrm>
          <a:prstGeom prst="rect">
            <a:avLst/>
          </a:prstGeom>
        </p:spPr>
      </p:pic>
      <p:sp>
        <p:nvSpPr>
          <p:cNvPr id="12" name="Rechteck 11">
            <a:extLst>
              <a:ext uri="{FF2B5EF4-FFF2-40B4-BE49-F238E27FC236}">
                <a16:creationId xmlns:a16="http://schemas.microsoft.com/office/drawing/2014/main" id="{C2AADB53-596A-3A42-BE3E-FBD90F068042}"/>
              </a:ext>
            </a:extLst>
          </p:cNvPr>
          <p:cNvSpPr/>
          <p:nvPr userDrawn="1"/>
        </p:nvSpPr>
        <p:spPr>
          <a:xfrm>
            <a:off x="1485181" y="6426000"/>
            <a:ext cx="2727178" cy="246221"/>
          </a:xfrm>
          <a:prstGeom prst="rect">
            <a:avLst/>
          </a:prstGeom>
        </p:spPr>
        <p:txBody>
          <a:bodyPr wrap="none" lIns="90000">
            <a:spAutoFit/>
          </a:bodyPr>
          <a:lstStyle/>
          <a:p>
            <a:r>
              <a:rPr lang="de-DE" sz="1000" dirty="0" smtClean="0">
                <a:solidFill>
                  <a:schemeClr val="tx1"/>
                </a:solidFill>
              </a:rPr>
              <a:t>IT</a:t>
            </a:r>
            <a:r>
              <a:rPr lang="de-DE" sz="1000" baseline="0" dirty="0" smtClean="0">
                <a:solidFill>
                  <a:schemeClr val="tx1"/>
                </a:solidFill>
              </a:rPr>
              <a:t> Projektmanagement @Arbonia   </a:t>
            </a:r>
            <a:r>
              <a:rPr lang="de-DE" sz="1000" dirty="0" smtClean="0">
                <a:solidFill>
                  <a:schemeClr val="tx1"/>
                </a:solidFill>
              </a:rPr>
              <a:t>|   2021</a:t>
            </a:r>
            <a:endParaRPr lang="de-DE" sz="1000" dirty="0">
              <a:solidFill>
                <a:schemeClr val="tx1"/>
              </a:solidFill>
            </a:endParaRPr>
          </a:p>
        </p:txBody>
      </p:sp>
      <p:sp>
        <p:nvSpPr>
          <p:cNvPr id="14" name="Foliennummernplatzhalter 5"/>
          <p:cNvSpPr txBox="1">
            <a:spLocks/>
          </p:cNvSpPr>
          <p:nvPr userDrawn="1"/>
        </p:nvSpPr>
        <p:spPr>
          <a:xfrm>
            <a:off x="6696075" y="6353175"/>
            <a:ext cx="2133600" cy="441325"/>
          </a:xfrm>
          <a:prstGeom prst="rect">
            <a:avLst/>
          </a:prstGeom>
        </p:spPr>
        <p:txBody>
          <a:bodyPr anchor="ctr"/>
          <a:lstStyle>
            <a:lvl1pPr eaLnBrk="0" hangingPunct="0">
              <a:defRPr sz="600" b="1">
                <a:solidFill>
                  <a:srgbClr val="333333"/>
                </a:solidFill>
                <a:latin typeface="Arial" charset="0"/>
                <a:cs typeface="Arial" charset="0"/>
              </a:defRPr>
            </a:lvl1pPr>
            <a:lvl2pPr marL="37931725" indent="-37474525" eaLnBrk="0" hangingPunct="0">
              <a:defRPr sz="600" b="1">
                <a:solidFill>
                  <a:srgbClr val="333333"/>
                </a:solidFill>
                <a:latin typeface="Arial" charset="0"/>
                <a:cs typeface="Arial" charset="0"/>
              </a:defRPr>
            </a:lvl2pPr>
            <a:lvl3pPr eaLnBrk="0" hangingPunct="0">
              <a:defRPr sz="600" b="1">
                <a:solidFill>
                  <a:srgbClr val="333333"/>
                </a:solidFill>
                <a:latin typeface="Arial" charset="0"/>
                <a:cs typeface="Arial" charset="0"/>
              </a:defRPr>
            </a:lvl3pPr>
            <a:lvl4pPr eaLnBrk="0" hangingPunct="0">
              <a:defRPr sz="600" b="1">
                <a:solidFill>
                  <a:srgbClr val="333333"/>
                </a:solidFill>
                <a:latin typeface="Arial" charset="0"/>
                <a:cs typeface="Arial" charset="0"/>
              </a:defRPr>
            </a:lvl4pPr>
            <a:lvl5pPr eaLnBrk="0" hangingPunct="0">
              <a:defRPr sz="600" b="1">
                <a:solidFill>
                  <a:srgbClr val="333333"/>
                </a:solidFill>
                <a:latin typeface="Arial" charset="0"/>
                <a:cs typeface="Arial" charset="0"/>
              </a:defRPr>
            </a:lvl5pPr>
            <a:lvl6pPr marL="457200" eaLnBrk="0" fontAlgn="base" hangingPunct="0">
              <a:spcBef>
                <a:spcPct val="0"/>
              </a:spcBef>
              <a:spcAft>
                <a:spcPct val="0"/>
              </a:spcAft>
              <a:defRPr sz="600" b="1">
                <a:solidFill>
                  <a:srgbClr val="333333"/>
                </a:solidFill>
                <a:latin typeface="Arial" charset="0"/>
                <a:cs typeface="Arial" charset="0"/>
              </a:defRPr>
            </a:lvl6pPr>
            <a:lvl7pPr marL="914400" eaLnBrk="0" fontAlgn="base" hangingPunct="0">
              <a:spcBef>
                <a:spcPct val="0"/>
              </a:spcBef>
              <a:spcAft>
                <a:spcPct val="0"/>
              </a:spcAft>
              <a:defRPr sz="600" b="1">
                <a:solidFill>
                  <a:srgbClr val="333333"/>
                </a:solidFill>
                <a:latin typeface="Arial" charset="0"/>
                <a:cs typeface="Arial" charset="0"/>
              </a:defRPr>
            </a:lvl7pPr>
            <a:lvl8pPr marL="1371600" eaLnBrk="0" fontAlgn="base" hangingPunct="0">
              <a:spcBef>
                <a:spcPct val="0"/>
              </a:spcBef>
              <a:spcAft>
                <a:spcPct val="0"/>
              </a:spcAft>
              <a:defRPr sz="600" b="1">
                <a:solidFill>
                  <a:srgbClr val="333333"/>
                </a:solidFill>
                <a:latin typeface="Arial" charset="0"/>
                <a:cs typeface="Arial" charset="0"/>
              </a:defRPr>
            </a:lvl8pPr>
            <a:lvl9pPr marL="1828800" eaLnBrk="0" fontAlgn="base" hangingPunct="0">
              <a:spcBef>
                <a:spcPct val="0"/>
              </a:spcBef>
              <a:spcAft>
                <a:spcPct val="0"/>
              </a:spcAft>
              <a:defRPr sz="600" b="1">
                <a:solidFill>
                  <a:srgbClr val="333333"/>
                </a:solidFill>
                <a:latin typeface="Arial" charset="0"/>
                <a:cs typeface="Arial" charset="0"/>
              </a:defRPr>
            </a:lvl9pPr>
          </a:lstStyle>
          <a:p>
            <a:pPr algn="r" eaLnBrk="1" hangingPunct="1">
              <a:defRPr/>
            </a:pPr>
            <a:fld id="{E0CBC335-2708-4421-BDB2-163EC12029F8}" type="slidenum">
              <a:rPr lang="de-DE" sz="900" b="0">
                <a:solidFill>
                  <a:srgbClr val="000000"/>
                </a:solidFill>
                <a:latin typeface="Arial"/>
                <a:cs typeface="Arial"/>
              </a:rPr>
              <a:pPr algn="r" eaLnBrk="1" hangingPunct="1">
                <a:defRPr/>
              </a:pPr>
              <a:t>‹Nr.›</a:t>
            </a:fld>
            <a:endParaRPr lang="de-DE" sz="900" b="0" dirty="0">
              <a:solidFill>
                <a:srgbClr val="000000"/>
              </a:solidFill>
              <a:latin typeface="Arial"/>
              <a:cs typeface="Arial"/>
            </a:endParaRPr>
          </a:p>
        </p:txBody>
      </p:sp>
    </p:spTree>
    <p:extLst>
      <p:ext uri="{BB962C8B-B14F-4D97-AF65-F5344CB8AC3E}">
        <p14:creationId xmlns:p14="http://schemas.microsoft.com/office/powerpoint/2010/main" val="4140782317"/>
      </p:ext>
    </p:extLst>
  </p:cSld>
  <p:clrMap bg1="lt1" tx1="dk1" bg2="lt2" tx2="dk2" accent1="accent1" accent2="accent2" accent3="accent3" accent4="accent4" accent5="accent5" accent6="accent6" hlink="hlink" folHlink="folHlink"/>
  <p:sldLayoutIdLst>
    <p:sldLayoutId id="2147484436" r:id="rId1"/>
    <p:sldLayoutId id="2147484427" r:id="rId2"/>
    <p:sldLayoutId id="2147484423" r:id="rId3"/>
    <p:sldLayoutId id="2147484437" r:id="rId4"/>
  </p:sldLayoutIdLst>
  <p:timing>
    <p:tnLst>
      <p:par>
        <p:cTn id="1" dur="indefinite" restart="never" nodeType="tmRoot"/>
      </p:par>
    </p:tnLst>
  </p:timing>
  <p:hf sldNum="0" hdr="0" dt="0"/>
  <p:txStyles>
    <p:titleStyle>
      <a:lvl1pPr algn="l" defTabSz="957263" rtl="0" eaLnBrk="0" fontAlgn="base" hangingPunct="0">
        <a:spcBef>
          <a:spcPct val="0"/>
        </a:spcBef>
        <a:spcAft>
          <a:spcPct val="0"/>
        </a:spcAft>
        <a:defRPr b="1">
          <a:solidFill>
            <a:srgbClr val="4D4D4D"/>
          </a:solidFill>
          <a:latin typeface="+mj-lt"/>
          <a:ea typeface="MS PGothic" pitchFamily="34" charset="-128"/>
          <a:cs typeface="MS PGothic" pitchFamily="34" charset="-128"/>
        </a:defRPr>
      </a:lvl1pPr>
      <a:lvl2pPr algn="l" defTabSz="957263" rtl="0" eaLnBrk="0" fontAlgn="base" hangingPunct="0">
        <a:spcBef>
          <a:spcPct val="0"/>
        </a:spcBef>
        <a:spcAft>
          <a:spcPct val="0"/>
        </a:spcAft>
        <a:defRPr b="1">
          <a:solidFill>
            <a:srgbClr val="4D4D4D"/>
          </a:solidFill>
          <a:latin typeface="Arial" charset="0"/>
          <a:ea typeface="MS PGothic" pitchFamily="34" charset="-128"/>
          <a:cs typeface="MS PGothic" pitchFamily="34" charset="-128"/>
        </a:defRPr>
      </a:lvl2pPr>
      <a:lvl3pPr algn="l" defTabSz="957263" rtl="0" eaLnBrk="0" fontAlgn="base" hangingPunct="0">
        <a:spcBef>
          <a:spcPct val="0"/>
        </a:spcBef>
        <a:spcAft>
          <a:spcPct val="0"/>
        </a:spcAft>
        <a:defRPr b="1">
          <a:solidFill>
            <a:srgbClr val="4D4D4D"/>
          </a:solidFill>
          <a:latin typeface="Arial" charset="0"/>
          <a:ea typeface="MS PGothic" pitchFamily="34" charset="-128"/>
          <a:cs typeface="MS PGothic" pitchFamily="34" charset="-128"/>
        </a:defRPr>
      </a:lvl3pPr>
      <a:lvl4pPr algn="l" defTabSz="957263" rtl="0" eaLnBrk="0" fontAlgn="base" hangingPunct="0">
        <a:spcBef>
          <a:spcPct val="0"/>
        </a:spcBef>
        <a:spcAft>
          <a:spcPct val="0"/>
        </a:spcAft>
        <a:defRPr b="1">
          <a:solidFill>
            <a:srgbClr val="4D4D4D"/>
          </a:solidFill>
          <a:latin typeface="Arial" charset="0"/>
          <a:ea typeface="MS PGothic" pitchFamily="34" charset="-128"/>
          <a:cs typeface="MS PGothic" pitchFamily="34" charset="-128"/>
        </a:defRPr>
      </a:lvl4pPr>
      <a:lvl5pPr algn="l" defTabSz="957263" rtl="0" eaLnBrk="0" fontAlgn="base" hangingPunct="0">
        <a:spcBef>
          <a:spcPct val="0"/>
        </a:spcBef>
        <a:spcAft>
          <a:spcPct val="0"/>
        </a:spcAft>
        <a:defRPr b="1">
          <a:solidFill>
            <a:srgbClr val="4D4D4D"/>
          </a:solidFill>
          <a:latin typeface="Arial" charset="0"/>
          <a:ea typeface="MS PGothic" pitchFamily="34" charset="-128"/>
          <a:cs typeface="MS PGothic" pitchFamily="34" charset="-128"/>
        </a:defRPr>
      </a:lvl5pPr>
      <a:lvl6pPr marL="457200" algn="l" defTabSz="957263" rtl="0" eaLnBrk="0" fontAlgn="base" hangingPunct="0">
        <a:spcBef>
          <a:spcPct val="0"/>
        </a:spcBef>
        <a:spcAft>
          <a:spcPct val="0"/>
        </a:spcAft>
        <a:defRPr b="1">
          <a:solidFill>
            <a:srgbClr val="4D4D4D"/>
          </a:solidFill>
          <a:latin typeface="Verdana" charset="0"/>
          <a:ea typeface="ＭＳ Ｐゴシック" charset="0"/>
        </a:defRPr>
      </a:lvl6pPr>
      <a:lvl7pPr marL="914400" algn="l" defTabSz="957263" rtl="0" eaLnBrk="0" fontAlgn="base" hangingPunct="0">
        <a:spcBef>
          <a:spcPct val="0"/>
        </a:spcBef>
        <a:spcAft>
          <a:spcPct val="0"/>
        </a:spcAft>
        <a:defRPr b="1">
          <a:solidFill>
            <a:srgbClr val="4D4D4D"/>
          </a:solidFill>
          <a:latin typeface="Verdana" charset="0"/>
          <a:ea typeface="ＭＳ Ｐゴシック" charset="0"/>
        </a:defRPr>
      </a:lvl7pPr>
      <a:lvl8pPr marL="1371600" algn="l" defTabSz="957263" rtl="0" eaLnBrk="0" fontAlgn="base" hangingPunct="0">
        <a:spcBef>
          <a:spcPct val="0"/>
        </a:spcBef>
        <a:spcAft>
          <a:spcPct val="0"/>
        </a:spcAft>
        <a:defRPr b="1">
          <a:solidFill>
            <a:srgbClr val="4D4D4D"/>
          </a:solidFill>
          <a:latin typeface="Verdana" charset="0"/>
          <a:ea typeface="ＭＳ Ｐゴシック" charset="0"/>
        </a:defRPr>
      </a:lvl8pPr>
      <a:lvl9pPr marL="1828800" algn="l" defTabSz="957263" rtl="0" eaLnBrk="0" fontAlgn="base" hangingPunct="0">
        <a:spcBef>
          <a:spcPct val="0"/>
        </a:spcBef>
        <a:spcAft>
          <a:spcPct val="0"/>
        </a:spcAft>
        <a:defRPr b="1">
          <a:solidFill>
            <a:srgbClr val="4D4D4D"/>
          </a:solidFill>
          <a:latin typeface="Verdana" charset="0"/>
          <a:ea typeface="ＭＳ Ｐゴシック" charset="0"/>
        </a:defRPr>
      </a:lvl9pPr>
    </p:titleStyle>
    <p:bodyStyle>
      <a:lvl1pPr marL="358775" indent="-358775" algn="l" defTabSz="957263" rtl="0" eaLnBrk="0" fontAlgn="base" hangingPunct="0">
        <a:spcBef>
          <a:spcPct val="20000"/>
        </a:spcBef>
        <a:spcAft>
          <a:spcPct val="0"/>
        </a:spcAft>
        <a:defRPr sz="2100" b="1">
          <a:solidFill>
            <a:srgbClr val="4D4D4D"/>
          </a:solidFill>
          <a:latin typeface="+mn-lt"/>
          <a:ea typeface="MS PGothic" pitchFamily="34" charset="-128"/>
          <a:cs typeface="MS PGothic" pitchFamily="34" charset="-128"/>
        </a:defRPr>
      </a:lvl1pPr>
      <a:lvl2pPr marL="779463" indent="-300038" algn="l" defTabSz="957263" rtl="0" eaLnBrk="0" fontAlgn="base" hangingPunct="0">
        <a:spcBef>
          <a:spcPct val="20000"/>
        </a:spcBef>
        <a:spcAft>
          <a:spcPct val="0"/>
        </a:spcAft>
        <a:defRPr sz="1500" b="1">
          <a:solidFill>
            <a:srgbClr val="292929"/>
          </a:solidFill>
          <a:latin typeface="+mn-lt"/>
          <a:ea typeface="MS PGothic" pitchFamily="34" charset="-128"/>
          <a:cs typeface="MS PGothic" pitchFamily="34" charset="-128"/>
        </a:defRPr>
      </a:lvl2pPr>
      <a:lvl3pPr marL="1196975" indent="-239713" algn="l" defTabSz="957263" rtl="0" eaLnBrk="0" fontAlgn="base" hangingPunct="0">
        <a:spcBef>
          <a:spcPct val="20000"/>
        </a:spcBef>
        <a:spcAft>
          <a:spcPct val="0"/>
        </a:spcAft>
        <a:defRPr sz="1500" b="1">
          <a:solidFill>
            <a:srgbClr val="292929"/>
          </a:solidFill>
          <a:latin typeface="+mn-lt"/>
          <a:ea typeface="MS PGothic" pitchFamily="34" charset="-128"/>
          <a:cs typeface="MS PGothic" pitchFamily="34" charset="-128"/>
        </a:defRPr>
      </a:lvl3pPr>
      <a:lvl4pPr marL="1676400" indent="-239713" algn="l" defTabSz="957263" rtl="0" eaLnBrk="0" fontAlgn="base" hangingPunct="0">
        <a:spcBef>
          <a:spcPct val="20000"/>
        </a:spcBef>
        <a:spcAft>
          <a:spcPct val="0"/>
        </a:spcAft>
        <a:defRPr sz="1500" b="1">
          <a:solidFill>
            <a:srgbClr val="292929"/>
          </a:solidFill>
          <a:latin typeface="+mn-lt"/>
          <a:ea typeface="MS PGothic" pitchFamily="34" charset="-128"/>
          <a:cs typeface="MS PGothic" pitchFamily="34" charset="-128"/>
        </a:defRPr>
      </a:lvl4pPr>
      <a:lvl5pPr marL="2155825" indent="-239713" algn="l" defTabSz="957263" rtl="0" eaLnBrk="0" fontAlgn="base" hangingPunct="0">
        <a:spcBef>
          <a:spcPct val="20000"/>
        </a:spcBef>
        <a:spcAft>
          <a:spcPct val="0"/>
        </a:spcAft>
        <a:defRPr sz="1500" b="1">
          <a:solidFill>
            <a:srgbClr val="292929"/>
          </a:solidFill>
          <a:latin typeface="+mn-lt"/>
          <a:ea typeface="MS PGothic" pitchFamily="34" charset="-128"/>
          <a:cs typeface="MS PGothic" pitchFamily="34" charset="-128"/>
        </a:defRPr>
      </a:lvl5pPr>
      <a:lvl6pPr marL="2613025" indent="-239713" algn="l" defTabSz="957263" rtl="0" eaLnBrk="0" fontAlgn="base" hangingPunct="0">
        <a:spcBef>
          <a:spcPct val="20000"/>
        </a:spcBef>
        <a:spcAft>
          <a:spcPct val="0"/>
        </a:spcAft>
        <a:defRPr sz="1500" b="1">
          <a:solidFill>
            <a:srgbClr val="292929"/>
          </a:solidFill>
          <a:latin typeface="+mn-lt"/>
          <a:ea typeface="+mn-ea"/>
        </a:defRPr>
      </a:lvl6pPr>
      <a:lvl7pPr marL="3070225" indent="-239713" algn="l" defTabSz="957263" rtl="0" eaLnBrk="0" fontAlgn="base" hangingPunct="0">
        <a:spcBef>
          <a:spcPct val="20000"/>
        </a:spcBef>
        <a:spcAft>
          <a:spcPct val="0"/>
        </a:spcAft>
        <a:defRPr sz="1500" b="1">
          <a:solidFill>
            <a:srgbClr val="292929"/>
          </a:solidFill>
          <a:latin typeface="+mn-lt"/>
          <a:ea typeface="+mn-ea"/>
        </a:defRPr>
      </a:lvl7pPr>
      <a:lvl8pPr marL="3527425" indent="-239713" algn="l" defTabSz="957263" rtl="0" eaLnBrk="0" fontAlgn="base" hangingPunct="0">
        <a:spcBef>
          <a:spcPct val="20000"/>
        </a:spcBef>
        <a:spcAft>
          <a:spcPct val="0"/>
        </a:spcAft>
        <a:defRPr sz="1500" b="1">
          <a:solidFill>
            <a:srgbClr val="292929"/>
          </a:solidFill>
          <a:latin typeface="+mn-lt"/>
          <a:ea typeface="+mn-ea"/>
        </a:defRPr>
      </a:lvl8pPr>
      <a:lvl9pPr marL="3984625" indent="-239713" algn="l" defTabSz="957263" rtl="0" eaLnBrk="0" fontAlgn="base" hangingPunct="0">
        <a:spcBef>
          <a:spcPct val="20000"/>
        </a:spcBef>
        <a:spcAft>
          <a:spcPct val="0"/>
        </a:spcAft>
        <a:defRPr sz="1500" b="1">
          <a:solidFill>
            <a:srgbClr val="292929"/>
          </a:solidFill>
          <a:latin typeface="+mn-lt"/>
          <a:ea typeface="+mn-ea"/>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6"/>
            </p:custDataLst>
            <p:extLst>
              <p:ext uri="{D42A27DB-BD31-4B8C-83A1-F6EECF244321}">
                <p14:modId xmlns:p14="http://schemas.microsoft.com/office/powerpoint/2010/main" val="323171966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889987" name="think-cell Slide" r:id="rId7" imgW="270" imgH="270" progId="TCLayout.ActiveDocument.1">
                  <p:embed/>
                </p:oleObj>
              </mc:Choice>
              <mc:Fallback>
                <p:oleObj name="think-cell Slide" r:id="rId7" imgW="270" imgH="270" progId="TCLayout.ActiveDocument.1">
                  <p:embed/>
                  <p:pic>
                    <p:nvPicPr>
                      <p:cNvPr id="0" name=""/>
                      <p:cNvPicPr/>
                      <p:nvPr/>
                    </p:nvPicPr>
                    <p:blipFill>
                      <a:blip r:embed="rId8"/>
                      <a:stretch>
                        <a:fillRect/>
                      </a:stretch>
                    </p:blipFill>
                    <p:spPr>
                      <a:xfrm>
                        <a:off x="1588" y="1588"/>
                        <a:ext cx="1587" cy="1587"/>
                      </a:xfrm>
                      <a:prstGeom prst="rect">
                        <a:avLst/>
                      </a:prstGeom>
                    </p:spPr>
                  </p:pic>
                </p:oleObj>
              </mc:Fallback>
            </mc:AlternateContent>
          </a:graphicData>
        </a:graphic>
      </p:graphicFrame>
      <p:cxnSp>
        <p:nvCxnSpPr>
          <p:cNvPr id="9" name="Gerade Verbindung 8"/>
          <p:cNvCxnSpPr>
            <a:cxnSpLocks noChangeAspect="1"/>
          </p:cNvCxnSpPr>
          <p:nvPr userDrawn="1"/>
        </p:nvCxnSpPr>
        <p:spPr bwMode="white">
          <a:xfrm>
            <a:off x="396000" y="6381328"/>
            <a:ext cx="8352464" cy="0"/>
          </a:xfrm>
          <a:prstGeom prst="line">
            <a:avLst/>
          </a:prstGeom>
          <a:ln>
            <a:solidFill>
              <a:schemeClr val="tx1"/>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10" name="Rectangle 6"/>
          <p:cNvSpPr>
            <a:spLocks noChangeArrowheads="1"/>
          </p:cNvSpPr>
          <p:nvPr userDrawn="1"/>
        </p:nvSpPr>
        <p:spPr bwMode="auto">
          <a:xfrm>
            <a:off x="1331640" y="6418355"/>
            <a:ext cx="218330" cy="246221"/>
          </a:xfrm>
          <a:prstGeom prst="rect">
            <a:avLst/>
          </a:prstGeom>
          <a:noFill/>
          <a:ln w="9525">
            <a:noFill/>
            <a:miter lim="800000"/>
            <a:headEnd/>
            <a:tailEnd/>
          </a:ln>
          <a:effectLst/>
        </p:spPr>
        <p:txBody>
          <a:bodyPr wrap="none">
            <a:spAutoFit/>
          </a:bodyPr>
          <a:lstStyle/>
          <a:p>
            <a:r>
              <a:rPr lang="en-US" sz="1000" b="1" dirty="0">
                <a:solidFill>
                  <a:schemeClr val="tx1"/>
                </a:solidFill>
              </a:rPr>
              <a:t>|</a:t>
            </a:r>
          </a:p>
        </p:txBody>
      </p:sp>
      <p:pic>
        <p:nvPicPr>
          <p:cNvPr id="11" name="Grafik 10">
            <a:extLst>
              <a:ext uri="{FF2B5EF4-FFF2-40B4-BE49-F238E27FC236}">
                <a16:creationId xmlns:a16="http://schemas.microsoft.com/office/drawing/2014/main" id="{79CB0E21-3FE1-D441-90BD-C0E03D31E10B}"/>
              </a:ext>
            </a:extLst>
          </p:cNvPr>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396000" y="6480000"/>
            <a:ext cx="857672" cy="122933"/>
          </a:xfrm>
          <a:prstGeom prst="rect">
            <a:avLst/>
          </a:prstGeom>
        </p:spPr>
      </p:pic>
      <p:sp>
        <p:nvSpPr>
          <p:cNvPr id="12" name="Rechteck 11">
            <a:extLst>
              <a:ext uri="{FF2B5EF4-FFF2-40B4-BE49-F238E27FC236}">
                <a16:creationId xmlns:a16="http://schemas.microsoft.com/office/drawing/2014/main" id="{C2AADB53-596A-3A42-BE3E-FBD90F068042}"/>
              </a:ext>
            </a:extLst>
          </p:cNvPr>
          <p:cNvSpPr/>
          <p:nvPr userDrawn="1"/>
        </p:nvSpPr>
        <p:spPr>
          <a:xfrm>
            <a:off x="1485181" y="6426000"/>
            <a:ext cx="1092115" cy="246221"/>
          </a:xfrm>
          <a:prstGeom prst="rect">
            <a:avLst/>
          </a:prstGeom>
        </p:spPr>
        <p:txBody>
          <a:bodyPr wrap="none" lIns="90000">
            <a:spAutoFit/>
          </a:bodyPr>
          <a:lstStyle/>
          <a:p>
            <a:r>
              <a:rPr lang="de-DE" sz="1000" dirty="0" smtClean="0">
                <a:solidFill>
                  <a:schemeClr val="tx1"/>
                </a:solidFill>
              </a:rPr>
              <a:t>Titel</a:t>
            </a:r>
            <a:r>
              <a:rPr lang="de-DE" sz="1000" baseline="0" dirty="0" smtClean="0">
                <a:solidFill>
                  <a:schemeClr val="tx1"/>
                </a:solidFill>
              </a:rPr>
              <a:t>   </a:t>
            </a:r>
            <a:r>
              <a:rPr lang="de-DE" sz="1000" dirty="0" smtClean="0">
                <a:solidFill>
                  <a:schemeClr val="tx1"/>
                </a:solidFill>
              </a:rPr>
              <a:t>|   Datum</a:t>
            </a:r>
            <a:endParaRPr lang="de-DE" sz="1000" dirty="0">
              <a:solidFill>
                <a:schemeClr val="tx1"/>
              </a:solidFill>
            </a:endParaRPr>
          </a:p>
        </p:txBody>
      </p:sp>
      <p:sp>
        <p:nvSpPr>
          <p:cNvPr id="14" name="Foliennummernplatzhalter 5"/>
          <p:cNvSpPr txBox="1">
            <a:spLocks/>
          </p:cNvSpPr>
          <p:nvPr userDrawn="1"/>
        </p:nvSpPr>
        <p:spPr>
          <a:xfrm>
            <a:off x="6696075" y="6353175"/>
            <a:ext cx="2133600" cy="441325"/>
          </a:xfrm>
          <a:prstGeom prst="rect">
            <a:avLst/>
          </a:prstGeom>
        </p:spPr>
        <p:txBody>
          <a:bodyPr anchor="ctr"/>
          <a:lstStyle>
            <a:lvl1pPr eaLnBrk="0" hangingPunct="0">
              <a:defRPr sz="600" b="1">
                <a:solidFill>
                  <a:srgbClr val="333333"/>
                </a:solidFill>
                <a:latin typeface="Arial" charset="0"/>
                <a:cs typeface="Arial" charset="0"/>
              </a:defRPr>
            </a:lvl1pPr>
            <a:lvl2pPr marL="37931725" indent="-37474525" eaLnBrk="0" hangingPunct="0">
              <a:defRPr sz="600" b="1">
                <a:solidFill>
                  <a:srgbClr val="333333"/>
                </a:solidFill>
                <a:latin typeface="Arial" charset="0"/>
                <a:cs typeface="Arial" charset="0"/>
              </a:defRPr>
            </a:lvl2pPr>
            <a:lvl3pPr eaLnBrk="0" hangingPunct="0">
              <a:defRPr sz="600" b="1">
                <a:solidFill>
                  <a:srgbClr val="333333"/>
                </a:solidFill>
                <a:latin typeface="Arial" charset="0"/>
                <a:cs typeface="Arial" charset="0"/>
              </a:defRPr>
            </a:lvl3pPr>
            <a:lvl4pPr eaLnBrk="0" hangingPunct="0">
              <a:defRPr sz="600" b="1">
                <a:solidFill>
                  <a:srgbClr val="333333"/>
                </a:solidFill>
                <a:latin typeface="Arial" charset="0"/>
                <a:cs typeface="Arial" charset="0"/>
              </a:defRPr>
            </a:lvl4pPr>
            <a:lvl5pPr eaLnBrk="0" hangingPunct="0">
              <a:defRPr sz="600" b="1">
                <a:solidFill>
                  <a:srgbClr val="333333"/>
                </a:solidFill>
                <a:latin typeface="Arial" charset="0"/>
                <a:cs typeface="Arial" charset="0"/>
              </a:defRPr>
            </a:lvl5pPr>
            <a:lvl6pPr marL="457200" eaLnBrk="0" fontAlgn="base" hangingPunct="0">
              <a:spcBef>
                <a:spcPct val="0"/>
              </a:spcBef>
              <a:spcAft>
                <a:spcPct val="0"/>
              </a:spcAft>
              <a:defRPr sz="600" b="1">
                <a:solidFill>
                  <a:srgbClr val="333333"/>
                </a:solidFill>
                <a:latin typeface="Arial" charset="0"/>
                <a:cs typeface="Arial" charset="0"/>
              </a:defRPr>
            </a:lvl6pPr>
            <a:lvl7pPr marL="914400" eaLnBrk="0" fontAlgn="base" hangingPunct="0">
              <a:spcBef>
                <a:spcPct val="0"/>
              </a:spcBef>
              <a:spcAft>
                <a:spcPct val="0"/>
              </a:spcAft>
              <a:defRPr sz="600" b="1">
                <a:solidFill>
                  <a:srgbClr val="333333"/>
                </a:solidFill>
                <a:latin typeface="Arial" charset="0"/>
                <a:cs typeface="Arial" charset="0"/>
              </a:defRPr>
            </a:lvl7pPr>
            <a:lvl8pPr marL="1371600" eaLnBrk="0" fontAlgn="base" hangingPunct="0">
              <a:spcBef>
                <a:spcPct val="0"/>
              </a:spcBef>
              <a:spcAft>
                <a:spcPct val="0"/>
              </a:spcAft>
              <a:defRPr sz="600" b="1">
                <a:solidFill>
                  <a:srgbClr val="333333"/>
                </a:solidFill>
                <a:latin typeface="Arial" charset="0"/>
                <a:cs typeface="Arial" charset="0"/>
              </a:defRPr>
            </a:lvl8pPr>
            <a:lvl9pPr marL="1828800" eaLnBrk="0" fontAlgn="base" hangingPunct="0">
              <a:spcBef>
                <a:spcPct val="0"/>
              </a:spcBef>
              <a:spcAft>
                <a:spcPct val="0"/>
              </a:spcAft>
              <a:defRPr sz="600" b="1">
                <a:solidFill>
                  <a:srgbClr val="333333"/>
                </a:solidFill>
                <a:latin typeface="Arial" charset="0"/>
                <a:cs typeface="Arial" charset="0"/>
              </a:defRPr>
            </a:lvl9pPr>
          </a:lstStyle>
          <a:p>
            <a:pPr algn="r" eaLnBrk="1" hangingPunct="1">
              <a:defRPr/>
            </a:pPr>
            <a:fld id="{E0CBC335-2708-4421-BDB2-163EC12029F8}" type="slidenum">
              <a:rPr lang="de-DE" sz="900" b="0">
                <a:solidFill>
                  <a:srgbClr val="000000"/>
                </a:solidFill>
                <a:latin typeface="Arial"/>
                <a:cs typeface="Arial"/>
              </a:rPr>
              <a:pPr algn="r" eaLnBrk="1" hangingPunct="1">
                <a:defRPr/>
              </a:pPr>
              <a:t>‹Nr.›</a:t>
            </a:fld>
            <a:endParaRPr lang="de-DE" sz="900" b="0" dirty="0">
              <a:solidFill>
                <a:srgbClr val="000000"/>
              </a:solidFill>
              <a:latin typeface="Arial"/>
              <a:cs typeface="Arial"/>
            </a:endParaRPr>
          </a:p>
        </p:txBody>
      </p:sp>
    </p:spTree>
    <p:extLst>
      <p:ext uri="{BB962C8B-B14F-4D97-AF65-F5344CB8AC3E}">
        <p14:creationId xmlns:p14="http://schemas.microsoft.com/office/powerpoint/2010/main" val="2136528638"/>
      </p:ext>
    </p:extLst>
  </p:cSld>
  <p:clrMap bg1="lt1" tx1="dk1" bg2="lt2" tx2="dk2" accent1="accent1" accent2="accent2" accent3="accent3" accent4="accent4" accent5="accent5" accent6="accent6" hlink="hlink" folHlink="folHlink"/>
  <p:sldLayoutIdLst>
    <p:sldLayoutId id="2147484435" r:id="rId1"/>
    <p:sldLayoutId id="2147484431" r:id="rId2"/>
    <p:sldLayoutId id="2147484433" r:id="rId3"/>
  </p:sldLayoutIdLst>
  <p:timing>
    <p:tnLst>
      <p:par>
        <p:cTn id="1" dur="indefinite" restart="never" nodeType="tmRoot"/>
      </p:par>
    </p:tnLst>
  </p:timing>
  <p:hf sldNum="0" hdr="0" dt="0"/>
  <p:txStyles>
    <p:titleStyle>
      <a:lvl1pPr algn="l" defTabSz="957263" rtl="0" eaLnBrk="0" fontAlgn="base" hangingPunct="0">
        <a:spcBef>
          <a:spcPct val="0"/>
        </a:spcBef>
        <a:spcAft>
          <a:spcPct val="0"/>
        </a:spcAft>
        <a:defRPr b="1">
          <a:solidFill>
            <a:srgbClr val="4D4D4D"/>
          </a:solidFill>
          <a:latin typeface="+mj-lt"/>
          <a:ea typeface="MS PGothic" pitchFamily="34" charset="-128"/>
          <a:cs typeface="MS PGothic" pitchFamily="34" charset="-128"/>
        </a:defRPr>
      </a:lvl1pPr>
      <a:lvl2pPr algn="l" defTabSz="957263" rtl="0" eaLnBrk="0" fontAlgn="base" hangingPunct="0">
        <a:spcBef>
          <a:spcPct val="0"/>
        </a:spcBef>
        <a:spcAft>
          <a:spcPct val="0"/>
        </a:spcAft>
        <a:defRPr b="1">
          <a:solidFill>
            <a:srgbClr val="4D4D4D"/>
          </a:solidFill>
          <a:latin typeface="Arial" charset="0"/>
          <a:ea typeface="MS PGothic" pitchFamily="34" charset="-128"/>
          <a:cs typeface="MS PGothic" pitchFamily="34" charset="-128"/>
        </a:defRPr>
      </a:lvl2pPr>
      <a:lvl3pPr algn="l" defTabSz="957263" rtl="0" eaLnBrk="0" fontAlgn="base" hangingPunct="0">
        <a:spcBef>
          <a:spcPct val="0"/>
        </a:spcBef>
        <a:spcAft>
          <a:spcPct val="0"/>
        </a:spcAft>
        <a:defRPr b="1">
          <a:solidFill>
            <a:srgbClr val="4D4D4D"/>
          </a:solidFill>
          <a:latin typeface="Arial" charset="0"/>
          <a:ea typeface="MS PGothic" pitchFamily="34" charset="-128"/>
          <a:cs typeface="MS PGothic" pitchFamily="34" charset="-128"/>
        </a:defRPr>
      </a:lvl3pPr>
      <a:lvl4pPr algn="l" defTabSz="957263" rtl="0" eaLnBrk="0" fontAlgn="base" hangingPunct="0">
        <a:spcBef>
          <a:spcPct val="0"/>
        </a:spcBef>
        <a:spcAft>
          <a:spcPct val="0"/>
        </a:spcAft>
        <a:defRPr b="1">
          <a:solidFill>
            <a:srgbClr val="4D4D4D"/>
          </a:solidFill>
          <a:latin typeface="Arial" charset="0"/>
          <a:ea typeface="MS PGothic" pitchFamily="34" charset="-128"/>
          <a:cs typeface="MS PGothic" pitchFamily="34" charset="-128"/>
        </a:defRPr>
      </a:lvl4pPr>
      <a:lvl5pPr algn="l" defTabSz="957263" rtl="0" eaLnBrk="0" fontAlgn="base" hangingPunct="0">
        <a:spcBef>
          <a:spcPct val="0"/>
        </a:spcBef>
        <a:spcAft>
          <a:spcPct val="0"/>
        </a:spcAft>
        <a:defRPr b="1">
          <a:solidFill>
            <a:srgbClr val="4D4D4D"/>
          </a:solidFill>
          <a:latin typeface="Arial" charset="0"/>
          <a:ea typeface="MS PGothic" pitchFamily="34" charset="-128"/>
          <a:cs typeface="MS PGothic" pitchFamily="34" charset="-128"/>
        </a:defRPr>
      </a:lvl5pPr>
      <a:lvl6pPr marL="457200" algn="l" defTabSz="957263" rtl="0" eaLnBrk="0" fontAlgn="base" hangingPunct="0">
        <a:spcBef>
          <a:spcPct val="0"/>
        </a:spcBef>
        <a:spcAft>
          <a:spcPct val="0"/>
        </a:spcAft>
        <a:defRPr b="1">
          <a:solidFill>
            <a:srgbClr val="4D4D4D"/>
          </a:solidFill>
          <a:latin typeface="Verdana" charset="0"/>
          <a:ea typeface="ＭＳ Ｐゴシック" charset="0"/>
        </a:defRPr>
      </a:lvl6pPr>
      <a:lvl7pPr marL="914400" algn="l" defTabSz="957263" rtl="0" eaLnBrk="0" fontAlgn="base" hangingPunct="0">
        <a:spcBef>
          <a:spcPct val="0"/>
        </a:spcBef>
        <a:spcAft>
          <a:spcPct val="0"/>
        </a:spcAft>
        <a:defRPr b="1">
          <a:solidFill>
            <a:srgbClr val="4D4D4D"/>
          </a:solidFill>
          <a:latin typeface="Verdana" charset="0"/>
          <a:ea typeface="ＭＳ Ｐゴシック" charset="0"/>
        </a:defRPr>
      </a:lvl7pPr>
      <a:lvl8pPr marL="1371600" algn="l" defTabSz="957263" rtl="0" eaLnBrk="0" fontAlgn="base" hangingPunct="0">
        <a:spcBef>
          <a:spcPct val="0"/>
        </a:spcBef>
        <a:spcAft>
          <a:spcPct val="0"/>
        </a:spcAft>
        <a:defRPr b="1">
          <a:solidFill>
            <a:srgbClr val="4D4D4D"/>
          </a:solidFill>
          <a:latin typeface="Verdana" charset="0"/>
          <a:ea typeface="ＭＳ Ｐゴシック" charset="0"/>
        </a:defRPr>
      </a:lvl8pPr>
      <a:lvl9pPr marL="1828800" algn="l" defTabSz="957263" rtl="0" eaLnBrk="0" fontAlgn="base" hangingPunct="0">
        <a:spcBef>
          <a:spcPct val="0"/>
        </a:spcBef>
        <a:spcAft>
          <a:spcPct val="0"/>
        </a:spcAft>
        <a:defRPr b="1">
          <a:solidFill>
            <a:srgbClr val="4D4D4D"/>
          </a:solidFill>
          <a:latin typeface="Verdana" charset="0"/>
          <a:ea typeface="ＭＳ Ｐゴシック" charset="0"/>
        </a:defRPr>
      </a:lvl9pPr>
    </p:titleStyle>
    <p:bodyStyle>
      <a:lvl1pPr marL="358775" indent="-358775" algn="l" defTabSz="957263" rtl="0" eaLnBrk="0" fontAlgn="base" hangingPunct="0">
        <a:spcBef>
          <a:spcPct val="20000"/>
        </a:spcBef>
        <a:spcAft>
          <a:spcPct val="0"/>
        </a:spcAft>
        <a:defRPr sz="2100" b="1">
          <a:solidFill>
            <a:srgbClr val="4D4D4D"/>
          </a:solidFill>
          <a:latin typeface="+mn-lt"/>
          <a:ea typeface="MS PGothic" pitchFamily="34" charset="-128"/>
          <a:cs typeface="MS PGothic" pitchFamily="34" charset="-128"/>
        </a:defRPr>
      </a:lvl1pPr>
      <a:lvl2pPr marL="779463" indent="-300038" algn="l" defTabSz="957263" rtl="0" eaLnBrk="0" fontAlgn="base" hangingPunct="0">
        <a:spcBef>
          <a:spcPct val="20000"/>
        </a:spcBef>
        <a:spcAft>
          <a:spcPct val="0"/>
        </a:spcAft>
        <a:defRPr sz="1500" b="1">
          <a:solidFill>
            <a:srgbClr val="292929"/>
          </a:solidFill>
          <a:latin typeface="+mn-lt"/>
          <a:ea typeface="MS PGothic" pitchFamily="34" charset="-128"/>
          <a:cs typeface="MS PGothic" pitchFamily="34" charset="-128"/>
        </a:defRPr>
      </a:lvl2pPr>
      <a:lvl3pPr marL="1196975" indent="-239713" algn="l" defTabSz="957263" rtl="0" eaLnBrk="0" fontAlgn="base" hangingPunct="0">
        <a:spcBef>
          <a:spcPct val="20000"/>
        </a:spcBef>
        <a:spcAft>
          <a:spcPct val="0"/>
        </a:spcAft>
        <a:defRPr sz="1500" b="1">
          <a:solidFill>
            <a:srgbClr val="292929"/>
          </a:solidFill>
          <a:latin typeface="+mn-lt"/>
          <a:ea typeface="MS PGothic" pitchFamily="34" charset="-128"/>
          <a:cs typeface="MS PGothic" pitchFamily="34" charset="-128"/>
        </a:defRPr>
      </a:lvl3pPr>
      <a:lvl4pPr marL="1676400" indent="-239713" algn="l" defTabSz="957263" rtl="0" eaLnBrk="0" fontAlgn="base" hangingPunct="0">
        <a:spcBef>
          <a:spcPct val="20000"/>
        </a:spcBef>
        <a:spcAft>
          <a:spcPct val="0"/>
        </a:spcAft>
        <a:defRPr sz="1500" b="1">
          <a:solidFill>
            <a:srgbClr val="292929"/>
          </a:solidFill>
          <a:latin typeface="+mn-lt"/>
          <a:ea typeface="MS PGothic" pitchFamily="34" charset="-128"/>
          <a:cs typeface="MS PGothic" pitchFamily="34" charset="-128"/>
        </a:defRPr>
      </a:lvl4pPr>
      <a:lvl5pPr marL="2155825" indent="-239713" algn="l" defTabSz="957263" rtl="0" eaLnBrk="0" fontAlgn="base" hangingPunct="0">
        <a:spcBef>
          <a:spcPct val="20000"/>
        </a:spcBef>
        <a:spcAft>
          <a:spcPct val="0"/>
        </a:spcAft>
        <a:defRPr sz="1500" b="1">
          <a:solidFill>
            <a:srgbClr val="292929"/>
          </a:solidFill>
          <a:latin typeface="+mn-lt"/>
          <a:ea typeface="MS PGothic" pitchFamily="34" charset="-128"/>
          <a:cs typeface="MS PGothic" pitchFamily="34" charset="-128"/>
        </a:defRPr>
      </a:lvl5pPr>
      <a:lvl6pPr marL="2613025" indent="-239713" algn="l" defTabSz="957263" rtl="0" eaLnBrk="0" fontAlgn="base" hangingPunct="0">
        <a:spcBef>
          <a:spcPct val="20000"/>
        </a:spcBef>
        <a:spcAft>
          <a:spcPct val="0"/>
        </a:spcAft>
        <a:defRPr sz="1500" b="1">
          <a:solidFill>
            <a:srgbClr val="292929"/>
          </a:solidFill>
          <a:latin typeface="+mn-lt"/>
          <a:ea typeface="+mn-ea"/>
        </a:defRPr>
      </a:lvl6pPr>
      <a:lvl7pPr marL="3070225" indent="-239713" algn="l" defTabSz="957263" rtl="0" eaLnBrk="0" fontAlgn="base" hangingPunct="0">
        <a:spcBef>
          <a:spcPct val="20000"/>
        </a:spcBef>
        <a:spcAft>
          <a:spcPct val="0"/>
        </a:spcAft>
        <a:defRPr sz="1500" b="1">
          <a:solidFill>
            <a:srgbClr val="292929"/>
          </a:solidFill>
          <a:latin typeface="+mn-lt"/>
          <a:ea typeface="+mn-ea"/>
        </a:defRPr>
      </a:lvl7pPr>
      <a:lvl8pPr marL="3527425" indent="-239713" algn="l" defTabSz="957263" rtl="0" eaLnBrk="0" fontAlgn="base" hangingPunct="0">
        <a:spcBef>
          <a:spcPct val="20000"/>
        </a:spcBef>
        <a:spcAft>
          <a:spcPct val="0"/>
        </a:spcAft>
        <a:defRPr sz="1500" b="1">
          <a:solidFill>
            <a:srgbClr val="292929"/>
          </a:solidFill>
          <a:latin typeface="+mn-lt"/>
          <a:ea typeface="+mn-ea"/>
        </a:defRPr>
      </a:lvl8pPr>
      <a:lvl9pPr marL="3984625" indent="-239713" algn="l" defTabSz="957263" rtl="0" eaLnBrk="0" fontAlgn="base" hangingPunct="0">
        <a:spcBef>
          <a:spcPct val="20000"/>
        </a:spcBef>
        <a:spcAft>
          <a:spcPct val="0"/>
        </a:spcAft>
        <a:defRPr sz="1500" b="1">
          <a:solidFill>
            <a:srgbClr val="292929"/>
          </a:solidFill>
          <a:latin typeface="+mn-lt"/>
          <a:ea typeface="+mn-ea"/>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17.xml"/><Relationship Id="rId7" Type="http://schemas.openxmlformats.org/officeDocument/2006/relationships/image" Target="../media/image3.emf"/><Relationship Id="rId2" Type="http://schemas.openxmlformats.org/officeDocument/2006/relationships/tags" Target="../tags/tag16.xml"/><Relationship Id="rId1" Type="http://schemas.openxmlformats.org/officeDocument/2006/relationships/vmlDrawing" Target="../drawings/vmlDrawing10.vml"/><Relationship Id="rId6" Type="http://schemas.openxmlformats.org/officeDocument/2006/relationships/oleObject" Target="../embeddings/oleObject10.bin"/><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slide" Target="slide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ntranet.arbonia.com/der-konzern/abteilungen/informatik/it-projektmanagement-arbonia/uebersicht-der-vorlagendokumente/"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6.png"/><Relationship Id="rId11" Type="http://schemas.openxmlformats.org/officeDocument/2006/relationships/image" Target="../media/image21.png"/><Relationship Id="rId5" Type="http://schemas.openxmlformats.org/officeDocument/2006/relationships/image" Target="../media/image15.png"/><Relationship Id="rId10" Type="http://schemas.openxmlformats.org/officeDocument/2006/relationships/image" Target="../media/image20.png"/><Relationship Id="rId4" Type="http://schemas.openxmlformats.org/officeDocument/2006/relationships/image" Target="../media/image14.png"/><Relationship Id="rId9" Type="http://schemas.openxmlformats.org/officeDocument/2006/relationships/image" Target="../media/image19.emf"/></Relationships>
</file>

<file path=ppt/slides/_rels/slide17.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vmlDrawing" Target="../drawings/vmlDrawing11.vml"/><Relationship Id="rId6" Type="http://schemas.openxmlformats.org/officeDocument/2006/relationships/image" Target="../media/image3.emf"/><Relationship Id="rId5" Type="http://schemas.openxmlformats.org/officeDocument/2006/relationships/oleObject" Target="../embeddings/oleObject11.bin"/><Relationship Id="rId4"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tags" Target="../tags/tag21.xml"/><Relationship Id="rId7" Type="http://schemas.openxmlformats.org/officeDocument/2006/relationships/image" Target="../media/image25.emf"/><Relationship Id="rId2" Type="http://schemas.openxmlformats.org/officeDocument/2006/relationships/tags" Target="../tags/tag20.xml"/><Relationship Id="rId1" Type="http://schemas.openxmlformats.org/officeDocument/2006/relationships/vmlDrawing" Target="../drawings/vmlDrawing12.vml"/><Relationship Id="rId6" Type="http://schemas.openxmlformats.org/officeDocument/2006/relationships/oleObject" Target="../embeddings/oleObject12.bin"/><Relationship Id="rId5" Type="http://schemas.openxmlformats.org/officeDocument/2006/relationships/notesSlide" Target="../notesSlides/notesSlide8.xml"/><Relationship Id="rId4"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file:///\\CHAFG210\daten\Projekte\AFG_IT_PROJEKTE\001_Projekt_Methodik\IT-Projektmanagement-Handbuch_Projektklassifizierung.xls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file:///\\CHAFG210\daten\Projekte\AFG_IT_PROJEKTE\001_Projekt_Methodik\IT-Projektmanagement-Handbuch_Projektklassifizierung.xlsx" TargetMode="External"/><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kt 4" hidden="1"/>
          <p:cNvGraphicFramePr>
            <a:graphicFrameLocks noChangeAspect="1"/>
          </p:cNvGraphicFramePr>
          <p:nvPr>
            <p:custDataLst>
              <p:tags r:id="rId2"/>
            </p:custDataLst>
            <p:extLst>
              <p:ext uri="{D42A27DB-BD31-4B8C-83A1-F6EECF244321}">
                <p14:modId xmlns:p14="http://schemas.microsoft.com/office/powerpoint/2010/main" val="425257193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54172" name="think-cell Slide" r:id="rId6" imgW="270" imgH="270" progId="TCLayout.ActiveDocument.1">
                  <p:embed/>
                </p:oleObj>
              </mc:Choice>
              <mc:Fallback>
                <p:oleObj name="think-cell Slide" r:id="rId6" imgW="270" imgH="270" progId="TCLayout.ActiveDocument.1">
                  <p:embed/>
                  <p:pic>
                    <p:nvPicPr>
                      <p:cNvPr id="0" name=""/>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4" name="Rechteck 3" hidden="1"/>
          <p:cNvSpPr/>
          <p:nvPr>
            <p:custDataLst>
              <p:tags r:id="rId3"/>
            </p:custDataLst>
          </p:nvPr>
        </p:nvSpPr>
        <p:spPr bwMode="auto">
          <a:xfrm>
            <a:off x="0" y="0"/>
            <a:ext cx="158750" cy="158750"/>
          </a:xfrm>
          <a:prstGeom prst="rect">
            <a:avLst/>
          </a:prstGeom>
          <a:solidFill>
            <a:schemeClr val="accent1"/>
          </a:solidFill>
          <a:ln>
            <a:noFill/>
          </a:ln>
          <a:effectLst/>
          <a:extLst/>
        </p:spPr>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algn="ctr" defTabSz="673100"/>
            <a:endParaRPr kumimoji="0" lang="en-US" sz="2400" u="none" strike="noStrike" cap="none" normalizeH="0" dirty="0" smtClean="0">
              <a:ln>
                <a:noFill/>
              </a:ln>
              <a:solidFill>
                <a:schemeClr val="tx1"/>
              </a:solidFill>
              <a:effectLst/>
              <a:latin typeface="Arial Bold"/>
              <a:cs typeface="Arial" pitchFamily="34" charset="0"/>
              <a:sym typeface="Arial Bold"/>
            </a:endParaRPr>
          </a:p>
        </p:txBody>
      </p:sp>
      <p:sp>
        <p:nvSpPr>
          <p:cNvPr id="2" name="Titel 1"/>
          <p:cNvSpPr>
            <a:spLocks noGrp="1"/>
          </p:cNvSpPr>
          <p:nvPr>
            <p:ph type="title"/>
          </p:nvPr>
        </p:nvSpPr>
        <p:spPr/>
        <p:txBody>
          <a:bodyPr/>
          <a:lstStyle/>
          <a:p>
            <a:r>
              <a:rPr lang="en-US" dirty="0" smtClean="0"/>
              <a:t>IT-</a:t>
            </a:r>
            <a:r>
              <a:rPr lang="en-US" dirty="0" err="1" smtClean="0"/>
              <a:t>Projektmanagement</a:t>
            </a:r>
            <a:r>
              <a:rPr lang="en-US" dirty="0" smtClean="0"/>
              <a:t>-</a:t>
            </a:r>
            <a:r>
              <a:rPr lang="en-US" dirty="0" err="1" smtClean="0"/>
              <a:t>Handbuch</a:t>
            </a:r>
            <a:endParaRPr lang="de-CH" dirty="0"/>
          </a:p>
        </p:txBody>
      </p:sp>
      <p:sp>
        <p:nvSpPr>
          <p:cNvPr id="3" name="Inhaltsplatzhalter 2"/>
          <p:cNvSpPr>
            <a:spLocks noGrp="1"/>
          </p:cNvSpPr>
          <p:nvPr>
            <p:ph sz="quarter" idx="11"/>
          </p:nvPr>
        </p:nvSpPr>
        <p:spPr/>
        <p:txBody>
          <a:bodyPr/>
          <a:lstStyle/>
          <a:p>
            <a:pPr>
              <a:spcBef>
                <a:spcPct val="0"/>
              </a:spcBef>
            </a:pPr>
            <a:r>
              <a:rPr lang="de-CH" dirty="0" err="1" smtClean="0"/>
              <a:t>PM@Arbonia</a:t>
            </a:r>
            <a:r>
              <a:rPr lang="de-CH" dirty="0" smtClean="0"/>
              <a:t> für IT-Projekte</a:t>
            </a:r>
            <a:endParaRPr lang="de-CH" dirty="0"/>
          </a:p>
        </p:txBody>
      </p:sp>
    </p:spTree>
    <p:extLst>
      <p:ext uri="{BB962C8B-B14F-4D97-AF65-F5344CB8AC3E}">
        <p14:creationId xmlns:p14="http://schemas.microsoft.com/office/powerpoint/2010/main" val="1962601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Projektgrössen (S, M, L, XL)</a:t>
            </a:r>
          </a:p>
        </p:txBody>
      </p:sp>
      <p:sp>
        <p:nvSpPr>
          <p:cNvPr id="6" name="Textplatzhalter 2"/>
          <p:cNvSpPr>
            <a:spLocks noGrp="1"/>
          </p:cNvSpPr>
          <p:nvPr>
            <p:ph type="body" sz="quarter" idx="10"/>
          </p:nvPr>
        </p:nvSpPr>
        <p:spPr>
          <a:xfrm>
            <a:off x="388279" y="641897"/>
            <a:ext cx="8362021" cy="359817"/>
          </a:xfrm>
        </p:spPr>
        <p:txBody>
          <a:bodyPr/>
          <a:lstStyle/>
          <a:p>
            <a:r>
              <a:rPr lang="de-CH" dirty="0" smtClean="0"/>
              <a:t>Beispiele von bisherigen Projekten</a:t>
            </a:r>
            <a:endParaRPr lang="de-CH" dirty="0">
              <a:solidFill>
                <a:srgbClr val="FF0000"/>
              </a:solidFill>
            </a:endParaRPr>
          </a:p>
        </p:txBody>
      </p:sp>
      <p:graphicFrame>
        <p:nvGraphicFramePr>
          <p:cNvPr id="3" name="Tabelle 2"/>
          <p:cNvGraphicFramePr>
            <a:graphicFrameLocks noGrp="1"/>
          </p:cNvGraphicFramePr>
          <p:nvPr>
            <p:extLst>
              <p:ext uri="{D42A27DB-BD31-4B8C-83A1-F6EECF244321}">
                <p14:modId xmlns:p14="http://schemas.microsoft.com/office/powerpoint/2010/main" val="2826701909"/>
              </p:ext>
            </p:extLst>
          </p:nvPr>
        </p:nvGraphicFramePr>
        <p:xfrm>
          <a:off x="388275" y="1330396"/>
          <a:ext cx="8371626" cy="3483744"/>
        </p:xfrm>
        <a:graphic>
          <a:graphicData uri="http://schemas.openxmlformats.org/drawingml/2006/table">
            <a:tbl>
              <a:tblPr firstRow="1" bandRow="1">
                <a:tableStyleId>{9D7B26C5-4107-4FEC-AEDC-1716B250A1EF}</a:tableStyleId>
              </a:tblPr>
              <a:tblGrid>
                <a:gridCol w="1495718">
                  <a:extLst>
                    <a:ext uri="{9D8B030D-6E8A-4147-A177-3AD203B41FA5}">
                      <a16:colId xmlns:a16="http://schemas.microsoft.com/office/drawing/2014/main" val="1011506267"/>
                    </a:ext>
                  </a:extLst>
                </a:gridCol>
                <a:gridCol w="782977">
                  <a:extLst>
                    <a:ext uri="{9D8B030D-6E8A-4147-A177-3AD203B41FA5}">
                      <a16:colId xmlns:a16="http://schemas.microsoft.com/office/drawing/2014/main" val="1032916201"/>
                    </a:ext>
                  </a:extLst>
                </a:gridCol>
                <a:gridCol w="782977">
                  <a:extLst>
                    <a:ext uri="{9D8B030D-6E8A-4147-A177-3AD203B41FA5}">
                      <a16:colId xmlns:a16="http://schemas.microsoft.com/office/drawing/2014/main" val="2694766827"/>
                    </a:ext>
                  </a:extLst>
                </a:gridCol>
                <a:gridCol w="782977">
                  <a:extLst>
                    <a:ext uri="{9D8B030D-6E8A-4147-A177-3AD203B41FA5}">
                      <a16:colId xmlns:a16="http://schemas.microsoft.com/office/drawing/2014/main" val="1344718999"/>
                    </a:ext>
                  </a:extLst>
                </a:gridCol>
                <a:gridCol w="782977">
                  <a:extLst>
                    <a:ext uri="{9D8B030D-6E8A-4147-A177-3AD203B41FA5}">
                      <a16:colId xmlns:a16="http://schemas.microsoft.com/office/drawing/2014/main" val="1126993323"/>
                    </a:ext>
                  </a:extLst>
                </a:gridCol>
                <a:gridCol w="936000">
                  <a:extLst>
                    <a:ext uri="{9D8B030D-6E8A-4147-A177-3AD203B41FA5}">
                      <a16:colId xmlns:a16="http://schemas.microsoft.com/office/drawing/2014/main" val="3503493555"/>
                    </a:ext>
                  </a:extLst>
                </a:gridCol>
                <a:gridCol w="936000">
                  <a:extLst>
                    <a:ext uri="{9D8B030D-6E8A-4147-A177-3AD203B41FA5}">
                      <a16:colId xmlns:a16="http://schemas.microsoft.com/office/drawing/2014/main" val="3511859525"/>
                    </a:ext>
                  </a:extLst>
                </a:gridCol>
                <a:gridCol w="936000">
                  <a:extLst>
                    <a:ext uri="{9D8B030D-6E8A-4147-A177-3AD203B41FA5}">
                      <a16:colId xmlns:a16="http://schemas.microsoft.com/office/drawing/2014/main" val="3578980893"/>
                    </a:ext>
                  </a:extLst>
                </a:gridCol>
                <a:gridCol w="936000">
                  <a:extLst>
                    <a:ext uri="{9D8B030D-6E8A-4147-A177-3AD203B41FA5}">
                      <a16:colId xmlns:a16="http://schemas.microsoft.com/office/drawing/2014/main" val="2744978167"/>
                    </a:ext>
                  </a:extLst>
                </a:gridCol>
              </a:tblGrid>
              <a:tr h="288000">
                <a:tc rowSpan="2">
                  <a:txBody>
                    <a:bodyPr/>
                    <a:lstStyle/>
                    <a:p>
                      <a:r>
                        <a:rPr lang="de-CH" sz="900" dirty="0" smtClean="0"/>
                        <a:t>Kriterium</a:t>
                      </a:r>
                      <a:endParaRPr lang="de-CH" sz="900" dirty="0"/>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gridSpan="4">
                  <a:txBody>
                    <a:bodyPr/>
                    <a:lstStyle/>
                    <a:p>
                      <a:r>
                        <a:rPr lang="de-CH" sz="900" dirty="0" smtClean="0"/>
                        <a:t>Wertebereiche (Auswahl</a:t>
                      </a:r>
                      <a:r>
                        <a:rPr lang="de-CH" sz="900" baseline="0" dirty="0" smtClean="0"/>
                        <a:t> zutreffender Option)</a:t>
                      </a:r>
                      <a:endParaRPr lang="de-CH" sz="900" dirty="0"/>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de-CH" sz="9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de-CH" sz="9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de-CH" sz="9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r>
                        <a:rPr lang="de-CH" sz="900" dirty="0" smtClean="0"/>
                        <a:t>S4T SAP-Einführung Division Türen</a:t>
                      </a:r>
                      <a:endParaRPr lang="de-CH" sz="900" dirty="0"/>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a:txBody>
                    <a:bodyPr/>
                    <a:lstStyle/>
                    <a:p>
                      <a:r>
                        <a:rPr lang="de-CH" sz="900" dirty="0" smtClean="0"/>
                        <a:t>Neue Händler-software Division Türen</a:t>
                      </a:r>
                      <a:endParaRPr lang="de-CH" sz="900" dirty="0"/>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a:txBody>
                    <a:bodyPr/>
                    <a:lstStyle/>
                    <a:p>
                      <a:r>
                        <a:rPr lang="de-CH" sz="900" dirty="0" smtClean="0"/>
                        <a:t>Zeiterfassung Schweiz</a:t>
                      </a:r>
                      <a:endParaRPr lang="de-CH" sz="900" dirty="0"/>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a:txBody>
                    <a:bodyPr/>
                    <a:lstStyle/>
                    <a:p>
                      <a:r>
                        <a:rPr lang="de-CH" sz="900" dirty="0" smtClean="0"/>
                        <a:t>Upgrade Archivierung </a:t>
                      </a:r>
                      <a:r>
                        <a:rPr lang="de-CH" sz="900" dirty="0" err="1" smtClean="0"/>
                        <a:t>Opentext</a:t>
                      </a:r>
                      <a:endParaRPr lang="de-CH" sz="900" dirty="0"/>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378621305"/>
                  </a:ext>
                </a:extLst>
              </a:tr>
              <a:tr h="216024">
                <a:tc vMerge="1">
                  <a:txBody>
                    <a:bodyPr/>
                    <a:lstStyle/>
                    <a:p>
                      <a:pPr marL="0" algn="l" defTabSz="457200" rtl="0" eaLnBrk="1" latinLnBrk="0" hangingPunct="1"/>
                      <a:endParaRPr lang="de-CH" sz="900" b="1" kern="1200" dirty="0">
                        <a:solidFill>
                          <a:schemeClr val="tx1"/>
                        </a:solidFill>
                        <a:latin typeface="+mn-lt"/>
                        <a:ea typeface="+mn-ea"/>
                        <a:cs typeface="+mn-cs"/>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marL="0" algn="l" defTabSz="457200" rtl="0" eaLnBrk="1" latinLnBrk="0" hangingPunct="1"/>
                      <a:r>
                        <a:rPr lang="de-CH" sz="900" b="1" kern="1200" dirty="0" smtClean="0">
                          <a:solidFill>
                            <a:schemeClr val="tx1"/>
                          </a:solidFill>
                          <a:latin typeface="+mn-lt"/>
                          <a:ea typeface="+mn-ea"/>
                          <a:cs typeface="+mn-cs"/>
                        </a:rPr>
                        <a:t>1 Punkt</a:t>
                      </a:r>
                      <a:endParaRPr lang="de-CH" sz="900" b="1" kern="1200" dirty="0">
                        <a:solidFill>
                          <a:schemeClr val="tx1"/>
                        </a:solidFill>
                        <a:latin typeface="+mn-lt"/>
                        <a:ea typeface="+mn-ea"/>
                        <a:cs typeface="+mn-cs"/>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marL="0" algn="l" defTabSz="457200" rtl="0" eaLnBrk="1" latinLnBrk="0" hangingPunct="1"/>
                      <a:r>
                        <a:rPr lang="de-CH" sz="900" b="1" kern="1200" dirty="0" smtClean="0">
                          <a:solidFill>
                            <a:schemeClr val="tx1"/>
                          </a:solidFill>
                          <a:latin typeface="+mn-lt"/>
                          <a:ea typeface="+mn-ea"/>
                          <a:cs typeface="+mn-cs"/>
                        </a:rPr>
                        <a:t>2 Punkte</a:t>
                      </a:r>
                      <a:endParaRPr lang="de-CH" sz="900" b="1" kern="1200" dirty="0">
                        <a:solidFill>
                          <a:schemeClr val="tx1"/>
                        </a:solidFill>
                        <a:latin typeface="+mn-lt"/>
                        <a:ea typeface="+mn-ea"/>
                        <a:cs typeface="+mn-cs"/>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marL="0" algn="l" defTabSz="457200" rtl="0" eaLnBrk="1" latinLnBrk="0" hangingPunct="1"/>
                      <a:r>
                        <a:rPr lang="de-CH" sz="900" b="1" kern="1200" dirty="0" smtClean="0">
                          <a:solidFill>
                            <a:schemeClr val="tx1"/>
                          </a:solidFill>
                          <a:latin typeface="+mn-lt"/>
                          <a:ea typeface="+mn-ea"/>
                          <a:cs typeface="+mn-cs"/>
                        </a:rPr>
                        <a:t>3 Punkte</a:t>
                      </a:r>
                      <a:endParaRPr lang="de-CH" sz="900" b="1" kern="1200" dirty="0">
                        <a:solidFill>
                          <a:schemeClr val="tx1"/>
                        </a:solidFill>
                        <a:latin typeface="+mn-lt"/>
                        <a:ea typeface="+mn-ea"/>
                        <a:cs typeface="+mn-cs"/>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marL="0" algn="l" defTabSz="457200" rtl="0" eaLnBrk="1" latinLnBrk="0" hangingPunct="1"/>
                      <a:r>
                        <a:rPr lang="de-CH" sz="900" b="1" kern="1200" dirty="0" smtClean="0">
                          <a:solidFill>
                            <a:schemeClr val="tx1"/>
                          </a:solidFill>
                          <a:latin typeface="+mn-lt"/>
                          <a:ea typeface="+mn-ea"/>
                          <a:cs typeface="+mn-cs"/>
                        </a:rPr>
                        <a:t>4 Punkte</a:t>
                      </a:r>
                      <a:endParaRPr lang="de-CH" sz="900" b="1" kern="1200" dirty="0">
                        <a:solidFill>
                          <a:schemeClr val="tx1"/>
                        </a:solidFill>
                        <a:latin typeface="+mn-lt"/>
                        <a:ea typeface="+mn-ea"/>
                        <a:cs typeface="+mn-cs"/>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pPr marL="0" algn="l" defTabSz="457200" rtl="0" eaLnBrk="1" latinLnBrk="0" hangingPunct="1"/>
                      <a:endParaRPr lang="de-CH" sz="900" b="1" kern="1200" dirty="0">
                        <a:solidFill>
                          <a:schemeClr val="tx1"/>
                        </a:solidFill>
                        <a:latin typeface="+mn-lt"/>
                        <a:ea typeface="+mn-ea"/>
                        <a:cs typeface="+mn-cs"/>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pPr marL="0" algn="l" defTabSz="457200" rtl="0" eaLnBrk="1" latinLnBrk="0" hangingPunct="1"/>
                      <a:endParaRPr lang="de-CH" sz="900" b="1" kern="1200" dirty="0">
                        <a:solidFill>
                          <a:schemeClr val="tx1"/>
                        </a:solidFill>
                        <a:latin typeface="+mn-lt"/>
                        <a:ea typeface="+mn-ea"/>
                        <a:cs typeface="+mn-cs"/>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pPr marL="0" algn="l" defTabSz="457200" rtl="0" eaLnBrk="1" latinLnBrk="0" hangingPunct="1"/>
                      <a:endParaRPr lang="de-CH" sz="900" b="1" kern="1200" dirty="0">
                        <a:solidFill>
                          <a:schemeClr val="tx1"/>
                        </a:solidFill>
                        <a:latin typeface="+mn-lt"/>
                        <a:ea typeface="+mn-ea"/>
                        <a:cs typeface="+mn-cs"/>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pPr marL="0" algn="l" defTabSz="457200" rtl="0" eaLnBrk="1" latinLnBrk="0" hangingPunct="1"/>
                      <a:endParaRPr lang="de-CH" sz="900" b="1" kern="1200" dirty="0">
                        <a:solidFill>
                          <a:schemeClr val="tx1"/>
                        </a:solidFill>
                        <a:latin typeface="+mn-lt"/>
                        <a:ea typeface="+mn-ea"/>
                        <a:cs typeface="+mn-cs"/>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629199371"/>
                  </a:ext>
                </a:extLst>
              </a:tr>
              <a:tr h="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CH" sz="900" dirty="0" smtClean="0">
                          <a:latin typeface="+mj-lt"/>
                        </a:rPr>
                        <a:t>Bedarf interne Personentage</a:t>
                      </a: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E1F2"/>
                    </a:solidFill>
                  </a:tcPr>
                </a:tc>
                <a:tc>
                  <a:txBody>
                    <a:bodyPr/>
                    <a:lstStyle/>
                    <a:p>
                      <a:pPr algn="l" fontAlgn="t"/>
                      <a:r>
                        <a:rPr lang="de-CH" sz="900" b="0" i="0" u="none" strike="noStrike" dirty="0">
                          <a:solidFill>
                            <a:srgbClr val="000000"/>
                          </a:solidFill>
                          <a:effectLst/>
                          <a:latin typeface="+mj-lt"/>
                        </a:rPr>
                        <a:t>&lt; 20 PT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E1F2"/>
                    </a:solidFill>
                  </a:tcPr>
                </a:tc>
                <a:tc>
                  <a:txBody>
                    <a:bodyPr/>
                    <a:lstStyle/>
                    <a:p>
                      <a:pPr algn="l" fontAlgn="t"/>
                      <a:r>
                        <a:rPr lang="de-CH" sz="900" b="0" i="0" u="none" strike="noStrike" dirty="0">
                          <a:solidFill>
                            <a:srgbClr val="000000"/>
                          </a:solidFill>
                          <a:effectLst/>
                          <a:latin typeface="+mj-lt"/>
                        </a:rPr>
                        <a:t>20-100 PT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E1F2"/>
                    </a:solidFill>
                  </a:tcPr>
                </a:tc>
                <a:tc>
                  <a:txBody>
                    <a:bodyPr/>
                    <a:lstStyle/>
                    <a:p>
                      <a:pPr algn="l" fontAlgn="t"/>
                      <a:r>
                        <a:rPr lang="de-CH" sz="900" b="0" i="0" u="none" strike="noStrike" dirty="0">
                          <a:solidFill>
                            <a:srgbClr val="000000"/>
                          </a:solidFill>
                          <a:effectLst/>
                          <a:latin typeface="+mj-lt"/>
                        </a:rPr>
                        <a:t>100-500 PT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E1F2"/>
                    </a:solidFill>
                  </a:tcPr>
                </a:tc>
                <a:tc>
                  <a:txBody>
                    <a:bodyPr/>
                    <a:lstStyle/>
                    <a:p>
                      <a:pPr algn="l" fontAlgn="t"/>
                      <a:r>
                        <a:rPr lang="de-CH" sz="900" b="0" i="0" u="none" strike="noStrike" dirty="0">
                          <a:solidFill>
                            <a:srgbClr val="000000"/>
                          </a:solidFill>
                          <a:effectLst/>
                          <a:latin typeface="+mj-lt"/>
                        </a:rPr>
                        <a:t>&gt; 500 PT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E1F2"/>
                    </a:solidFill>
                  </a:tcPr>
                </a:tc>
                <a:tc>
                  <a:txBody>
                    <a:bodyPr/>
                    <a:lstStyle/>
                    <a:p>
                      <a:pPr algn="ctr" fontAlgn="ctr"/>
                      <a:r>
                        <a:rPr lang="de-CH" sz="900" b="0" i="0" u="none" strike="noStrike" dirty="0">
                          <a:solidFill>
                            <a:srgbClr val="000000"/>
                          </a:solidFill>
                          <a:effectLst/>
                          <a:latin typeface="Verdana" panose="020B0604030504040204" pitchFamily="34" charset="0"/>
                        </a:rPr>
                        <a:t>4</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E1F2"/>
                    </a:solidFill>
                  </a:tcPr>
                </a:tc>
                <a:tc>
                  <a:txBody>
                    <a:bodyPr/>
                    <a:lstStyle/>
                    <a:p>
                      <a:pPr algn="ctr" fontAlgn="ctr"/>
                      <a:r>
                        <a:rPr lang="de-CH" sz="900" b="0" i="0" u="none" strike="noStrike">
                          <a:solidFill>
                            <a:srgbClr val="000000"/>
                          </a:solidFill>
                          <a:effectLst/>
                          <a:latin typeface="Verdana" panose="020B0604030504040204" pitchFamily="34" charset="0"/>
                        </a:rPr>
                        <a:t>3</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E1F2"/>
                    </a:solidFill>
                  </a:tcPr>
                </a:tc>
                <a:tc>
                  <a:txBody>
                    <a:bodyPr/>
                    <a:lstStyle/>
                    <a:p>
                      <a:pPr algn="ctr" fontAlgn="ctr"/>
                      <a:r>
                        <a:rPr lang="de-CH" sz="900" b="0" i="0" u="none" strike="noStrike">
                          <a:solidFill>
                            <a:srgbClr val="000000"/>
                          </a:solidFill>
                          <a:effectLst/>
                          <a:latin typeface="Verdana" panose="020B0604030504040204" pitchFamily="34" charset="0"/>
                        </a:rPr>
                        <a:t>2</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E1F2"/>
                    </a:solidFill>
                  </a:tcPr>
                </a:tc>
                <a:tc>
                  <a:txBody>
                    <a:bodyPr/>
                    <a:lstStyle/>
                    <a:p>
                      <a:pPr algn="ctr" fontAlgn="ctr"/>
                      <a:r>
                        <a:rPr lang="de-CH" sz="900" b="0" i="0" u="none" strike="noStrike">
                          <a:solidFill>
                            <a:srgbClr val="000000"/>
                          </a:solidFill>
                          <a:effectLst/>
                          <a:latin typeface="Verdana" panose="020B0604030504040204" pitchFamily="34" charset="0"/>
                        </a:rPr>
                        <a:t>2</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E1F2"/>
                    </a:solidFill>
                  </a:tcPr>
                </a:tc>
                <a:extLst>
                  <a:ext uri="{0D108BD9-81ED-4DB2-BD59-A6C34878D82A}">
                    <a16:rowId xmlns:a16="http://schemas.microsoft.com/office/drawing/2014/main" val="2436609713"/>
                  </a:ext>
                </a:extLst>
              </a:tr>
              <a:tr h="0">
                <a:tc>
                  <a:txBody>
                    <a:bodyPr/>
                    <a:lstStyle/>
                    <a:p>
                      <a:r>
                        <a:rPr lang="de-CH" sz="900" dirty="0" smtClean="0">
                          <a:latin typeface="+mj-lt"/>
                        </a:rPr>
                        <a:t>Bedarf externe Investitionskosten</a:t>
                      </a:r>
                      <a:endParaRPr lang="de-CH" sz="900" dirty="0">
                        <a:latin typeface="+mj-lt"/>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E1F2"/>
                    </a:solidFill>
                  </a:tcPr>
                </a:tc>
                <a:tc>
                  <a:txBody>
                    <a:bodyPr/>
                    <a:lstStyle/>
                    <a:p>
                      <a:pPr algn="l" fontAlgn="t"/>
                      <a:r>
                        <a:rPr lang="de-CH" sz="900" b="0" i="0" u="none" strike="noStrike" dirty="0">
                          <a:solidFill>
                            <a:srgbClr val="000000"/>
                          </a:solidFill>
                          <a:effectLst/>
                          <a:latin typeface="+mj-lt"/>
                        </a:rPr>
                        <a:t>&lt; </a:t>
                      </a:r>
                      <a:r>
                        <a:rPr lang="de-CH" sz="900" b="0" i="0" u="none" strike="noStrike" dirty="0" err="1">
                          <a:solidFill>
                            <a:srgbClr val="000000"/>
                          </a:solidFill>
                          <a:effectLst/>
                          <a:latin typeface="+mj-lt"/>
                        </a:rPr>
                        <a:t>kCHF</a:t>
                      </a:r>
                      <a:r>
                        <a:rPr lang="de-CH" sz="900" b="0" i="0" u="none" strike="noStrike" dirty="0">
                          <a:solidFill>
                            <a:srgbClr val="000000"/>
                          </a:solidFill>
                          <a:effectLst/>
                          <a:latin typeface="+mj-lt"/>
                        </a:rPr>
                        <a:t> 100</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E1F2"/>
                    </a:solidFill>
                  </a:tcPr>
                </a:tc>
                <a:tc>
                  <a:txBody>
                    <a:bodyPr/>
                    <a:lstStyle/>
                    <a:p>
                      <a:pPr algn="l" fontAlgn="t"/>
                      <a:r>
                        <a:rPr lang="de-CH" sz="900" b="0" i="0" u="none" strike="noStrike" dirty="0" err="1">
                          <a:solidFill>
                            <a:srgbClr val="000000"/>
                          </a:solidFill>
                          <a:effectLst/>
                          <a:latin typeface="+mj-lt"/>
                        </a:rPr>
                        <a:t>kCHF</a:t>
                      </a:r>
                      <a:r>
                        <a:rPr lang="de-CH" sz="900" b="0" i="0" u="none" strike="noStrike" dirty="0">
                          <a:solidFill>
                            <a:srgbClr val="000000"/>
                          </a:solidFill>
                          <a:effectLst/>
                          <a:latin typeface="+mj-lt"/>
                        </a:rPr>
                        <a:t> 100-300</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E1F2"/>
                    </a:solidFill>
                  </a:tcPr>
                </a:tc>
                <a:tc>
                  <a:txBody>
                    <a:bodyPr/>
                    <a:lstStyle/>
                    <a:p>
                      <a:pPr algn="l" fontAlgn="t"/>
                      <a:r>
                        <a:rPr lang="de-CH" sz="900" b="0" i="0" u="none" strike="noStrike" dirty="0" err="1">
                          <a:solidFill>
                            <a:srgbClr val="000000"/>
                          </a:solidFill>
                          <a:effectLst/>
                          <a:latin typeface="+mj-lt"/>
                        </a:rPr>
                        <a:t>kCHF</a:t>
                      </a:r>
                      <a:r>
                        <a:rPr lang="de-CH" sz="900" b="0" i="0" u="none" strike="noStrike" dirty="0">
                          <a:solidFill>
                            <a:srgbClr val="000000"/>
                          </a:solidFill>
                          <a:effectLst/>
                          <a:latin typeface="+mj-lt"/>
                        </a:rPr>
                        <a:t> 301-1'500</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E1F2"/>
                    </a:solidFill>
                  </a:tcPr>
                </a:tc>
                <a:tc>
                  <a:txBody>
                    <a:bodyPr/>
                    <a:lstStyle/>
                    <a:p>
                      <a:pPr algn="l" fontAlgn="t"/>
                      <a:r>
                        <a:rPr lang="de-CH" sz="900" b="0" i="0" u="none" strike="noStrike" dirty="0">
                          <a:solidFill>
                            <a:srgbClr val="000000"/>
                          </a:solidFill>
                          <a:effectLst/>
                          <a:latin typeface="+mj-lt"/>
                        </a:rPr>
                        <a:t>&gt; CHF 1.5 Mio.</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E1F2"/>
                    </a:solidFill>
                  </a:tcPr>
                </a:tc>
                <a:tc>
                  <a:txBody>
                    <a:bodyPr/>
                    <a:lstStyle/>
                    <a:p>
                      <a:pPr algn="ctr" fontAlgn="ctr"/>
                      <a:r>
                        <a:rPr lang="de-CH" sz="900" b="0" i="0" u="none" strike="noStrike" dirty="0">
                          <a:solidFill>
                            <a:srgbClr val="000000"/>
                          </a:solidFill>
                          <a:effectLst/>
                          <a:latin typeface="Verdana" panose="020B0604030504040204" pitchFamily="34" charset="0"/>
                        </a:rPr>
                        <a:t>4</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E1F2"/>
                    </a:solidFill>
                  </a:tcPr>
                </a:tc>
                <a:tc>
                  <a:txBody>
                    <a:bodyPr/>
                    <a:lstStyle/>
                    <a:p>
                      <a:pPr algn="ctr" fontAlgn="ctr"/>
                      <a:r>
                        <a:rPr lang="de-CH" sz="900" b="0" i="0" u="none" strike="noStrike" dirty="0">
                          <a:solidFill>
                            <a:srgbClr val="000000"/>
                          </a:solidFill>
                          <a:effectLst/>
                          <a:latin typeface="Verdana" panose="020B0604030504040204" pitchFamily="34" charset="0"/>
                        </a:rPr>
                        <a:t>3</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E1F2"/>
                    </a:solidFill>
                  </a:tcPr>
                </a:tc>
                <a:tc>
                  <a:txBody>
                    <a:bodyPr/>
                    <a:lstStyle/>
                    <a:p>
                      <a:pPr algn="ctr" fontAlgn="ctr"/>
                      <a:r>
                        <a:rPr lang="de-CH" sz="900" b="0" i="0" u="none" strike="noStrike">
                          <a:solidFill>
                            <a:srgbClr val="000000"/>
                          </a:solidFill>
                          <a:effectLst/>
                          <a:latin typeface="Verdana" panose="020B0604030504040204" pitchFamily="34" charset="0"/>
                        </a:rPr>
                        <a:t>2</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E1F2"/>
                    </a:solidFill>
                  </a:tcPr>
                </a:tc>
                <a:tc>
                  <a:txBody>
                    <a:bodyPr/>
                    <a:lstStyle/>
                    <a:p>
                      <a:pPr algn="ctr" fontAlgn="ctr"/>
                      <a:r>
                        <a:rPr lang="de-CH" sz="900" b="0" i="0" u="none" strike="noStrike">
                          <a:solidFill>
                            <a:srgbClr val="000000"/>
                          </a:solidFill>
                          <a:effectLst/>
                          <a:latin typeface="Verdana" panose="020B0604030504040204" pitchFamily="34" charset="0"/>
                        </a:rPr>
                        <a:t>1</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E1F2"/>
                    </a:solidFill>
                  </a:tcPr>
                </a:tc>
                <a:extLst>
                  <a:ext uri="{0D108BD9-81ED-4DB2-BD59-A6C34878D82A}">
                    <a16:rowId xmlns:a16="http://schemas.microsoft.com/office/drawing/2014/main" val="711846654"/>
                  </a:ext>
                </a:extLst>
              </a:tr>
              <a:tr h="0">
                <a:tc>
                  <a:txBody>
                    <a:bodyPr/>
                    <a:lstStyle/>
                    <a:p>
                      <a:r>
                        <a:rPr lang="de-CH" sz="900" dirty="0" smtClean="0">
                          <a:latin typeface="+mj-lt"/>
                        </a:rPr>
                        <a:t>Projektdauer</a:t>
                      </a:r>
                      <a:endParaRPr lang="de-CH" sz="900" dirty="0">
                        <a:latin typeface="+mj-lt"/>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E1F2"/>
                    </a:solidFill>
                  </a:tcPr>
                </a:tc>
                <a:tc>
                  <a:txBody>
                    <a:bodyPr/>
                    <a:lstStyle/>
                    <a:p>
                      <a:pPr algn="l" fontAlgn="t"/>
                      <a:r>
                        <a:rPr lang="de-CH" sz="900" b="0" i="0" u="none" strike="noStrike" dirty="0">
                          <a:solidFill>
                            <a:srgbClr val="000000"/>
                          </a:solidFill>
                          <a:effectLst/>
                          <a:latin typeface="+mj-lt"/>
                        </a:rPr>
                        <a:t>&lt; 3 Monate</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E1F2"/>
                    </a:solidFill>
                  </a:tcPr>
                </a:tc>
                <a:tc>
                  <a:txBody>
                    <a:bodyPr/>
                    <a:lstStyle/>
                    <a:p>
                      <a:pPr algn="l" fontAlgn="t"/>
                      <a:r>
                        <a:rPr lang="de-CH" sz="900" b="0" i="0" u="none" strike="noStrike" dirty="0">
                          <a:solidFill>
                            <a:srgbClr val="000000"/>
                          </a:solidFill>
                          <a:effectLst/>
                          <a:latin typeface="+mj-lt"/>
                        </a:rPr>
                        <a:t>3-12 Monate</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E1F2"/>
                    </a:solidFill>
                  </a:tcPr>
                </a:tc>
                <a:tc>
                  <a:txBody>
                    <a:bodyPr/>
                    <a:lstStyle/>
                    <a:p>
                      <a:pPr algn="l" fontAlgn="t"/>
                      <a:r>
                        <a:rPr lang="de-CH" sz="900" b="0" i="0" u="none" strike="noStrike" dirty="0">
                          <a:solidFill>
                            <a:srgbClr val="000000"/>
                          </a:solidFill>
                          <a:effectLst/>
                          <a:latin typeface="+mj-lt"/>
                        </a:rPr>
                        <a:t>1-2 Jahre</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E1F2"/>
                    </a:solidFill>
                  </a:tcPr>
                </a:tc>
                <a:tc>
                  <a:txBody>
                    <a:bodyPr/>
                    <a:lstStyle/>
                    <a:p>
                      <a:pPr algn="l" fontAlgn="t"/>
                      <a:r>
                        <a:rPr lang="de-CH" sz="900" b="0" i="0" u="none" strike="noStrike" dirty="0">
                          <a:solidFill>
                            <a:srgbClr val="000000"/>
                          </a:solidFill>
                          <a:effectLst/>
                          <a:latin typeface="+mj-lt"/>
                        </a:rPr>
                        <a:t>&gt; 2 Jahre</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E1F2"/>
                    </a:solidFill>
                  </a:tcPr>
                </a:tc>
                <a:tc>
                  <a:txBody>
                    <a:bodyPr/>
                    <a:lstStyle/>
                    <a:p>
                      <a:pPr algn="ctr" fontAlgn="ctr"/>
                      <a:r>
                        <a:rPr lang="de-CH" sz="900" b="0" i="0" u="none" strike="noStrike" dirty="0">
                          <a:solidFill>
                            <a:srgbClr val="000000"/>
                          </a:solidFill>
                          <a:effectLst/>
                          <a:latin typeface="Verdana" panose="020B0604030504040204" pitchFamily="34" charset="0"/>
                        </a:rPr>
                        <a:t>4</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E1F2"/>
                    </a:solidFill>
                  </a:tcPr>
                </a:tc>
                <a:tc>
                  <a:txBody>
                    <a:bodyPr/>
                    <a:lstStyle/>
                    <a:p>
                      <a:pPr algn="ctr" fontAlgn="ctr"/>
                      <a:r>
                        <a:rPr lang="de-CH" sz="900" b="0" i="0" u="none" strike="noStrike">
                          <a:solidFill>
                            <a:srgbClr val="000000"/>
                          </a:solidFill>
                          <a:effectLst/>
                          <a:latin typeface="Verdana" panose="020B0604030504040204" pitchFamily="34" charset="0"/>
                        </a:rPr>
                        <a:t>4</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E1F2"/>
                    </a:solidFill>
                  </a:tcPr>
                </a:tc>
                <a:tc>
                  <a:txBody>
                    <a:bodyPr/>
                    <a:lstStyle/>
                    <a:p>
                      <a:pPr algn="ctr" fontAlgn="ctr"/>
                      <a:r>
                        <a:rPr lang="de-CH" sz="900" b="0" i="0" u="none" strike="noStrike">
                          <a:solidFill>
                            <a:srgbClr val="000000"/>
                          </a:solidFill>
                          <a:effectLst/>
                          <a:latin typeface="Verdana" panose="020B0604030504040204" pitchFamily="34" charset="0"/>
                        </a:rPr>
                        <a:t>2</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E1F2"/>
                    </a:solidFill>
                  </a:tcPr>
                </a:tc>
                <a:tc>
                  <a:txBody>
                    <a:bodyPr/>
                    <a:lstStyle/>
                    <a:p>
                      <a:pPr algn="ctr" fontAlgn="ctr"/>
                      <a:r>
                        <a:rPr lang="de-CH" sz="900" b="0" i="0" u="none" strike="noStrike">
                          <a:solidFill>
                            <a:srgbClr val="000000"/>
                          </a:solidFill>
                          <a:effectLst/>
                          <a:latin typeface="Verdana" panose="020B0604030504040204" pitchFamily="34" charset="0"/>
                        </a:rPr>
                        <a:t>2</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E1F2"/>
                    </a:solidFill>
                  </a:tcPr>
                </a:tc>
                <a:extLst>
                  <a:ext uri="{0D108BD9-81ED-4DB2-BD59-A6C34878D82A}">
                    <a16:rowId xmlns:a16="http://schemas.microsoft.com/office/drawing/2014/main" val="1629714328"/>
                  </a:ext>
                </a:extLst>
              </a:tr>
              <a:tr h="0">
                <a:tc>
                  <a:txBody>
                    <a:bodyPr/>
                    <a:lstStyle/>
                    <a:p>
                      <a:r>
                        <a:rPr lang="de-CH" sz="900" dirty="0" smtClean="0">
                          <a:latin typeface="+mj-lt"/>
                        </a:rPr>
                        <a:t>Anzahl Projektmitarbeitende</a:t>
                      </a:r>
                      <a:endParaRPr lang="de-CH" sz="900" dirty="0">
                        <a:latin typeface="+mj-lt"/>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E4D6"/>
                    </a:solidFill>
                  </a:tcPr>
                </a:tc>
                <a:tc>
                  <a:txBody>
                    <a:bodyPr/>
                    <a:lstStyle/>
                    <a:p>
                      <a:pPr algn="l" fontAlgn="t"/>
                      <a:r>
                        <a:rPr lang="de-CH" sz="900" b="0" i="0" u="none" strike="noStrike" dirty="0">
                          <a:solidFill>
                            <a:srgbClr val="000000"/>
                          </a:solidFill>
                          <a:effectLst/>
                          <a:latin typeface="+mj-lt"/>
                        </a:rPr>
                        <a:t>&lt; 10</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E4D6"/>
                    </a:solidFill>
                  </a:tcPr>
                </a:tc>
                <a:tc>
                  <a:txBody>
                    <a:bodyPr/>
                    <a:lstStyle/>
                    <a:p>
                      <a:pPr algn="l" fontAlgn="t"/>
                      <a:r>
                        <a:rPr lang="de-CH" sz="900" b="0" i="0" u="none" strike="noStrike" dirty="0">
                          <a:solidFill>
                            <a:srgbClr val="000000"/>
                          </a:solidFill>
                          <a:effectLst/>
                          <a:latin typeface="+mj-lt"/>
                        </a:rPr>
                        <a:t>11-20</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E4D6"/>
                    </a:solidFill>
                  </a:tcPr>
                </a:tc>
                <a:tc>
                  <a:txBody>
                    <a:bodyPr/>
                    <a:lstStyle/>
                    <a:p>
                      <a:pPr algn="l" fontAlgn="t"/>
                      <a:r>
                        <a:rPr lang="de-CH" sz="900" b="0" i="0" u="none" strike="noStrike" dirty="0">
                          <a:solidFill>
                            <a:srgbClr val="000000"/>
                          </a:solidFill>
                          <a:effectLst/>
                          <a:latin typeface="+mj-lt"/>
                        </a:rPr>
                        <a:t>21-40</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E4D6"/>
                    </a:solidFill>
                  </a:tcPr>
                </a:tc>
                <a:tc>
                  <a:txBody>
                    <a:bodyPr/>
                    <a:lstStyle/>
                    <a:p>
                      <a:pPr algn="l" fontAlgn="t"/>
                      <a:r>
                        <a:rPr lang="de-CH" sz="900" b="0" i="0" u="none" strike="noStrike">
                          <a:solidFill>
                            <a:srgbClr val="000000"/>
                          </a:solidFill>
                          <a:effectLst/>
                          <a:latin typeface="+mj-lt"/>
                        </a:rPr>
                        <a:t>&gt; 40</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E4D6"/>
                    </a:solidFill>
                  </a:tcPr>
                </a:tc>
                <a:tc>
                  <a:txBody>
                    <a:bodyPr/>
                    <a:lstStyle/>
                    <a:p>
                      <a:pPr algn="ctr" fontAlgn="ctr"/>
                      <a:r>
                        <a:rPr lang="de-CH" sz="900" b="0" i="0" u="none" strike="noStrike" dirty="0">
                          <a:solidFill>
                            <a:srgbClr val="000000"/>
                          </a:solidFill>
                          <a:effectLst/>
                          <a:latin typeface="Verdana" panose="020B0604030504040204" pitchFamily="34" charset="0"/>
                        </a:rPr>
                        <a:t>4</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E4D6"/>
                    </a:solidFill>
                  </a:tcPr>
                </a:tc>
                <a:tc>
                  <a:txBody>
                    <a:bodyPr/>
                    <a:lstStyle/>
                    <a:p>
                      <a:pPr algn="ctr" fontAlgn="ctr"/>
                      <a:r>
                        <a:rPr lang="de-CH" sz="900" b="0" i="0" u="none" strike="noStrike">
                          <a:solidFill>
                            <a:srgbClr val="000000"/>
                          </a:solidFill>
                          <a:effectLst/>
                          <a:latin typeface="Verdana" panose="020B0604030504040204" pitchFamily="34" charset="0"/>
                        </a:rPr>
                        <a:t>3</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E4D6"/>
                    </a:solidFill>
                  </a:tcPr>
                </a:tc>
                <a:tc>
                  <a:txBody>
                    <a:bodyPr/>
                    <a:lstStyle/>
                    <a:p>
                      <a:pPr algn="ctr" fontAlgn="ctr"/>
                      <a:r>
                        <a:rPr lang="de-CH" sz="900" b="0" i="0" u="none" strike="noStrike">
                          <a:solidFill>
                            <a:srgbClr val="000000"/>
                          </a:solidFill>
                          <a:effectLst/>
                          <a:latin typeface="Verdana" panose="020B0604030504040204" pitchFamily="34" charset="0"/>
                        </a:rPr>
                        <a:t>3</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E4D6"/>
                    </a:solidFill>
                  </a:tcPr>
                </a:tc>
                <a:tc>
                  <a:txBody>
                    <a:bodyPr/>
                    <a:lstStyle/>
                    <a:p>
                      <a:pPr algn="ctr" fontAlgn="ctr"/>
                      <a:r>
                        <a:rPr lang="de-CH" sz="900" b="0" i="0" u="none" strike="noStrike">
                          <a:solidFill>
                            <a:srgbClr val="000000"/>
                          </a:solidFill>
                          <a:effectLst/>
                          <a:latin typeface="Verdana" panose="020B0604030504040204" pitchFamily="34" charset="0"/>
                        </a:rPr>
                        <a:t>1</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E4D6"/>
                    </a:solidFill>
                  </a:tcPr>
                </a:tc>
                <a:extLst>
                  <a:ext uri="{0D108BD9-81ED-4DB2-BD59-A6C34878D82A}">
                    <a16:rowId xmlns:a16="http://schemas.microsoft.com/office/drawing/2014/main" val="1339723218"/>
                  </a:ext>
                </a:extLst>
              </a:tr>
              <a:tr h="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CH" sz="900" u="none" strike="noStrike" dirty="0" smtClean="0">
                          <a:effectLst/>
                          <a:latin typeface="+mj-lt"/>
                        </a:rPr>
                        <a:t>Anzahl betroffener Geschäftsprozesse </a:t>
                      </a:r>
                      <a:endParaRPr lang="de-CH" sz="900" b="1" i="0" u="none" strike="noStrike" dirty="0" smtClean="0">
                        <a:solidFill>
                          <a:srgbClr val="000000"/>
                        </a:solidFill>
                        <a:effectLst/>
                        <a:latin typeface="+mj-lt"/>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E4D6"/>
                    </a:solidFill>
                  </a:tcPr>
                </a:tc>
                <a:tc>
                  <a:txBody>
                    <a:bodyPr/>
                    <a:lstStyle/>
                    <a:p>
                      <a:pPr algn="l" fontAlgn="t"/>
                      <a:r>
                        <a:rPr lang="de-CH" sz="900" b="0" i="0" u="none" strike="noStrike" dirty="0">
                          <a:solidFill>
                            <a:srgbClr val="000000"/>
                          </a:solidFill>
                          <a:effectLst/>
                          <a:latin typeface="+mj-lt"/>
                        </a:rPr>
                        <a:t>0-1</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E4D6"/>
                    </a:solidFill>
                  </a:tcPr>
                </a:tc>
                <a:tc>
                  <a:txBody>
                    <a:bodyPr/>
                    <a:lstStyle/>
                    <a:p>
                      <a:pPr algn="l" fontAlgn="t"/>
                      <a:r>
                        <a:rPr lang="de-CH" sz="900" b="0" i="0" u="none" strike="noStrike" dirty="0">
                          <a:solidFill>
                            <a:srgbClr val="000000"/>
                          </a:solidFill>
                          <a:effectLst/>
                          <a:latin typeface="+mj-lt"/>
                        </a:rPr>
                        <a:t>2</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E4D6"/>
                    </a:solidFill>
                  </a:tcPr>
                </a:tc>
                <a:tc>
                  <a:txBody>
                    <a:bodyPr/>
                    <a:lstStyle/>
                    <a:p>
                      <a:pPr algn="l" fontAlgn="t"/>
                      <a:r>
                        <a:rPr lang="de-CH" sz="900" b="0" i="0" u="none" strike="noStrike" dirty="0">
                          <a:solidFill>
                            <a:srgbClr val="000000"/>
                          </a:solidFill>
                          <a:effectLst/>
                          <a:latin typeface="+mj-lt"/>
                        </a:rPr>
                        <a:t>3</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E4D6"/>
                    </a:solidFill>
                  </a:tcPr>
                </a:tc>
                <a:tc>
                  <a:txBody>
                    <a:bodyPr/>
                    <a:lstStyle/>
                    <a:p>
                      <a:pPr algn="l" fontAlgn="t"/>
                      <a:r>
                        <a:rPr lang="de-CH" sz="900" b="0" i="0" u="none" strike="noStrike" dirty="0">
                          <a:solidFill>
                            <a:srgbClr val="000000"/>
                          </a:solidFill>
                          <a:effectLst/>
                          <a:latin typeface="+mj-lt"/>
                        </a:rPr>
                        <a:t>&gt;3</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E4D6"/>
                    </a:solidFill>
                  </a:tcPr>
                </a:tc>
                <a:tc>
                  <a:txBody>
                    <a:bodyPr/>
                    <a:lstStyle/>
                    <a:p>
                      <a:pPr algn="ctr" fontAlgn="ctr"/>
                      <a:r>
                        <a:rPr lang="de-CH" sz="900" b="0" i="0" u="none" strike="noStrike" dirty="0">
                          <a:solidFill>
                            <a:srgbClr val="000000"/>
                          </a:solidFill>
                          <a:effectLst/>
                          <a:latin typeface="Verdana" panose="020B0604030504040204" pitchFamily="34" charset="0"/>
                        </a:rPr>
                        <a:t>4</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E4D6"/>
                    </a:solidFill>
                  </a:tcPr>
                </a:tc>
                <a:tc>
                  <a:txBody>
                    <a:bodyPr/>
                    <a:lstStyle/>
                    <a:p>
                      <a:pPr algn="ctr" fontAlgn="ctr"/>
                      <a:r>
                        <a:rPr lang="de-CH" sz="900" b="0" i="0" u="none" strike="noStrike" dirty="0">
                          <a:solidFill>
                            <a:srgbClr val="000000"/>
                          </a:solidFill>
                          <a:effectLst/>
                          <a:latin typeface="Verdana" panose="020B0604030504040204" pitchFamily="34" charset="0"/>
                        </a:rPr>
                        <a:t>1</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E4D6"/>
                    </a:solidFill>
                  </a:tcPr>
                </a:tc>
                <a:tc>
                  <a:txBody>
                    <a:bodyPr/>
                    <a:lstStyle/>
                    <a:p>
                      <a:pPr algn="ctr" fontAlgn="ctr"/>
                      <a:r>
                        <a:rPr lang="de-CH" sz="900" b="0" i="0" u="none" strike="noStrike" dirty="0">
                          <a:solidFill>
                            <a:srgbClr val="000000"/>
                          </a:solidFill>
                          <a:effectLst/>
                          <a:latin typeface="Verdana" panose="020B0604030504040204" pitchFamily="34" charset="0"/>
                        </a:rPr>
                        <a:t>1</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E4D6"/>
                    </a:solidFill>
                  </a:tcPr>
                </a:tc>
                <a:tc>
                  <a:txBody>
                    <a:bodyPr/>
                    <a:lstStyle/>
                    <a:p>
                      <a:pPr algn="ctr" fontAlgn="ctr"/>
                      <a:r>
                        <a:rPr lang="de-CH" sz="900" b="0" i="0" u="none" strike="noStrike">
                          <a:solidFill>
                            <a:srgbClr val="000000"/>
                          </a:solidFill>
                          <a:effectLst/>
                          <a:latin typeface="Verdana" panose="020B0604030504040204" pitchFamily="34" charset="0"/>
                        </a:rPr>
                        <a:t>1</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E4D6"/>
                    </a:solidFill>
                  </a:tcPr>
                </a:tc>
                <a:extLst>
                  <a:ext uri="{0D108BD9-81ED-4DB2-BD59-A6C34878D82A}">
                    <a16:rowId xmlns:a16="http://schemas.microsoft.com/office/drawing/2014/main" val="4071779460"/>
                  </a:ext>
                </a:extLst>
              </a:tr>
              <a:tr h="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CH" sz="900" u="none" strike="noStrike" dirty="0" smtClean="0">
                          <a:effectLst/>
                          <a:latin typeface="+mj-lt"/>
                        </a:rPr>
                        <a:t>Anzahl  Infrastruktur-komponenten zur Integration</a:t>
                      </a:r>
                      <a:endParaRPr lang="de-CH" sz="900" b="1" i="0" u="none" strike="noStrike" dirty="0" smtClean="0">
                        <a:solidFill>
                          <a:srgbClr val="000000"/>
                        </a:solidFill>
                        <a:effectLst/>
                        <a:latin typeface="+mj-lt"/>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E4D6"/>
                    </a:solidFill>
                  </a:tcPr>
                </a:tc>
                <a:tc>
                  <a:txBody>
                    <a:bodyPr/>
                    <a:lstStyle/>
                    <a:p>
                      <a:pPr algn="l" fontAlgn="t"/>
                      <a:r>
                        <a:rPr lang="de-CH" sz="900" b="0" i="0" u="none" strike="noStrike" dirty="0">
                          <a:solidFill>
                            <a:srgbClr val="000000"/>
                          </a:solidFill>
                          <a:effectLst/>
                          <a:latin typeface="+mj-lt"/>
                        </a:rPr>
                        <a:t>0-1</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E4D6"/>
                    </a:solidFill>
                  </a:tcPr>
                </a:tc>
                <a:tc>
                  <a:txBody>
                    <a:bodyPr/>
                    <a:lstStyle/>
                    <a:p>
                      <a:pPr algn="l" fontAlgn="t"/>
                      <a:r>
                        <a:rPr lang="de-CH" sz="900" b="0" i="0" u="none" strike="noStrike" dirty="0">
                          <a:solidFill>
                            <a:srgbClr val="000000"/>
                          </a:solidFill>
                          <a:effectLst/>
                          <a:latin typeface="+mj-lt"/>
                        </a:rPr>
                        <a:t>2</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E4D6"/>
                    </a:solidFill>
                  </a:tcPr>
                </a:tc>
                <a:tc>
                  <a:txBody>
                    <a:bodyPr/>
                    <a:lstStyle/>
                    <a:p>
                      <a:pPr algn="l" fontAlgn="t"/>
                      <a:r>
                        <a:rPr lang="de-CH" sz="900" b="0" i="0" u="none" strike="noStrike" dirty="0">
                          <a:solidFill>
                            <a:srgbClr val="000000"/>
                          </a:solidFill>
                          <a:effectLst/>
                          <a:latin typeface="+mj-lt"/>
                        </a:rPr>
                        <a:t>3</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E4D6"/>
                    </a:solidFill>
                  </a:tcPr>
                </a:tc>
                <a:tc>
                  <a:txBody>
                    <a:bodyPr/>
                    <a:lstStyle/>
                    <a:p>
                      <a:pPr algn="l" fontAlgn="t"/>
                      <a:r>
                        <a:rPr lang="de-CH" sz="900" b="0" i="0" u="none" strike="noStrike" dirty="0">
                          <a:solidFill>
                            <a:srgbClr val="000000"/>
                          </a:solidFill>
                          <a:effectLst/>
                          <a:latin typeface="+mj-lt"/>
                        </a:rPr>
                        <a:t>&gt;3</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E4D6"/>
                    </a:solidFill>
                  </a:tcPr>
                </a:tc>
                <a:tc>
                  <a:txBody>
                    <a:bodyPr/>
                    <a:lstStyle/>
                    <a:p>
                      <a:pPr algn="ctr" fontAlgn="ctr"/>
                      <a:r>
                        <a:rPr lang="de-CH" sz="900" b="0" i="0" u="none" strike="noStrike" dirty="0">
                          <a:solidFill>
                            <a:srgbClr val="000000"/>
                          </a:solidFill>
                          <a:effectLst/>
                          <a:latin typeface="Verdana" panose="020B0604030504040204" pitchFamily="34" charset="0"/>
                        </a:rPr>
                        <a:t>4</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E4D6"/>
                    </a:solidFill>
                  </a:tcPr>
                </a:tc>
                <a:tc>
                  <a:txBody>
                    <a:bodyPr/>
                    <a:lstStyle/>
                    <a:p>
                      <a:pPr algn="ctr" fontAlgn="ctr"/>
                      <a:r>
                        <a:rPr lang="de-CH" sz="900" b="0" i="0" u="none" strike="noStrike">
                          <a:solidFill>
                            <a:srgbClr val="000000"/>
                          </a:solidFill>
                          <a:effectLst/>
                          <a:latin typeface="Verdana" panose="020B0604030504040204" pitchFamily="34" charset="0"/>
                        </a:rPr>
                        <a:t>4</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E4D6"/>
                    </a:solidFill>
                  </a:tcPr>
                </a:tc>
                <a:tc>
                  <a:txBody>
                    <a:bodyPr/>
                    <a:lstStyle/>
                    <a:p>
                      <a:pPr algn="ctr" fontAlgn="ctr"/>
                      <a:r>
                        <a:rPr lang="de-CH" sz="900" b="0" i="0" u="none" strike="noStrike" dirty="0">
                          <a:solidFill>
                            <a:srgbClr val="000000"/>
                          </a:solidFill>
                          <a:effectLst/>
                          <a:latin typeface="Verdana" panose="020B0604030504040204" pitchFamily="34" charset="0"/>
                        </a:rPr>
                        <a:t>2</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E4D6"/>
                    </a:solidFill>
                  </a:tcPr>
                </a:tc>
                <a:tc>
                  <a:txBody>
                    <a:bodyPr/>
                    <a:lstStyle/>
                    <a:p>
                      <a:pPr algn="ctr" fontAlgn="ctr"/>
                      <a:r>
                        <a:rPr lang="de-CH" sz="900" b="0" i="0" u="none" strike="noStrike" dirty="0">
                          <a:solidFill>
                            <a:srgbClr val="000000"/>
                          </a:solidFill>
                          <a:effectLst/>
                          <a:latin typeface="Verdana" panose="020B0604030504040204" pitchFamily="34" charset="0"/>
                        </a:rPr>
                        <a:t>1</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E4D6"/>
                    </a:solidFill>
                  </a:tcPr>
                </a:tc>
                <a:extLst>
                  <a:ext uri="{0D108BD9-81ED-4DB2-BD59-A6C34878D82A}">
                    <a16:rowId xmlns:a16="http://schemas.microsoft.com/office/drawing/2014/main" val="897622165"/>
                  </a:ext>
                </a:extLst>
              </a:tr>
              <a:tr h="0">
                <a:tc>
                  <a:txBody>
                    <a:bodyPr/>
                    <a:lstStyle/>
                    <a:p>
                      <a:r>
                        <a:rPr lang="de-CH" sz="900" u="none" strike="noStrike" dirty="0" smtClean="0">
                          <a:effectLst/>
                          <a:latin typeface="+mj-lt"/>
                        </a:rPr>
                        <a:t>Projektauswirkung, </a:t>
                      </a:r>
                      <a:br>
                        <a:rPr lang="de-CH" sz="900" u="none" strike="noStrike" dirty="0" smtClean="0">
                          <a:effectLst/>
                          <a:latin typeface="+mj-lt"/>
                        </a:rPr>
                      </a:br>
                      <a:r>
                        <a:rPr lang="de-CH" sz="900" u="none" strike="noStrike" dirty="0" smtClean="0">
                          <a:effectLst/>
                          <a:latin typeface="+mj-lt"/>
                        </a:rPr>
                        <a:t>-risiken und Veränderungen für Geschäftsbetrieb</a:t>
                      </a:r>
                      <a:endParaRPr lang="de-CH" sz="900" dirty="0">
                        <a:latin typeface="+mj-lt"/>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E4D6"/>
                    </a:solidFill>
                  </a:tcPr>
                </a:tc>
                <a:tc>
                  <a:txBody>
                    <a:bodyPr/>
                    <a:lstStyle/>
                    <a:p>
                      <a:pPr algn="l" fontAlgn="t"/>
                      <a:r>
                        <a:rPr lang="de-CH" sz="900" b="0" i="0" u="none" strike="noStrike" dirty="0">
                          <a:solidFill>
                            <a:srgbClr val="000000"/>
                          </a:solidFill>
                          <a:effectLst/>
                          <a:latin typeface="+mj-lt"/>
                        </a:rPr>
                        <a:t>1 - minimal</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E4D6"/>
                    </a:solidFill>
                  </a:tcPr>
                </a:tc>
                <a:tc>
                  <a:txBody>
                    <a:bodyPr/>
                    <a:lstStyle/>
                    <a:p>
                      <a:pPr algn="l" fontAlgn="t"/>
                      <a:r>
                        <a:rPr lang="de-CH" sz="900" b="0" i="0" u="none" strike="noStrike" dirty="0">
                          <a:solidFill>
                            <a:srgbClr val="000000"/>
                          </a:solidFill>
                          <a:effectLst/>
                          <a:latin typeface="+mj-lt"/>
                        </a:rPr>
                        <a:t>2 - klein</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E4D6"/>
                    </a:solidFill>
                  </a:tcPr>
                </a:tc>
                <a:tc>
                  <a:txBody>
                    <a:bodyPr/>
                    <a:lstStyle/>
                    <a:p>
                      <a:pPr algn="l" fontAlgn="t"/>
                      <a:r>
                        <a:rPr lang="de-CH" sz="900" b="0" i="0" u="none" strike="noStrike" dirty="0">
                          <a:solidFill>
                            <a:srgbClr val="000000"/>
                          </a:solidFill>
                          <a:effectLst/>
                          <a:latin typeface="+mj-lt"/>
                        </a:rPr>
                        <a:t>3 - gross</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E4D6"/>
                    </a:solidFill>
                  </a:tcPr>
                </a:tc>
                <a:tc>
                  <a:txBody>
                    <a:bodyPr/>
                    <a:lstStyle/>
                    <a:p>
                      <a:pPr algn="l" fontAlgn="t"/>
                      <a:r>
                        <a:rPr lang="de-CH" sz="900" b="0" i="0" u="none" strike="noStrike" dirty="0">
                          <a:solidFill>
                            <a:srgbClr val="000000"/>
                          </a:solidFill>
                          <a:effectLst/>
                          <a:latin typeface="+mj-lt"/>
                        </a:rPr>
                        <a:t>4 - sehr gross</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E4D6"/>
                    </a:solidFill>
                  </a:tcPr>
                </a:tc>
                <a:tc>
                  <a:txBody>
                    <a:bodyPr/>
                    <a:lstStyle/>
                    <a:p>
                      <a:pPr algn="ctr" fontAlgn="ctr"/>
                      <a:r>
                        <a:rPr lang="de-CH" sz="900" b="0" i="0" u="none" strike="noStrike" dirty="0">
                          <a:solidFill>
                            <a:srgbClr val="000000"/>
                          </a:solidFill>
                          <a:effectLst/>
                          <a:latin typeface="Verdana" panose="020B0604030504040204" pitchFamily="34" charset="0"/>
                        </a:rPr>
                        <a:t>4</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E4D6"/>
                    </a:solidFill>
                  </a:tcPr>
                </a:tc>
                <a:tc>
                  <a:txBody>
                    <a:bodyPr/>
                    <a:lstStyle/>
                    <a:p>
                      <a:pPr algn="ctr" fontAlgn="ctr"/>
                      <a:r>
                        <a:rPr lang="de-CH" sz="900" b="0" i="0" u="none" strike="noStrike" dirty="0">
                          <a:solidFill>
                            <a:srgbClr val="000000"/>
                          </a:solidFill>
                          <a:effectLst/>
                          <a:latin typeface="Verdana" panose="020B0604030504040204" pitchFamily="34" charset="0"/>
                        </a:rPr>
                        <a:t>3</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E4D6"/>
                    </a:solidFill>
                  </a:tcPr>
                </a:tc>
                <a:tc>
                  <a:txBody>
                    <a:bodyPr/>
                    <a:lstStyle/>
                    <a:p>
                      <a:pPr algn="ctr" fontAlgn="ctr"/>
                      <a:r>
                        <a:rPr lang="de-CH" sz="900" b="0" i="0" u="none" strike="noStrike" dirty="0">
                          <a:solidFill>
                            <a:srgbClr val="000000"/>
                          </a:solidFill>
                          <a:effectLst/>
                          <a:latin typeface="Verdana" panose="020B0604030504040204" pitchFamily="34" charset="0"/>
                        </a:rPr>
                        <a:t>2</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E4D6"/>
                    </a:solidFill>
                  </a:tcPr>
                </a:tc>
                <a:tc>
                  <a:txBody>
                    <a:bodyPr/>
                    <a:lstStyle/>
                    <a:p>
                      <a:pPr algn="ctr" fontAlgn="ctr"/>
                      <a:r>
                        <a:rPr lang="de-CH" sz="900" b="0" i="0" u="none" strike="noStrike" dirty="0">
                          <a:solidFill>
                            <a:srgbClr val="000000"/>
                          </a:solidFill>
                          <a:effectLst/>
                          <a:latin typeface="Verdana" panose="020B0604030504040204" pitchFamily="34" charset="0"/>
                        </a:rPr>
                        <a:t>1</a:t>
                      </a: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E4D6"/>
                    </a:solidFill>
                  </a:tcPr>
                </a:tc>
                <a:extLst>
                  <a:ext uri="{0D108BD9-81ED-4DB2-BD59-A6C34878D82A}">
                    <a16:rowId xmlns:a16="http://schemas.microsoft.com/office/drawing/2014/main" val="3787294127"/>
                  </a:ext>
                </a:extLst>
              </a:tr>
              <a:tr h="0">
                <a:tc>
                  <a:txBody>
                    <a:bodyPr/>
                    <a:lstStyle/>
                    <a:p>
                      <a:endParaRPr lang="de-CH" sz="900" dirty="0">
                        <a:latin typeface="+mj-lt"/>
                      </a:endParaRPr>
                    </a:p>
                  </a:txBody>
                  <a:tcPr marL="36000" marR="36000" marT="36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algn="l" fontAlgn="t"/>
                      <a:endParaRPr lang="de-CH" sz="900" b="0" i="0" u="none" strike="noStrike" dirty="0">
                        <a:solidFill>
                          <a:srgbClr val="000000"/>
                        </a:solidFill>
                        <a:effectLst/>
                        <a:latin typeface="+mj-lt"/>
                      </a:endParaRPr>
                    </a:p>
                  </a:txBody>
                  <a:tcPr marL="36000" marR="36000" marT="36000" marB="36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algn="l" fontAlgn="t"/>
                      <a:endParaRPr lang="de-CH" sz="900" b="0" i="0" u="none" strike="noStrike" dirty="0">
                        <a:solidFill>
                          <a:srgbClr val="000000"/>
                        </a:solidFill>
                        <a:effectLst/>
                        <a:latin typeface="+mj-lt"/>
                      </a:endParaRPr>
                    </a:p>
                  </a:txBody>
                  <a:tcPr marL="36000" marR="36000" marT="36000" marB="36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noFill/>
                  </a:tcPr>
                </a:tc>
                <a:tc gridSpan="2">
                  <a:txBody>
                    <a:bodyPr/>
                    <a:lstStyle/>
                    <a:p>
                      <a:pPr algn="r" fontAlgn="t"/>
                      <a:r>
                        <a:rPr lang="de-CH" sz="900" b="1" i="0" u="none" strike="noStrike" dirty="0" smtClean="0">
                          <a:solidFill>
                            <a:srgbClr val="000000"/>
                          </a:solidFill>
                          <a:effectLst/>
                          <a:latin typeface="+mj-lt"/>
                        </a:rPr>
                        <a:t>Summe</a:t>
                      </a:r>
                      <a:endParaRPr lang="de-CH" sz="900" b="1" i="0" u="none" strike="noStrike" dirty="0">
                        <a:solidFill>
                          <a:srgbClr val="000000"/>
                        </a:solidFill>
                        <a:effectLst/>
                        <a:latin typeface="+mj-lt"/>
                      </a:endParaRPr>
                    </a:p>
                  </a:txBody>
                  <a:tcPr marL="36000" marR="36000" marT="36000" marB="3600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noFill/>
                  </a:tcPr>
                </a:tc>
                <a:tc hMerge="1">
                  <a:txBody>
                    <a:bodyPr/>
                    <a:lstStyle/>
                    <a:p>
                      <a:pPr algn="r" fontAlgn="t"/>
                      <a:endParaRPr lang="de-CH" sz="900" b="1" i="0" u="none" strike="noStrike" dirty="0">
                        <a:solidFill>
                          <a:srgbClr val="000000"/>
                        </a:solidFill>
                        <a:effectLst/>
                        <a:latin typeface="+mj-lt"/>
                      </a:endParaRPr>
                    </a:p>
                  </a:txBody>
                  <a:tcPr marL="36000" marR="36000" marT="36000" marB="3600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algn="ctr" fontAlgn="ctr"/>
                      <a:r>
                        <a:rPr lang="de-CH" sz="900" b="1" i="0" u="none" strike="noStrike" dirty="0" smtClean="0">
                          <a:solidFill>
                            <a:srgbClr val="000000"/>
                          </a:solidFill>
                          <a:effectLst/>
                          <a:latin typeface="Verdana" panose="020B0604030504040204" pitchFamily="34" charset="0"/>
                        </a:rPr>
                        <a:t>28</a:t>
                      </a:r>
                      <a:endParaRPr lang="de-CH" sz="900" b="1" i="0" u="none" strike="noStrike" dirty="0">
                        <a:solidFill>
                          <a:srgbClr val="000000"/>
                        </a:solidFill>
                        <a:effectLst/>
                        <a:latin typeface="Verdana" panose="020B0604030504040204" pitchFamily="34" charset="0"/>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E4D6"/>
                    </a:solidFill>
                  </a:tcPr>
                </a:tc>
                <a:tc>
                  <a:txBody>
                    <a:bodyPr/>
                    <a:lstStyle/>
                    <a:p>
                      <a:pPr algn="ctr" fontAlgn="ctr"/>
                      <a:r>
                        <a:rPr lang="de-CH" sz="900" b="1" i="0" u="none" strike="noStrike" dirty="0" smtClean="0">
                          <a:solidFill>
                            <a:srgbClr val="000000"/>
                          </a:solidFill>
                          <a:effectLst/>
                          <a:latin typeface="Verdana" panose="020B0604030504040204" pitchFamily="34" charset="0"/>
                        </a:rPr>
                        <a:t>21</a:t>
                      </a:r>
                      <a:endParaRPr lang="de-CH" sz="900" b="1" i="0" u="none" strike="noStrike" dirty="0">
                        <a:solidFill>
                          <a:srgbClr val="000000"/>
                        </a:solidFill>
                        <a:effectLst/>
                        <a:latin typeface="Verdana" panose="020B0604030504040204" pitchFamily="34" charset="0"/>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E4D6"/>
                    </a:solidFill>
                  </a:tcPr>
                </a:tc>
                <a:tc>
                  <a:txBody>
                    <a:bodyPr/>
                    <a:lstStyle/>
                    <a:p>
                      <a:pPr algn="ctr" fontAlgn="ctr"/>
                      <a:r>
                        <a:rPr lang="de-CH" sz="900" b="1" i="0" u="none" strike="noStrike" dirty="0" smtClean="0">
                          <a:solidFill>
                            <a:srgbClr val="000000"/>
                          </a:solidFill>
                          <a:effectLst/>
                          <a:latin typeface="Verdana" panose="020B0604030504040204" pitchFamily="34" charset="0"/>
                        </a:rPr>
                        <a:t>14</a:t>
                      </a:r>
                      <a:endParaRPr lang="de-CH" sz="900" b="1" i="0" u="none" strike="noStrike" dirty="0">
                        <a:solidFill>
                          <a:srgbClr val="000000"/>
                        </a:solidFill>
                        <a:effectLst/>
                        <a:latin typeface="Verdana" panose="020B0604030504040204" pitchFamily="34" charset="0"/>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E4D6"/>
                    </a:solidFill>
                  </a:tcPr>
                </a:tc>
                <a:tc>
                  <a:txBody>
                    <a:bodyPr/>
                    <a:lstStyle/>
                    <a:p>
                      <a:pPr algn="ctr" fontAlgn="ctr"/>
                      <a:r>
                        <a:rPr lang="de-CH" sz="900" b="1" i="0" u="none" strike="noStrike" dirty="0" smtClean="0">
                          <a:solidFill>
                            <a:srgbClr val="000000"/>
                          </a:solidFill>
                          <a:effectLst/>
                          <a:latin typeface="Verdana" panose="020B0604030504040204" pitchFamily="34" charset="0"/>
                        </a:rPr>
                        <a:t>9</a:t>
                      </a:r>
                      <a:endParaRPr lang="de-CH" sz="900" b="1" i="0" u="none" strike="noStrike" dirty="0">
                        <a:solidFill>
                          <a:srgbClr val="000000"/>
                        </a:solidFill>
                        <a:effectLst/>
                        <a:latin typeface="Verdana" panose="020B0604030504040204" pitchFamily="34" charset="0"/>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E4D6"/>
                    </a:solidFill>
                  </a:tcPr>
                </a:tc>
                <a:extLst>
                  <a:ext uri="{0D108BD9-81ED-4DB2-BD59-A6C34878D82A}">
                    <a16:rowId xmlns:a16="http://schemas.microsoft.com/office/drawing/2014/main" val="3348756048"/>
                  </a:ext>
                </a:extLst>
              </a:tr>
              <a:tr h="0">
                <a:tc>
                  <a:txBody>
                    <a:bodyPr/>
                    <a:lstStyle/>
                    <a:p>
                      <a:endParaRPr lang="de-CH" sz="900" dirty="0">
                        <a:latin typeface="+mj-lt"/>
                      </a:endParaRPr>
                    </a:p>
                  </a:txBody>
                  <a:tcPr marL="36000" marR="36000" marT="36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algn="l" fontAlgn="t"/>
                      <a:endParaRPr lang="de-CH" sz="900" b="0" i="0" u="none" strike="noStrike" dirty="0">
                        <a:solidFill>
                          <a:srgbClr val="000000"/>
                        </a:solidFill>
                        <a:effectLst/>
                        <a:latin typeface="+mj-lt"/>
                      </a:endParaRPr>
                    </a:p>
                  </a:txBody>
                  <a:tcPr marL="36000" marR="36000" marT="36000" marB="36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algn="l" fontAlgn="t"/>
                      <a:endParaRPr lang="de-CH" sz="900" b="0" i="0" u="none" strike="noStrike" dirty="0">
                        <a:solidFill>
                          <a:srgbClr val="000000"/>
                        </a:solidFill>
                        <a:effectLst/>
                        <a:latin typeface="+mj-lt"/>
                      </a:endParaRPr>
                    </a:p>
                  </a:txBody>
                  <a:tcPr marL="36000" marR="36000" marT="36000" marB="36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noFill/>
                  </a:tcPr>
                </a:tc>
                <a:tc gridSpan="2">
                  <a:txBody>
                    <a:bodyPr/>
                    <a:lstStyle/>
                    <a:p>
                      <a:pPr algn="r" fontAlgn="t"/>
                      <a:r>
                        <a:rPr lang="de-CH" sz="900" b="1" i="0" u="none" strike="noStrike" dirty="0" smtClean="0">
                          <a:solidFill>
                            <a:srgbClr val="000000"/>
                          </a:solidFill>
                          <a:effectLst/>
                          <a:latin typeface="+mj-lt"/>
                        </a:rPr>
                        <a:t>Projektgrösse</a:t>
                      </a:r>
                      <a:endParaRPr lang="de-CH" sz="900" b="1" i="0" u="none" strike="noStrike" dirty="0">
                        <a:solidFill>
                          <a:srgbClr val="000000"/>
                        </a:solidFill>
                        <a:effectLst/>
                        <a:latin typeface="+mj-lt"/>
                      </a:endParaRPr>
                    </a:p>
                  </a:txBody>
                  <a:tcPr marL="36000" marR="36000" marT="36000" marB="3600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noFill/>
                  </a:tcPr>
                </a:tc>
                <a:tc hMerge="1">
                  <a:txBody>
                    <a:bodyPr/>
                    <a:lstStyle/>
                    <a:p>
                      <a:pPr algn="l" fontAlgn="t"/>
                      <a:endParaRPr lang="de-CH" sz="900" b="1" i="0" u="none" strike="noStrike" dirty="0">
                        <a:solidFill>
                          <a:srgbClr val="000000"/>
                        </a:solidFill>
                        <a:effectLst/>
                        <a:latin typeface="+mj-lt"/>
                      </a:endParaRPr>
                    </a:p>
                  </a:txBody>
                  <a:tcPr marL="36000" marR="36000" marT="36000" marB="3600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algn="ctr" fontAlgn="ctr"/>
                      <a:r>
                        <a:rPr lang="de-CH" sz="1100" b="1" i="0" u="none" strike="noStrike" dirty="0" smtClean="0">
                          <a:solidFill>
                            <a:srgbClr val="000000"/>
                          </a:solidFill>
                          <a:effectLst/>
                          <a:latin typeface="Verdana" panose="020B0604030504040204" pitchFamily="34" charset="0"/>
                        </a:rPr>
                        <a:t>XL</a:t>
                      </a:r>
                      <a:endParaRPr lang="de-CH" sz="1100" b="1" i="0" u="none" strike="noStrike" dirty="0">
                        <a:solidFill>
                          <a:srgbClr val="000000"/>
                        </a:solidFill>
                        <a:effectLst/>
                        <a:latin typeface="Verdana" panose="020B0604030504040204" pitchFamily="34" charset="0"/>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E4D6"/>
                    </a:solidFill>
                  </a:tcPr>
                </a:tc>
                <a:tc>
                  <a:txBody>
                    <a:bodyPr/>
                    <a:lstStyle/>
                    <a:p>
                      <a:pPr algn="ctr" fontAlgn="ctr"/>
                      <a:r>
                        <a:rPr lang="de-CH" sz="1100" b="1" i="0" u="none" strike="noStrike" dirty="0" smtClean="0">
                          <a:solidFill>
                            <a:srgbClr val="000000"/>
                          </a:solidFill>
                          <a:effectLst/>
                          <a:latin typeface="Verdana" panose="020B0604030504040204" pitchFamily="34" charset="0"/>
                        </a:rPr>
                        <a:t>L</a:t>
                      </a:r>
                      <a:endParaRPr lang="de-CH" sz="1100" b="1" i="0" u="none" strike="noStrike" dirty="0">
                        <a:solidFill>
                          <a:srgbClr val="000000"/>
                        </a:solidFill>
                        <a:effectLst/>
                        <a:latin typeface="Verdana" panose="020B0604030504040204" pitchFamily="34" charset="0"/>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E4D6"/>
                    </a:solidFill>
                  </a:tcPr>
                </a:tc>
                <a:tc>
                  <a:txBody>
                    <a:bodyPr/>
                    <a:lstStyle/>
                    <a:p>
                      <a:pPr algn="ctr" fontAlgn="ctr"/>
                      <a:r>
                        <a:rPr lang="de-CH" sz="1100" b="1" i="0" u="none" strike="noStrike" dirty="0" smtClean="0">
                          <a:solidFill>
                            <a:srgbClr val="000000"/>
                          </a:solidFill>
                          <a:effectLst/>
                          <a:latin typeface="Verdana" panose="020B0604030504040204" pitchFamily="34" charset="0"/>
                        </a:rPr>
                        <a:t>M</a:t>
                      </a:r>
                      <a:endParaRPr lang="de-CH" sz="1100" b="1" i="0" u="none" strike="noStrike" dirty="0">
                        <a:solidFill>
                          <a:srgbClr val="000000"/>
                        </a:solidFill>
                        <a:effectLst/>
                        <a:latin typeface="Verdana" panose="020B0604030504040204" pitchFamily="34" charset="0"/>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E4D6"/>
                    </a:solidFill>
                  </a:tcPr>
                </a:tc>
                <a:tc>
                  <a:txBody>
                    <a:bodyPr/>
                    <a:lstStyle/>
                    <a:p>
                      <a:pPr algn="ctr" fontAlgn="ctr"/>
                      <a:r>
                        <a:rPr lang="de-CH" sz="1100" b="1" i="0" u="none" strike="noStrike" dirty="0" smtClean="0">
                          <a:solidFill>
                            <a:srgbClr val="000000"/>
                          </a:solidFill>
                          <a:effectLst/>
                          <a:latin typeface="Verdana" panose="020B0604030504040204" pitchFamily="34" charset="0"/>
                        </a:rPr>
                        <a:t>S</a:t>
                      </a:r>
                      <a:endParaRPr lang="de-CH" sz="1100" b="1" i="0" u="none" strike="noStrike" dirty="0">
                        <a:solidFill>
                          <a:srgbClr val="000000"/>
                        </a:solidFill>
                        <a:effectLst/>
                        <a:latin typeface="Verdana" panose="020B0604030504040204" pitchFamily="34" charset="0"/>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E4D6"/>
                    </a:solidFill>
                  </a:tcPr>
                </a:tc>
                <a:extLst>
                  <a:ext uri="{0D108BD9-81ED-4DB2-BD59-A6C34878D82A}">
                    <a16:rowId xmlns:a16="http://schemas.microsoft.com/office/drawing/2014/main" val="2458544466"/>
                  </a:ext>
                </a:extLst>
              </a:tr>
            </a:tbl>
          </a:graphicData>
        </a:graphic>
      </p:graphicFrame>
      <p:sp>
        <p:nvSpPr>
          <p:cNvPr id="9" name="Textfeld 8"/>
          <p:cNvSpPr txBox="1"/>
          <p:nvPr/>
        </p:nvSpPr>
        <p:spPr>
          <a:xfrm>
            <a:off x="5724128" y="836712"/>
            <a:ext cx="2376264" cy="184666"/>
          </a:xfrm>
          <a:prstGeom prst="rect">
            <a:avLst/>
          </a:prstGeom>
          <a:noFill/>
        </p:spPr>
        <p:txBody>
          <a:bodyPr wrap="square" lIns="0" tIns="0" rIns="0" bIns="0" rtlCol="0">
            <a:spAutoFit/>
          </a:bodyPr>
          <a:lstStyle/>
          <a:p>
            <a:r>
              <a:rPr lang="de-CH" sz="1200" dirty="0" smtClean="0">
                <a:solidFill>
                  <a:schemeClr val="tx1"/>
                </a:solidFill>
                <a:latin typeface="+mj-lt"/>
              </a:rPr>
              <a:t>Beispielprojekte inkl. Bewertung</a:t>
            </a:r>
          </a:p>
        </p:txBody>
      </p:sp>
      <p:sp>
        <p:nvSpPr>
          <p:cNvPr id="10" name="Eckige Klammer links 9"/>
          <p:cNvSpPr/>
          <p:nvPr/>
        </p:nvSpPr>
        <p:spPr bwMode="auto">
          <a:xfrm rot="5400000">
            <a:off x="6786246" y="-307787"/>
            <a:ext cx="108012" cy="2808312"/>
          </a:xfrm>
          <a:prstGeom prst="leftBracket">
            <a:avLst/>
          </a:prstGeom>
          <a:ln/>
          <a:extLst/>
        </p:spPr>
        <p:style>
          <a:lnRef idx="1">
            <a:schemeClr val="accent1"/>
          </a:lnRef>
          <a:fillRef idx="0">
            <a:schemeClr val="accent1"/>
          </a:fillRef>
          <a:effectRef idx="0">
            <a:schemeClr val="accent1"/>
          </a:effectRef>
          <a:fontRef idx="minor">
            <a:schemeClr val="tx1"/>
          </a:fontRef>
        </p:style>
        <p:txBody>
          <a:bodyPr vert="horz" wrap="square" lIns="0" tIns="0" rIns="0" bIns="0" numCol="1" rtlCol="0" anchor="t" anchorCtr="0" compatLnSpc="1">
            <a:prstTxWarp prst="textNoShape">
              <a:avLst/>
            </a:prstTxWarp>
          </a:bodyPr>
          <a:lstStyle/>
          <a:p>
            <a:pPr marL="0" marR="0" indent="0" algn="r" defTabSz="673100" rtl="0" eaLnBrk="1" fontAlgn="base" latinLnBrk="0" hangingPunct="1">
              <a:lnSpc>
                <a:spcPct val="100000"/>
              </a:lnSpc>
              <a:spcBef>
                <a:spcPct val="0"/>
              </a:spcBef>
              <a:spcAft>
                <a:spcPct val="0"/>
              </a:spcAft>
              <a:buClrTx/>
              <a:buSzTx/>
              <a:buFontTx/>
              <a:buNone/>
              <a:tabLst/>
            </a:pPr>
            <a:endParaRPr kumimoji="0" lang="de-CH" sz="600" b="1" i="0" u="none" strike="noStrike" cap="none" normalizeH="0" baseline="0">
              <a:ln>
                <a:noFill/>
              </a:ln>
              <a:solidFill>
                <a:srgbClr val="333333"/>
              </a:solidFill>
              <a:effectLst/>
              <a:latin typeface="Arial" charset="0"/>
              <a:ea typeface="ＭＳ Ｐゴシック" charset="0"/>
              <a:cs typeface="Arial" charset="0"/>
            </a:endParaRPr>
          </a:p>
        </p:txBody>
      </p:sp>
      <p:graphicFrame>
        <p:nvGraphicFramePr>
          <p:cNvPr id="12" name="Tabelle 11"/>
          <p:cNvGraphicFramePr>
            <a:graphicFrameLocks noGrp="1"/>
          </p:cNvGraphicFramePr>
          <p:nvPr>
            <p:extLst>
              <p:ext uri="{D42A27DB-BD31-4B8C-83A1-F6EECF244321}">
                <p14:modId xmlns:p14="http://schemas.microsoft.com/office/powerpoint/2010/main" val="883627133"/>
              </p:ext>
            </p:extLst>
          </p:nvPr>
        </p:nvGraphicFramePr>
        <p:xfrm>
          <a:off x="395288" y="5085184"/>
          <a:ext cx="1879373" cy="1143000"/>
        </p:xfrm>
        <a:graphic>
          <a:graphicData uri="http://schemas.openxmlformats.org/drawingml/2006/table">
            <a:tbl>
              <a:tblPr firstRow="1" bandRow="1">
                <a:tableStyleId>{9D7B26C5-4107-4FEC-AEDC-1716B250A1EF}</a:tableStyleId>
              </a:tblPr>
              <a:tblGrid>
                <a:gridCol w="1015373">
                  <a:extLst>
                    <a:ext uri="{9D8B030D-6E8A-4147-A177-3AD203B41FA5}">
                      <a16:colId xmlns:a16="http://schemas.microsoft.com/office/drawing/2014/main" val="2437209610"/>
                    </a:ext>
                  </a:extLst>
                </a:gridCol>
                <a:gridCol w="864000">
                  <a:extLst>
                    <a:ext uri="{9D8B030D-6E8A-4147-A177-3AD203B41FA5}">
                      <a16:colId xmlns:a16="http://schemas.microsoft.com/office/drawing/2014/main" val="898164716"/>
                    </a:ext>
                  </a:extLst>
                </a:gridCol>
              </a:tblGrid>
              <a:tr h="216000">
                <a:tc>
                  <a:txBody>
                    <a:bodyPr/>
                    <a:lstStyle/>
                    <a:p>
                      <a:r>
                        <a:rPr lang="de-CH" sz="900" dirty="0" smtClean="0"/>
                        <a:t>Projektgrösse</a:t>
                      </a:r>
                      <a:endParaRPr lang="de-CH" sz="900" dirty="0"/>
                    </a:p>
                  </a:txBody>
                  <a:tcPr/>
                </a:tc>
                <a:tc>
                  <a:txBody>
                    <a:bodyPr/>
                    <a:lstStyle/>
                    <a:p>
                      <a:r>
                        <a:rPr lang="de-CH" sz="900" dirty="0" smtClean="0"/>
                        <a:t>Punkte</a:t>
                      </a:r>
                      <a:endParaRPr lang="de-CH" sz="900" dirty="0"/>
                    </a:p>
                  </a:txBody>
                  <a:tcPr/>
                </a:tc>
                <a:extLst>
                  <a:ext uri="{0D108BD9-81ED-4DB2-BD59-A6C34878D82A}">
                    <a16:rowId xmlns:a16="http://schemas.microsoft.com/office/drawing/2014/main" val="1158132436"/>
                  </a:ext>
                </a:extLst>
              </a:tr>
              <a:tr h="216000">
                <a:tc>
                  <a:txBody>
                    <a:bodyPr/>
                    <a:lstStyle/>
                    <a:p>
                      <a:r>
                        <a:rPr lang="de-CH" sz="900" dirty="0" smtClean="0"/>
                        <a:t>S-Projekt</a:t>
                      </a:r>
                      <a:endParaRPr lang="de-CH" sz="900" dirty="0"/>
                    </a:p>
                  </a:txBody>
                  <a:tcPr/>
                </a:tc>
                <a:tc>
                  <a:txBody>
                    <a:bodyPr/>
                    <a:lstStyle/>
                    <a:p>
                      <a:r>
                        <a:rPr lang="de-CH" sz="900" dirty="0" smtClean="0"/>
                        <a:t>7-12 Punkte</a:t>
                      </a:r>
                      <a:endParaRPr lang="de-CH" sz="900" dirty="0"/>
                    </a:p>
                  </a:txBody>
                  <a:tcPr/>
                </a:tc>
                <a:extLst>
                  <a:ext uri="{0D108BD9-81ED-4DB2-BD59-A6C34878D82A}">
                    <a16:rowId xmlns:a16="http://schemas.microsoft.com/office/drawing/2014/main" val="3015164069"/>
                  </a:ext>
                </a:extLst>
              </a:tr>
              <a:tr h="216000">
                <a:tc>
                  <a:txBody>
                    <a:bodyPr/>
                    <a:lstStyle/>
                    <a:p>
                      <a:r>
                        <a:rPr lang="de-CH" sz="900" dirty="0" smtClean="0"/>
                        <a:t>M-Projekt</a:t>
                      </a:r>
                      <a:endParaRPr lang="de-CH" sz="900" dirty="0"/>
                    </a:p>
                  </a:txBody>
                  <a:tcPr/>
                </a:tc>
                <a:tc>
                  <a:txBody>
                    <a:bodyPr/>
                    <a:lstStyle/>
                    <a:p>
                      <a:r>
                        <a:rPr lang="de-CH" sz="900" dirty="0" smtClean="0"/>
                        <a:t>13-19 Punkte</a:t>
                      </a:r>
                      <a:endParaRPr lang="de-CH" sz="900" dirty="0"/>
                    </a:p>
                  </a:txBody>
                  <a:tcPr/>
                </a:tc>
                <a:extLst>
                  <a:ext uri="{0D108BD9-81ED-4DB2-BD59-A6C34878D82A}">
                    <a16:rowId xmlns:a16="http://schemas.microsoft.com/office/drawing/2014/main" val="1124461216"/>
                  </a:ext>
                </a:extLst>
              </a:tr>
              <a:tr h="216000">
                <a:tc>
                  <a:txBody>
                    <a:bodyPr/>
                    <a:lstStyle/>
                    <a:p>
                      <a:r>
                        <a:rPr lang="de-CH" sz="900" dirty="0" smtClean="0"/>
                        <a:t>L-Projekt</a:t>
                      </a:r>
                      <a:endParaRPr lang="de-CH" sz="900" dirty="0"/>
                    </a:p>
                  </a:txBody>
                  <a:tcPr/>
                </a:tc>
                <a:tc>
                  <a:txBody>
                    <a:bodyPr/>
                    <a:lstStyle/>
                    <a:p>
                      <a:r>
                        <a:rPr lang="de-CH" sz="900" dirty="0" smtClean="0"/>
                        <a:t>20-24 Punkte</a:t>
                      </a:r>
                      <a:endParaRPr lang="de-CH" sz="900" dirty="0"/>
                    </a:p>
                  </a:txBody>
                  <a:tcPr/>
                </a:tc>
                <a:extLst>
                  <a:ext uri="{0D108BD9-81ED-4DB2-BD59-A6C34878D82A}">
                    <a16:rowId xmlns:a16="http://schemas.microsoft.com/office/drawing/2014/main" val="2539654369"/>
                  </a:ext>
                </a:extLst>
              </a:tr>
              <a:tr h="216000">
                <a:tc>
                  <a:txBody>
                    <a:bodyPr/>
                    <a:lstStyle/>
                    <a:p>
                      <a:r>
                        <a:rPr lang="de-CH" sz="900" dirty="0" smtClean="0"/>
                        <a:t>XL-Projekt</a:t>
                      </a:r>
                      <a:endParaRPr lang="de-CH" sz="900" dirty="0"/>
                    </a:p>
                  </a:txBody>
                  <a:tcPr/>
                </a:tc>
                <a:tc>
                  <a:txBody>
                    <a:bodyPr/>
                    <a:lstStyle/>
                    <a:p>
                      <a:r>
                        <a:rPr lang="de-CH" sz="900" dirty="0" smtClean="0"/>
                        <a:t>&gt;</a:t>
                      </a:r>
                      <a:r>
                        <a:rPr lang="de-CH" sz="900" baseline="0" dirty="0" smtClean="0"/>
                        <a:t> 24 Punkte</a:t>
                      </a:r>
                      <a:endParaRPr lang="de-CH" sz="900" dirty="0"/>
                    </a:p>
                  </a:txBody>
                  <a:tcPr/>
                </a:tc>
                <a:extLst>
                  <a:ext uri="{0D108BD9-81ED-4DB2-BD59-A6C34878D82A}">
                    <a16:rowId xmlns:a16="http://schemas.microsoft.com/office/drawing/2014/main" val="3478123897"/>
                  </a:ext>
                </a:extLst>
              </a:tr>
            </a:tbl>
          </a:graphicData>
        </a:graphic>
      </p:graphicFrame>
      <p:sp>
        <p:nvSpPr>
          <p:cNvPr id="13" name="Textfeld 12"/>
          <p:cNvSpPr txBox="1"/>
          <p:nvPr/>
        </p:nvSpPr>
        <p:spPr>
          <a:xfrm>
            <a:off x="686902" y="4868870"/>
            <a:ext cx="1296144" cy="161583"/>
          </a:xfrm>
          <a:prstGeom prst="rect">
            <a:avLst/>
          </a:prstGeom>
          <a:noFill/>
        </p:spPr>
        <p:txBody>
          <a:bodyPr wrap="square" lIns="0" tIns="0" rIns="0" bIns="0" rtlCol="0">
            <a:spAutoFit/>
          </a:bodyPr>
          <a:lstStyle/>
          <a:p>
            <a:r>
              <a:rPr lang="de-CH" sz="1050" dirty="0" smtClean="0">
                <a:solidFill>
                  <a:schemeClr val="tx1"/>
                </a:solidFill>
                <a:latin typeface="+mj-lt"/>
              </a:rPr>
              <a:t>Bewertungslegende</a:t>
            </a:r>
          </a:p>
        </p:txBody>
      </p:sp>
    </p:spTree>
    <p:extLst>
      <p:ext uri="{BB962C8B-B14F-4D97-AF65-F5344CB8AC3E}">
        <p14:creationId xmlns:p14="http://schemas.microsoft.com/office/powerpoint/2010/main" val="25970428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Flussdiagramm: Prozess 54">
            <a:extLst>
              <a:ext uri="{FF2B5EF4-FFF2-40B4-BE49-F238E27FC236}">
                <a16:creationId xmlns:a16="http://schemas.microsoft.com/office/drawing/2014/main" id="{FE129FED-C6DE-44A0-8F5A-97623DBC2B98}"/>
              </a:ext>
            </a:extLst>
          </p:cNvPr>
          <p:cNvSpPr/>
          <p:nvPr/>
        </p:nvSpPr>
        <p:spPr bwMode="auto">
          <a:xfrm>
            <a:off x="349416" y="1430222"/>
            <a:ext cx="8615072" cy="1325994"/>
          </a:xfrm>
          <a:prstGeom prst="flowChartProcess">
            <a:avLst/>
          </a:prstGeom>
          <a:solidFill>
            <a:srgbClr val="000000">
              <a:lumMod val="90000"/>
              <a:lumOff val="10000"/>
              <a:alpha val="30000"/>
            </a:srgbClr>
          </a:solidFill>
          <a:ln w="31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000" b="0" i="0" u="none" strike="noStrike" kern="0" cap="none" spc="0" normalizeH="0" baseline="0" noProof="0" dirty="0">
              <a:ln>
                <a:noFill/>
              </a:ln>
              <a:solidFill>
                <a:srgbClr val="FFFFFF"/>
              </a:solidFill>
              <a:effectLst/>
              <a:uLnTx/>
              <a:uFillTx/>
              <a:latin typeface="Arial"/>
              <a:ea typeface="+mn-ea"/>
              <a:cs typeface="Arial" pitchFamily="34" charset="0"/>
            </a:endParaRPr>
          </a:p>
        </p:txBody>
      </p:sp>
      <p:sp>
        <p:nvSpPr>
          <p:cNvPr id="2" name="Titel 1"/>
          <p:cNvSpPr>
            <a:spLocks noGrp="1"/>
          </p:cNvSpPr>
          <p:nvPr>
            <p:ph type="title"/>
          </p:nvPr>
        </p:nvSpPr>
        <p:spPr/>
        <p:txBody>
          <a:bodyPr/>
          <a:lstStyle/>
          <a:p>
            <a:r>
              <a:rPr lang="de-CH" dirty="0" smtClean="0"/>
              <a:t>Phasenmodell</a:t>
            </a:r>
            <a:endParaRPr lang="de-CH" dirty="0"/>
          </a:p>
        </p:txBody>
      </p:sp>
      <p:sp>
        <p:nvSpPr>
          <p:cNvPr id="54" name="Flussdiagramm: Prozess 53">
            <a:extLst>
              <a:ext uri="{FF2B5EF4-FFF2-40B4-BE49-F238E27FC236}">
                <a16:creationId xmlns:a16="http://schemas.microsoft.com/office/drawing/2014/main" id="{CDC8EABC-6EE9-45B4-9DF2-F517E61D624A}"/>
              </a:ext>
            </a:extLst>
          </p:cNvPr>
          <p:cNvSpPr/>
          <p:nvPr/>
        </p:nvSpPr>
        <p:spPr bwMode="auto">
          <a:xfrm>
            <a:off x="340732" y="2840737"/>
            <a:ext cx="8623756" cy="3441009"/>
          </a:xfrm>
          <a:prstGeom prst="flowChartProcess">
            <a:avLst/>
          </a:prstGeom>
          <a:solidFill>
            <a:srgbClr val="000000">
              <a:lumMod val="75000"/>
              <a:lumOff val="25000"/>
              <a:alpha val="15000"/>
            </a:srgbClr>
          </a:solidFill>
          <a:ln w="31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000" b="0" i="0" u="none" strike="noStrike" kern="0" cap="none" spc="0" normalizeH="0" baseline="0" noProof="0" dirty="0">
              <a:ln>
                <a:noFill/>
              </a:ln>
              <a:solidFill>
                <a:srgbClr val="FFFFFF"/>
              </a:solidFill>
              <a:effectLst/>
              <a:uLnTx/>
              <a:uFillTx/>
              <a:latin typeface="Arial"/>
              <a:ea typeface="+mn-ea"/>
              <a:cs typeface="Arial" pitchFamily="34" charset="0"/>
            </a:endParaRPr>
          </a:p>
        </p:txBody>
      </p:sp>
      <p:sp>
        <p:nvSpPr>
          <p:cNvPr id="56" name="Rectangle 8">
            <a:hlinkClick r:id="rId3" action="ppaction://hlinksldjump"/>
          </p:cNvPr>
          <p:cNvSpPr>
            <a:spLocks noChangeArrowheads="1"/>
          </p:cNvSpPr>
          <p:nvPr/>
        </p:nvSpPr>
        <p:spPr bwMode="auto">
          <a:xfrm>
            <a:off x="349415" y="944863"/>
            <a:ext cx="1522465" cy="406611"/>
          </a:xfrm>
          <a:prstGeom prst="rightArrow">
            <a:avLst>
              <a:gd name="adj1" fmla="val 50000"/>
              <a:gd name="adj2" fmla="val 60899"/>
            </a:avLst>
          </a:prstGeom>
          <a:solidFill>
            <a:srgbClr val="9D9D9C"/>
          </a:solidFill>
          <a:ln>
            <a:noFill/>
          </a:ln>
        </p:spPr>
        <p:txBody>
          <a:bodyPr/>
          <a:lstStyle>
            <a:lvl1pPr>
              <a:spcBef>
                <a:spcPct val="20000"/>
              </a:spcBef>
              <a:buClr>
                <a:schemeClr val="tx1"/>
              </a:buClr>
              <a:buFont typeface="Arial" panose="020B0604020202020204" pitchFamily="34" charset="0"/>
              <a:buChar char="–"/>
              <a:defRPr>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Char char="•"/>
              <a:defRPr sz="16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1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16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eaLnBrk="1" fontAlgn="auto" latinLnBrk="0" hangingPunct="1">
              <a:lnSpc>
                <a:spcPct val="100000"/>
              </a:lnSpc>
              <a:spcBef>
                <a:spcPct val="0"/>
              </a:spcBef>
              <a:spcAft>
                <a:spcPts val="0"/>
              </a:spcAft>
              <a:buClrTx/>
              <a:buSzTx/>
              <a:buFontTx/>
              <a:buNone/>
              <a:tabLst/>
              <a:defRPr/>
            </a:pPr>
            <a:endParaRPr kumimoji="0" lang="de-DE" altLang="de-DE" sz="1600" b="0" i="0" u="none" strike="noStrike" kern="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57" name="Rectangle 9">
            <a:hlinkClick r:id="rId3" action="ppaction://hlinksldjump"/>
          </p:cNvPr>
          <p:cNvSpPr>
            <a:spLocks noChangeArrowheads="1"/>
          </p:cNvSpPr>
          <p:nvPr/>
        </p:nvSpPr>
        <p:spPr bwMode="auto">
          <a:xfrm>
            <a:off x="413763" y="1070050"/>
            <a:ext cx="122907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Clr>
                <a:schemeClr val="tx1"/>
              </a:buClr>
              <a:buFont typeface="Arial" panose="020B0604020202020204" pitchFamily="34" charset="0"/>
              <a:buChar char="–"/>
              <a:defRPr>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Char char="•"/>
              <a:defRPr sz="16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1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16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r>
              <a:rPr lang="de-DE" altLang="de-DE" sz="1000" b="0" dirty="0" smtClean="0">
                <a:solidFill>
                  <a:srgbClr val="000000"/>
                </a:solidFill>
                <a:cs typeface="Arial" panose="020B0604020202020204" pitchFamily="34" charset="0"/>
              </a:rPr>
              <a:t>Anforderungen</a:t>
            </a:r>
          </a:p>
        </p:txBody>
      </p:sp>
      <p:sp>
        <p:nvSpPr>
          <p:cNvPr id="58" name="AutoShape 4"/>
          <p:cNvSpPr>
            <a:spLocks noChangeAspect="1" noChangeArrowheads="1" noTextEdit="1"/>
          </p:cNvSpPr>
          <p:nvPr/>
        </p:nvSpPr>
        <p:spPr bwMode="auto">
          <a:xfrm>
            <a:off x="2483664" y="989323"/>
            <a:ext cx="5482429" cy="570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de-CH" sz="900" b="0" smtClean="0">
              <a:solidFill>
                <a:srgbClr val="000000"/>
              </a:solidFill>
              <a:latin typeface="Arial" panose="020B0604020202020204" pitchFamily="34" charset="0"/>
              <a:ea typeface="ＭＳ Ｐゴシック" panose="020B0600070205080204" pitchFamily="34" charset="-128"/>
              <a:cs typeface="+mn-cs"/>
            </a:endParaRPr>
          </a:p>
        </p:txBody>
      </p:sp>
      <p:sp>
        <p:nvSpPr>
          <p:cNvPr id="59" name="Rectangle 8">
            <a:hlinkClick r:id="rId4" action="ppaction://hlinksldjump"/>
          </p:cNvPr>
          <p:cNvSpPr>
            <a:spLocks noChangeArrowheads="1"/>
          </p:cNvSpPr>
          <p:nvPr/>
        </p:nvSpPr>
        <p:spPr bwMode="auto">
          <a:xfrm>
            <a:off x="1979712" y="961066"/>
            <a:ext cx="1224000" cy="391377"/>
          </a:xfrm>
          <a:prstGeom prst="rect">
            <a:avLst/>
          </a:prstGeom>
          <a:solidFill>
            <a:srgbClr val="000000"/>
          </a:solidFill>
          <a:ln>
            <a:noFill/>
          </a:ln>
        </p:spPr>
        <p:txBody>
          <a:bodyPr tIns="0" anchor="ctr"/>
          <a:lstStyle>
            <a:lvl1pPr>
              <a:spcBef>
                <a:spcPct val="20000"/>
              </a:spcBef>
              <a:buClr>
                <a:schemeClr val="tx1"/>
              </a:buClr>
              <a:buFont typeface="Arial" panose="020B0604020202020204" pitchFamily="34" charset="0"/>
              <a:buChar char="–"/>
              <a:defRPr>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Char char="•"/>
              <a:defRPr sz="16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1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16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de-DE" altLang="de-DE" sz="1400" b="0" i="0" u="none" strike="noStrike" kern="0" cap="none" spc="0" normalizeH="0" baseline="0" noProof="0" dirty="0" smtClean="0">
                <a:ln>
                  <a:noFill/>
                </a:ln>
                <a:solidFill>
                  <a:srgbClr val="FFFFFF"/>
                </a:solidFill>
                <a:effectLst/>
                <a:uLnTx/>
                <a:uFillTx/>
                <a:latin typeface="Arial" panose="020B0604020202020204" pitchFamily="34" charset="0"/>
                <a:ea typeface="ＭＳ Ｐゴシック" panose="020B0600070205080204" pitchFamily="34" charset="-128"/>
                <a:cs typeface="+mn-cs"/>
              </a:rPr>
              <a:t>Initialisierung</a:t>
            </a:r>
          </a:p>
        </p:txBody>
      </p:sp>
      <p:sp>
        <p:nvSpPr>
          <p:cNvPr id="60" name="Flussdiagramm: Prozess 59">
            <a:extLst>
              <a:ext uri="{FF2B5EF4-FFF2-40B4-BE49-F238E27FC236}">
                <a16:creationId xmlns:a16="http://schemas.microsoft.com/office/drawing/2014/main" id="{9A8222A7-E829-4577-8A4D-3C030BE8255B}"/>
              </a:ext>
            </a:extLst>
          </p:cNvPr>
          <p:cNvSpPr/>
          <p:nvPr/>
        </p:nvSpPr>
        <p:spPr bwMode="auto">
          <a:xfrm>
            <a:off x="812438" y="2047042"/>
            <a:ext cx="1095266" cy="626338"/>
          </a:xfrm>
          <a:prstGeom prst="flowChartProcess">
            <a:avLst/>
          </a:prstGeom>
          <a:solidFill>
            <a:srgbClr val="4E6C88"/>
          </a:solidFill>
          <a:ln w="25400" cap="flat" cmpd="sng" algn="ctr">
            <a:noFill/>
            <a:prstDash val="solid"/>
          </a:ln>
          <a:effectLst/>
        </p:spPr>
        <p:txBody>
          <a:bodyPr lIns="36000" tIns="36000" rIns="36000" bIns="3600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800" b="0" i="0" u="none" strike="noStrike" kern="0" cap="none" spc="0" normalizeH="0" baseline="0" noProof="0" dirty="0" smtClean="0">
                <a:ln>
                  <a:noFill/>
                </a:ln>
                <a:solidFill>
                  <a:srgbClr val="FFFFFF"/>
                </a:solidFill>
                <a:effectLst/>
                <a:uLnTx/>
                <a:uFillTx/>
                <a:latin typeface="Arial"/>
                <a:ea typeface="ＭＳ Ｐゴシック" pitchFamily="34" charset="-128"/>
                <a:cs typeface="Arial" pitchFamily="34" charset="0"/>
              </a:rPr>
              <a:t>Entscheid, </a:t>
            </a:r>
            <a:r>
              <a:rPr kumimoji="0" lang="de-DE" sz="800" b="0" i="0" u="none" strike="noStrike" kern="0" cap="none" spc="0" normalizeH="0" baseline="0" noProof="0" dirty="0">
                <a:ln>
                  <a:noFill/>
                </a:ln>
                <a:solidFill>
                  <a:srgbClr val="FFFFFF"/>
                </a:solidFill>
                <a:effectLst/>
                <a:uLnTx/>
                <a:uFillTx/>
                <a:latin typeface="Arial"/>
                <a:ea typeface="ＭＳ Ｐゴシック" pitchFamily="34" charset="-128"/>
                <a:cs typeface="Arial" pitchFamily="34" charset="0"/>
              </a:rPr>
              <a:t>ob </a:t>
            </a:r>
            <a:r>
              <a:rPr kumimoji="0" lang="de-DE" sz="800" b="0" i="0" u="none" strike="noStrike" kern="0" cap="none" spc="0" normalizeH="0" baseline="0" noProof="0" dirty="0" smtClean="0">
                <a:ln>
                  <a:noFill/>
                </a:ln>
                <a:solidFill>
                  <a:srgbClr val="FFFFFF"/>
                </a:solidFill>
                <a:effectLst/>
                <a:uLnTx/>
                <a:uFillTx/>
                <a:latin typeface="Arial"/>
                <a:ea typeface="ＭＳ Ｐゴシック" pitchFamily="34" charset="-128"/>
                <a:cs typeface="Arial" pitchFamily="34" charset="0"/>
              </a:rPr>
              <a:t>weitere </a:t>
            </a:r>
            <a:r>
              <a:rPr kumimoji="0" lang="de-DE" sz="800" b="0" i="0" u="none" strike="noStrike" kern="0" cap="none" spc="0" normalizeH="0" baseline="0" noProof="0" dirty="0">
                <a:ln>
                  <a:noFill/>
                </a:ln>
                <a:solidFill>
                  <a:srgbClr val="FFFFFF"/>
                </a:solidFill>
                <a:effectLst/>
                <a:uLnTx/>
                <a:uFillTx/>
                <a:latin typeface="Arial"/>
                <a:ea typeface="ＭＳ Ｐゴシック" pitchFamily="34" charset="-128"/>
                <a:cs typeface="Arial" pitchFamily="34" charset="0"/>
              </a:rPr>
              <a:t>Konkretisierung </a:t>
            </a:r>
            <a:r>
              <a:rPr kumimoji="0" lang="de-DE" sz="800" b="0" i="0" u="none" strike="noStrike" kern="0" cap="none" spc="0" normalizeH="0" baseline="0" noProof="0" dirty="0" smtClean="0">
                <a:ln>
                  <a:noFill/>
                </a:ln>
                <a:solidFill>
                  <a:srgbClr val="FFFFFF"/>
                </a:solidFill>
                <a:effectLst/>
                <a:uLnTx/>
                <a:uFillTx/>
                <a:latin typeface="Arial"/>
                <a:ea typeface="ＭＳ Ｐゴシック" pitchFamily="34" charset="-128"/>
                <a:cs typeface="Arial" pitchFamily="34" charset="0"/>
              </a:rPr>
              <a:t>der Projektidee beauftragt </a:t>
            </a:r>
            <a:r>
              <a:rPr kumimoji="0" lang="de-DE" sz="800" b="0" i="0" u="none" strike="noStrike" kern="0" cap="none" spc="0" normalizeH="0" baseline="0" noProof="0" dirty="0">
                <a:ln>
                  <a:noFill/>
                </a:ln>
                <a:solidFill>
                  <a:srgbClr val="FFFFFF"/>
                </a:solidFill>
                <a:effectLst/>
                <a:uLnTx/>
                <a:uFillTx/>
                <a:latin typeface="Arial"/>
                <a:ea typeface="ＭＳ Ｐゴシック" pitchFamily="34" charset="-128"/>
                <a:cs typeface="Arial" pitchFamily="34" charset="0"/>
              </a:rPr>
              <a:t>wird</a:t>
            </a:r>
          </a:p>
        </p:txBody>
      </p:sp>
      <p:sp>
        <p:nvSpPr>
          <p:cNvPr id="61" name="Flussdiagramm: Prozess 60">
            <a:extLst>
              <a:ext uri="{FF2B5EF4-FFF2-40B4-BE49-F238E27FC236}">
                <a16:creationId xmlns:a16="http://schemas.microsoft.com/office/drawing/2014/main" id="{A4FE563B-8CC3-4829-B431-0C6DC53B87AC}"/>
              </a:ext>
            </a:extLst>
          </p:cNvPr>
          <p:cNvSpPr/>
          <p:nvPr/>
        </p:nvSpPr>
        <p:spPr bwMode="auto">
          <a:xfrm>
            <a:off x="1979712" y="2043645"/>
            <a:ext cx="1225899" cy="629735"/>
          </a:xfrm>
          <a:prstGeom prst="flowChartProcess">
            <a:avLst/>
          </a:prstGeom>
          <a:solidFill>
            <a:srgbClr val="4E6C88"/>
          </a:solidFill>
          <a:ln w="25400" cap="flat" cmpd="sng" algn="ctr">
            <a:noFill/>
            <a:prstDash val="solid"/>
          </a:ln>
          <a:effectLst/>
        </p:spPr>
        <p:txBody>
          <a:bodyPr lIns="36000" tIns="36000" rIns="36000" bIns="3600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800" b="0" i="0" u="none" strike="noStrike" kern="0" cap="none" spc="0" normalizeH="0" baseline="0" noProof="0" dirty="0" smtClean="0">
                <a:ln>
                  <a:noFill/>
                </a:ln>
                <a:solidFill>
                  <a:srgbClr val="FFFFFF"/>
                </a:solidFill>
                <a:effectLst/>
                <a:uLnTx/>
                <a:uFillTx/>
                <a:latin typeface="Arial"/>
                <a:ea typeface="ＭＳ Ｐゴシック" pitchFamily="34" charset="-128"/>
                <a:cs typeface="Arial" pitchFamily="34" charset="0"/>
              </a:rPr>
              <a:t>Prüfung, ob und wie (Termin, Aufwand, Kosten) sich die Idee realisieren lässt</a:t>
            </a:r>
            <a:r>
              <a:rPr kumimoji="0" lang="de-DE" sz="800" b="0" i="0" u="none" strike="noStrike" kern="0" cap="none" spc="0" normalizeH="0" noProof="0" dirty="0" smtClean="0">
                <a:ln>
                  <a:noFill/>
                </a:ln>
                <a:solidFill>
                  <a:srgbClr val="FFFFFF"/>
                </a:solidFill>
                <a:effectLst/>
                <a:uLnTx/>
                <a:uFillTx/>
                <a:latin typeface="Arial"/>
                <a:ea typeface="ＭＳ Ｐゴシック" pitchFamily="34" charset="-128"/>
                <a:cs typeface="Arial" pitchFamily="34" charset="0"/>
              </a:rPr>
              <a:t> und ob Projekt gestartet wird</a:t>
            </a:r>
            <a:endParaRPr kumimoji="0" lang="de-DE" sz="800" b="0" i="0" u="none" strike="noStrike" kern="0" cap="none" spc="0" normalizeH="0" baseline="0" noProof="0" dirty="0" smtClean="0">
              <a:ln>
                <a:noFill/>
              </a:ln>
              <a:solidFill>
                <a:srgbClr val="FFFFFF"/>
              </a:solidFill>
              <a:effectLst/>
              <a:uLnTx/>
              <a:uFillTx/>
              <a:latin typeface="Arial"/>
              <a:ea typeface="ＭＳ Ｐゴシック" pitchFamily="34" charset="-128"/>
              <a:cs typeface="Arial" pitchFamily="34" charset="0"/>
            </a:endParaRPr>
          </a:p>
        </p:txBody>
      </p:sp>
      <p:sp>
        <p:nvSpPr>
          <p:cNvPr id="62" name="Flussdiagramm: Prozess 61">
            <a:extLst>
              <a:ext uri="{FF2B5EF4-FFF2-40B4-BE49-F238E27FC236}">
                <a16:creationId xmlns:a16="http://schemas.microsoft.com/office/drawing/2014/main" id="{43CBC17B-D819-4BF5-AB5F-E0E221357E35}"/>
              </a:ext>
            </a:extLst>
          </p:cNvPr>
          <p:cNvSpPr/>
          <p:nvPr/>
        </p:nvSpPr>
        <p:spPr bwMode="auto">
          <a:xfrm>
            <a:off x="3282708" y="2037906"/>
            <a:ext cx="1224624" cy="635473"/>
          </a:xfrm>
          <a:prstGeom prst="flowChartProcess">
            <a:avLst/>
          </a:prstGeom>
          <a:solidFill>
            <a:srgbClr val="4E6C88"/>
          </a:solidFill>
          <a:ln w="25400" cap="flat" cmpd="sng" algn="ctr">
            <a:noFill/>
            <a:prstDash val="solid"/>
          </a:ln>
          <a:effectLst/>
        </p:spPr>
        <p:txBody>
          <a:bodyPr lIns="36000" tIns="36000" rIns="36000" bIns="3600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de-DE" sz="800" b="0" kern="0" dirty="0" smtClean="0">
                <a:solidFill>
                  <a:srgbClr val="FFFFFF"/>
                </a:solidFill>
                <a:latin typeface="Arial"/>
                <a:ea typeface="ＭＳ Ｐゴシック" pitchFamily="34" charset="-128"/>
                <a:cs typeface="Arial" pitchFamily="34" charset="0"/>
              </a:rPr>
              <a:t>Konzept, wie </a:t>
            </a:r>
            <a:r>
              <a:rPr kumimoji="0" lang="de-DE" sz="800" b="0" i="0" u="none" strike="noStrike" kern="0" cap="none" spc="0" normalizeH="0" baseline="0" noProof="0" dirty="0" smtClean="0">
                <a:ln>
                  <a:noFill/>
                </a:ln>
                <a:solidFill>
                  <a:srgbClr val="FFFFFF"/>
                </a:solidFill>
                <a:effectLst/>
                <a:uLnTx/>
                <a:uFillTx/>
                <a:latin typeface="Arial"/>
                <a:ea typeface="ＭＳ Ｐゴシック" pitchFamily="34" charset="-128"/>
                <a:cs typeface="Arial" pitchFamily="34" charset="0"/>
              </a:rPr>
              <a:t>die Lösung aussehen wird.</a:t>
            </a:r>
          </a:p>
        </p:txBody>
      </p:sp>
      <p:sp>
        <p:nvSpPr>
          <p:cNvPr id="63" name="Flussdiagramm: Prozess 62">
            <a:extLst>
              <a:ext uri="{FF2B5EF4-FFF2-40B4-BE49-F238E27FC236}">
                <a16:creationId xmlns:a16="http://schemas.microsoft.com/office/drawing/2014/main" id="{F3CBD393-A96E-49D9-9112-31809B6E9033}"/>
              </a:ext>
            </a:extLst>
          </p:cNvPr>
          <p:cNvSpPr/>
          <p:nvPr/>
        </p:nvSpPr>
        <p:spPr bwMode="auto">
          <a:xfrm>
            <a:off x="4591924" y="2037905"/>
            <a:ext cx="1220040" cy="635473"/>
          </a:xfrm>
          <a:prstGeom prst="flowChartProcess">
            <a:avLst/>
          </a:prstGeom>
          <a:solidFill>
            <a:srgbClr val="4E6C88"/>
          </a:solidFill>
          <a:ln w="25400" cap="flat" cmpd="sng" algn="ctr">
            <a:noFill/>
            <a:prstDash val="solid"/>
          </a:ln>
          <a:effectLst/>
        </p:spPr>
        <p:txBody>
          <a:bodyPr lIns="36000" tIns="36000" rIns="36000" bIns="3600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800" b="0" i="0" u="none" strike="noStrike" kern="0" cap="none" spc="0" normalizeH="0" baseline="0" noProof="0" dirty="0" smtClean="0">
                <a:ln>
                  <a:noFill/>
                </a:ln>
                <a:solidFill>
                  <a:srgbClr val="FFFFFF"/>
                </a:solidFill>
                <a:effectLst/>
                <a:uLnTx/>
                <a:uFillTx/>
                <a:latin typeface="Arial"/>
                <a:ea typeface="ＭＳ Ｐゴシック" pitchFamily="34" charset="-128"/>
                <a:cs typeface="Arial" pitchFamily="34" charset="0"/>
              </a:rPr>
              <a:t>Lösung ist entwickelt (auf Basis des Konzepts)</a:t>
            </a:r>
          </a:p>
        </p:txBody>
      </p:sp>
      <p:sp>
        <p:nvSpPr>
          <p:cNvPr id="64" name="Flussdiagramm: Prozess 63">
            <a:extLst>
              <a:ext uri="{FF2B5EF4-FFF2-40B4-BE49-F238E27FC236}">
                <a16:creationId xmlns:a16="http://schemas.microsoft.com/office/drawing/2014/main" id="{699F2CFB-13B3-4AC9-BDA4-69086B8441F7}"/>
              </a:ext>
            </a:extLst>
          </p:cNvPr>
          <p:cNvSpPr/>
          <p:nvPr/>
        </p:nvSpPr>
        <p:spPr bwMode="auto">
          <a:xfrm>
            <a:off x="7209124" y="2035092"/>
            <a:ext cx="1224000" cy="638288"/>
          </a:xfrm>
          <a:prstGeom prst="flowChartProcess">
            <a:avLst/>
          </a:prstGeom>
          <a:solidFill>
            <a:srgbClr val="4E6C88"/>
          </a:solidFill>
          <a:ln w="25400" cap="flat" cmpd="sng" algn="ctr">
            <a:noFill/>
            <a:prstDash val="solid"/>
          </a:ln>
          <a:effectLst/>
        </p:spPr>
        <p:txBody>
          <a:bodyPr lIns="36000" tIns="36000" rIns="36000" bIns="3600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800" b="0" i="0" u="none" strike="noStrike" kern="0" cap="none" spc="0" normalizeH="0" baseline="0" noProof="0" dirty="0" smtClean="0">
                <a:ln>
                  <a:noFill/>
                </a:ln>
                <a:solidFill>
                  <a:srgbClr val="FFFFFF"/>
                </a:solidFill>
                <a:effectLst/>
                <a:uLnTx/>
                <a:uFillTx/>
                <a:latin typeface="Arial"/>
                <a:ea typeface="ＭＳ Ｐゴシック" pitchFamily="34" charset="-128"/>
                <a:cs typeface="Arial" pitchFamily="34" charset="0"/>
              </a:rPr>
              <a:t>Lösung in Betrieb genommen. Projekt offiziell beendet </a:t>
            </a:r>
            <a:r>
              <a:rPr kumimoji="0" lang="de-DE" sz="800" b="0" i="0" u="none" strike="noStrike" kern="0" cap="none" spc="0" normalizeH="0" baseline="0" noProof="0" dirty="0" smtClean="0">
                <a:ln>
                  <a:noFill/>
                </a:ln>
                <a:effectLst/>
                <a:uLnTx/>
                <a:uFillTx/>
                <a:latin typeface="Arial"/>
                <a:ea typeface="ＭＳ Ｐゴシック" pitchFamily="34" charset="-128"/>
                <a:cs typeface="Arial" pitchFamily="34" charset="0"/>
              </a:rPr>
              <a:t>und in Betriebsmodus übergeben.</a:t>
            </a:r>
          </a:p>
        </p:txBody>
      </p:sp>
      <p:sp>
        <p:nvSpPr>
          <p:cNvPr id="68" name="Textfeld 37"/>
          <p:cNvSpPr txBox="1">
            <a:spLocks noChangeArrowheads="1"/>
          </p:cNvSpPr>
          <p:nvPr/>
        </p:nvSpPr>
        <p:spPr bwMode="auto">
          <a:xfrm rot="16200000">
            <a:off x="178388" y="2056216"/>
            <a:ext cx="7404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anchor="ctr">
            <a:spAutoFit/>
          </a:bodyPr>
          <a:lstStyle>
            <a:lvl1pPr>
              <a:spcBef>
                <a:spcPct val="20000"/>
              </a:spcBef>
              <a:buClr>
                <a:schemeClr val="tx1"/>
              </a:buClr>
              <a:buFont typeface="Arial" panose="020B0604020202020204" pitchFamily="34" charset="0"/>
              <a:buChar char="–"/>
              <a:defRPr>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Char char="•"/>
              <a:defRPr sz="16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1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16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9pPr>
          </a:lstStyle>
          <a:p>
            <a:pPr algn="ctr">
              <a:spcBef>
                <a:spcPct val="0"/>
              </a:spcBef>
              <a:buClrTx/>
              <a:buFontTx/>
              <a:buNone/>
            </a:pPr>
            <a:r>
              <a:rPr lang="de-DE" altLang="de-DE" sz="1200" kern="1000" dirty="0" smtClean="0">
                <a:solidFill>
                  <a:srgbClr val="4E6C88"/>
                </a:solidFill>
                <a:cs typeface="Arial" panose="020B0604020202020204" pitchFamily="34" charset="0"/>
              </a:rPr>
              <a:t>Phasen-ziel</a:t>
            </a:r>
          </a:p>
        </p:txBody>
      </p:sp>
      <p:sp>
        <p:nvSpPr>
          <p:cNvPr id="73" name="Rectangle 8">
            <a:hlinkClick r:id="rId4" action="ppaction://hlinksldjump"/>
          </p:cNvPr>
          <p:cNvSpPr>
            <a:spLocks noChangeArrowheads="1"/>
          </p:cNvSpPr>
          <p:nvPr/>
        </p:nvSpPr>
        <p:spPr bwMode="auto">
          <a:xfrm>
            <a:off x="3282708" y="961066"/>
            <a:ext cx="1224000" cy="391377"/>
          </a:xfrm>
          <a:prstGeom prst="rect">
            <a:avLst/>
          </a:prstGeom>
          <a:solidFill>
            <a:srgbClr val="000000"/>
          </a:solidFill>
          <a:ln>
            <a:noFill/>
          </a:ln>
        </p:spPr>
        <p:txBody>
          <a:bodyPr tIns="0" anchor="ctr"/>
          <a:lstStyle/>
          <a:p>
            <a:pPr fontAlgn="auto">
              <a:spcAft>
                <a:spcPts val="0"/>
              </a:spcAft>
            </a:pPr>
            <a:r>
              <a:rPr lang="de-DE" altLang="de-DE" sz="1400" b="0" kern="0" dirty="0">
                <a:solidFill>
                  <a:srgbClr val="FFFFFF"/>
                </a:solidFill>
                <a:latin typeface="Arial" panose="020B0604020202020204" pitchFamily="34" charset="0"/>
                <a:ea typeface="ＭＳ Ｐゴシック" panose="020B0600070205080204" pitchFamily="34" charset="-128"/>
                <a:cs typeface="+mn-cs"/>
              </a:rPr>
              <a:t>Konzept</a:t>
            </a:r>
          </a:p>
        </p:txBody>
      </p:sp>
      <p:sp>
        <p:nvSpPr>
          <p:cNvPr id="74" name="Rectangle 8">
            <a:hlinkClick r:id="rId4" action="ppaction://hlinksldjump"/>
          </p:cNvPr>
          <p:cNvSpPr>
            <a:spLocks noChangeArrowheads="1"/>
          </p:cNvSpPr>
          <p:nvPr/>
        </p:nvSpPr>
        <p:spPr bwMode="auto">
          <a:xfrm>
            <a:off x="4591924" y="961066"/>
            <a:ext cx="1224000" cy="391377"/>
          </a:xfrm>
          <a:prstGeom prst="rect">
            <a:avLst/>
          </a:prstGeom>
          <a:solidFill>
            <a:srgbClr val="000000"/>
          </a:solidFill>
          <a:ln>
            <a:noFill/>
          </a:ln>
        </p:spPr>
        <p:txBody>
          <a:bodyPr tIns="0" anchor="ctr"/>
          <a:lstStyle/>
          <a:p>
            <a:pPr fontAlgn="auto">
              <a:spcAft>
                <a:spcPts val="0"/>
              </a:spcAft>
            </a:pPr>
            <a:r>
              <a:rPr lang="de-DE" altLang="de-DE" sz="1400" b="0" kern="0" dirty="0">
                <a:solidFill>
                  <a:srgbClr val="FFFFFF"/>
                </a:solidFill>
                <a:latin typeface="Arial" panose="020B0604020202020204" pitchFamily="34" charset="0"/>
                <a:ea typeface="ＭＳ Ｐゴシック" panose="020B0600070205080204" pitchFamily="34" charset="-128"/>
                <a:cs typeface="+mn-cs"/>
              </a:rPr>
              <a:t>Realisierung</a:t>
            </a:r>
          </a:p>
        </p:txBody>
      </p:sp>
      <p:sp>
        <p:nvSpPr>
          <p:cNvPr id="75" name="Rectangle 8">
            <a:hlinkClick r:id="rId4" action="ppaction://hlinksldjump"/>
          </p:cNvPr>
          <p:cNvSpPr>
            <a:spLocks noChangeArrowheads="1"/>
          </p:cNvSpPr>
          <p:nvPr/>
        </p:nvSpPr>
        <p:spPr bwMode="auto">
          <a:xfrm>
            <a:off x="5894920" y="961066"/>
            <a:ext cx="1224000" cy="391377"/>
          </a:xfrm>
          <a:prstGeom prst="rect">
            <a:avLst/>
          </a:prstGeom>
          <a:solidFill>
            <a:srgbClr val="000000"/>
          </a:solidFill>
          <a:ln>
            <a:noFill/>
          </a:ln>
        </p:spPr>
        <p:txBody>
          <a:bodyPr tIns="0" anchor="ctr"/>
          <a:lstStyle/>
          <a:p>
            <a:pPr fontAlgn="auto">
              <a:spcAft>
                <a:spcPts val="0"/>
              </a:spcAft>
            </a:pPr>
            <a:r>
              <a:rPr lang="de-DE" altLang="de-DE" sz="1400" b="0" kern="0" dirty="0" err="1">
                <a:solidFill>
                  <a:srgbClr val="FFFFFF"/>
                </a:solidFill>
                <a:latin typeface="Arial" panose="020B0604020202020204" pitchFamily="34" charset="0"/>
                <a:ea typeface="ＭＳ Ｐゴシック" panose="020B0600070205080204" pitchFamily="34" charset="-128"/>
                <a:cs typeface="+mn-cs"/>
              </a:rPr>
              <a:t>Testing</a:t>
            </a:r>
            <a:endParaRPr lang="de-DE" altLang="de-DE" sz="1400" b="0" kern="0" dirty="0">
              <a:solidFill>
                <a:srgbClr val="FFFFFF"/>
              </a:solidFill>
              <a:latin typeface="Arial" panose="020B0604020202020204" pitchFamily="34" charset="0"/>
              <a:ea typeface="ＭＳ Ｐゴシック" panose="020B0600070205080204" pitchFamily="34" charset="-128"/>
              <a:cs typeface="+mn-cs"/>
            </a:endParaRPr>
          </a:p>
        </p:txBody>
      </p:sp>
      <p:sp>
        <p:nvSpPr>
          <p:cNvPr id="76" name="Rectangle 8">
            <a:hlinkClick r:id="rId4" action="ppaction://hlinksldjump"/>
          </p:cNvPr>
          <p:cNvSpPr>
            <a:spLocks noChangeArrowheads="1"/>
          </p:cNvSpPr>
          <p:nvPr/>
        </p:nvSpPr>
        <p:spPr bwMode="auto">
          <a:xfrm>
            <a:off x="7204968" y="961066"/>
            <a:ext cx="1224000" cy="391377"/>
          </a:xfrm>
          <a:prstGeom prst="rect">
            <a:avLst/>
          </a:prstGeom>
          <a:solidFill>
            <a:srgbClr val="000000"/>
          </a:solidFill>
          <a:ln>
            <a:noFill/>
          </a:ln>
        </p:spPr>
        <p:txBody>
          <a:bodyPr tIns="0" anchor="ctr"/>
          <a:lstStyle/>
          <a:p>
            <a:pPr fontAlgn="auto">
              <a:spcAft>
                <a:spcPts val="0"/>
              </a:spcAft>
            </a:pPr>
            <a:r>
              <a:rPr lang="de-DE" altLang="de-DE" sz="1400" b="0" kern="0" dirty="0">
                <a:solidFill>
                  <a:srgbClr val="FFFFFF"/>
                </a:solidFill>
                <a:latin typeface="Arial" panose="020B0604020202020204" pitchFamily="34" charset="0"/>
                <a:ea typeface="ＭＳ Ｐゴシック" panose="020B0600070205080204" pitchFamily="34" charset="-128"/>
                <a:cs typeface="+mn-cs"/>
              </a:rPr>
              <a:t>Einführung</a:t>
            </a:r>
          </a:p>
        </p:txBody>
      </p:sp>
      <p:sp>
        <p:nvSpPr>
          <p:cNvPr id="82" name="Flussdiagramm: Prozess 81">
            <a:extLst>
              <a:ext uri="{FF2B5EF4-FFF2-40B4-BE49-F238E27FC236}">
                <a16:creationId xmlns:a16="http://schemas.microsoft.com/office/drawing/2014/main" id="{F3CBD393-A96E-49D9-9112-31809B6E9033}"/>
              </a:ext>
            </a:extLst>
          </p:cNvPr>
          <p:cNvSpPr/>
          <p:nvPr/>
        </p:nvSpPr>
        <p:spPr bwMode="auto">
          <a:xfrm>
            <a:off x="5904374" y="2035092"/>
            <a:ext cx="1214546" cy="638285"/>
          </a:xfrm>
          <a:prstGeom prst="flowChartProcess">
            <a:avLst/>
          </a:prstGeom>
          <a:solidFill>
            <a:srgbClr val="4E6C88"/>
          </a:solidFill>
          <a:ln w="25400" cap="flat" cmpd="sng" algn="ctr">
            <a:noFill/>
            <a:prstDash val="solid"/>
          </a:ln>
          <a:effectLst/>
        </p:spPr>
        <p:txBody>
          <a:bodyPr lIns="36000" tIns="36000" rIns="36000" bIns="3600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800" b="0" i="0" u="none" strike="noStrike" kern="0" cap="none" spc="0" normalizeH="0" baseline="0" noProof="0" dirty="0" smtClean="0">
                <a:ln>
                  <a:noFill/>
                </a:ln>
                <a:solidFill>
                  <a:srgbClr val="FFFFFF"/>
                </a:solidFill>
                <a:effectLst/>
                <a:uLnTx/>
                <a:uFillTx/>
                <a:latin typeface="Arial"/>
                <a:ea typeface="ＭＳ Ｐゴシック" pitchFamily="34" charset="-128"/>
                <a:cs typeface="Arial" pitchFamily="34" charset="0"/>
              </a:rPr>
              <a:t>Tests sind durchgeführt. Zukünftige Nutzer sind geschult.</a:t>
            </a:r>
          </a:p>
        </p:txBody>
      </p:sp>
      <p:sp>
        <p:nvSpPr>
          <p:cNvPr id="83" name="Rechteck 82"/>
          <p:cNvSpPr/>
          <p:nvPr/>
        </p:nvSpPr>
        <p:spPr bwMode="auto">
          <a:xfrm>
            <a:off x="2515062" y="1484784"/>
            <a:ext cx="1623752" cy="561661"/>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de-CH" sz="900" b="0" dirty="0" smtClean="0">
                <a:solidFill>
                  <a:srgbClr val="C00000"/>
                </a:solidFill>
                <a:ea typeface="ＭＳ Ｐゴシック" panose="020B0600070205080204" pitchFamily="34" charset="-128"/>
                <a:cs typeface="+mn-cs"/>
              </a:rPr>
              <a:t>Freigabe Projektauftrag und</a:t>
            </a:r>
            <a:br>
              <a:rPr lang="de-CH" sz="900" b="0" dirty="0" smtClean="0">
                <a:solidFill>
                  <a:srgbClr val="C00000"/>
                </a:solidFill>
                <a:ea typeface="ＭＳ Ｐゴシック" panose="020B0600070205080204" pitchFamily="34" charset="-128"/>
                <a:cs typeface="+mn-cs"/>
              </a:rPr>
            </a:br>
            <a:r>
              <a:rPr lang="de-CH" sz="900" b="0" dirty="0" err="1" smtClean="0">
                <a:solidFill>
                  <a:srgbClr val="C00000"/>
                </a:solidFill>
                <a:ea typeface="ＭＳ Ｐゴシック" panose="020B0600070205080204" pitchFamily="34" charset="-128"/>
                <a:cs typeface="+mn-cs"/>
              </a:rPr>
              <a:t>Investantrag</a:t>
            </a:r>
            <a:r>
              <a:rPr lang="de-CH" sz="900" b="0" dirty="0" smtClean="0">
                <a:solidFill>
                  <a:srgbClr val="C00000"/>
                </a:solidFill>
                <a:ea typeface="ＭＳ Ｐゴシック" panose="020B0600070205080204" pitchFamily="34" charset="-128"/>
                <a:cs typeface="+mn-cs"/>
              </a:rPr>
              <a:t>, Bewertung und </a:t>
            </a:r>
            <a:br>
              <a:rPr lang="de-CH" sz="900" b="0" dirty="0" smtClean="0">
                <a:solidFill>
                  <a:srgbClr val="C00000"/>
                </a:solidFill>
                <a:ea typeface="ＭＳ Ｐゴシック" panose="020B0600070205080204" pitchFamily="34" charset="-128"/>
                <a:cs typeface="+mn-cs"/>
              </a:rPr>
            </a:br>
            <a:r>
              <a:rPr lang="de-CH" sz="900" b="0" dirty="0" smtClean="0">
                <a:solidFill>
                  <a:srgbClr val="C00000"/>
                </a:solidFill>
                <a:ea typeface="ＭＳ Ｐゴシック" panose="020B0600070205080204" pitchFamily="34" charset="-128"/>
                <a:cs typeface="+mn-cs"/>
              </a:rPr>
              <a:t>Priorisierung Projekt</a:t>
            </a:r>
            <a:r>
              <a:rPr lang="de-CH" sz="900" baseline="30000" dirty="0">
                <a:solidFill>
                  <a:srgbClr val="C00000"/>
                </a:solidFill>
                <a:ea typeface="ＭＳ Ｐゴシック" panose="020B0600070205080204" pitchFamily="34" charset="-128"/>
              </a:rPr>
              <a:t>2</a:t>
            </a:r>
          </a:p>
        </p:txBody>
      </p:sp>
      <p:sp>
        <p:nvSpPr>
          <p:cNvPr id="85" name="Rechteck 84"/>
          <p:cNvSpPr/>
          <p:nvPr/>
        </p:nvSpPr>
        <p:spPr bwMode="auto">
          <a:xfrm>
            <a:off x="4264479" y="1484784"/>
            <a:ext cx="675222" cy="518408"/>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de-CH" sz="900" b="0" dirty="0" smtClean="0">
                <a:solidFill>
                  <a:srgbClr val="C00000"/>
                </a:solidFill>
                <a:ea typeface="ＭＳ Ｐゴシック" panose="020B0600070205080204" pitchFamily="34" charset="-128"/>
                <a:cs typeface="+mn-cs"/>
              </a:rPr>
              <a:t>Abnahme </a:t>
            </a:r>
            <a:br>
              <a:rPr lang="de-CH" sz="900" b="0" dirty="0" smtClean="0">
                <a:solidFill>
                  <a:srgbClr val="C00000"/>
                </a:solidFill>
                <a:ea typeface="ＭＳ Ｐゴシック" panose="020B0600070205080204" pitchFamily="34" charset="-128"/>
                <a:cs typeface="+mn-cs"/>
              </a:rPr>
            </a:br>
            <a:r>
              <a:rPr lang="de-CH" sz="900" b="0" dirty="0" smtClean="0">
                <a:solidFill>
                  <a:srgbClr val="C00000"/>
                </a:solidFill>
                <a:ea typeface="ＭＳ Ｐゴシック" panose="020B0600070205080204" pitchFamily="34" charset="-128"/>
                <a:cs typeface="+mn-cs"/>
              </a:rPr>
              <a:t>Konzept</a:t>
            </a:r>
          </a:p>
        </p:txBody>
      </p:sp>
      <p:sp>
        <p:nvSpPr>
          <p:cNvPr id="86" name="Rechteck 85"/>
          <p:cNvSpPr/>
          <p:nvPr/>
        </p:nvSpPr>
        <p:spPr bwMode="auto">
          <a:xfrm>
            <a:off x="5481058" y="1484784"/>
            <a:ext cx="1217638" cy="496117"/>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de-CH" sz="900" b="0" dirty="0" smtClean="0">
                <a:solidFill>
                  <a:srgbClr val="C00000"/>
                </a:solidFill>
                <a:ea typeface="ＭＳ Ｐゴシック" panose="020B0600070205080204" pitchFamily="34" charset="-128"/>
                <a:cs typeface="+mn-cs"/>
              </a:rPr>
              <a:t>Realisierung </a:t>
            </a:r>
            <a:br>
              <a:rPr lang="de-CH" sz="900" b="0" dirty="0" smtClean="0">
                <a:solidFill>
                  <a:srgbClr val="C00000"/>
                </a:solidFill>
                <a:ea typeface="ＭＳ Ｐゴシック" panose="020B0600070205080204" pitchFamily="34" charset="-128"/>
                <a:cs typeface="+mn-cs"/>
              </a:rPr>
            </a:br>
            <a:r>
              <a:rPr lang="de-CH" sz="900" b="0" dirty="0" smtClean="0">
                <a:solidFill>
                  <a:srgbClr val="C00000"/>
                </a:solidFill>
                <a:ea typeface="ＭＳ Ｐゴシック" panose="020B0600070205080204" pitchFamily="34" charset="-128"/>
                <a:cs typeface="+mn-cs"/>
              </a:rPr>
              <a:t>abgeschlossen</a:t>
            </a:r>
          </a:p>
        </p:txBody>
      </p:sp>
      <p:sp>
        <p:nvSpPr>
          <p:cNvPr id="87" name="Rechteck 86"/>
          <p:cNvSpPr/>
          <p:nvPr/>
        </p:nvSpPr>
        <p:spPr bwMode="auto">
          <a:xfrm>
            <a:off x="6516216" y="1484784"/>
            <a:ext cx="1324212" cy="489738"/>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de-CH" sz="900" b="0" dirty="0" smtClean="0">
                <a:solidFill>
                  <a:srgbClr val="C00000"/>
                </a:solidFill>
                <a:ea typeface="ＭＳ Ｐゴシック" panose="020B0600070205080204" pitchFamily="34" charset="-128"/>
                <a:cs typeface="+mn-cs"/>
              </a:rPr>
              <a:t>Tests + Schulung durch-</a:t>
            </a:r>
            <a:br>
              <a:rPr lang="de-CH" sz="900" b="0" dirty="0" smtClean="0">
                <a:solidFill>
                  <a:srgbClr val="C00000"/>
                </a:solidFill>
                <a:ea typeface="ＭＳ Ｐゴシック" panose="020B0600070205080204" pitchFamily="34" charset="-128"/>
                <a:cs typeface="+mn-cs"/>
              </a:rPr>
            </a:br>
            <a:r>
              <a:rPr lang="de-CH" sz="900" b="0" dirty="0" smtClean="0">
                <a:solidFill>
                  <a:srgbClr val="C00000"/>
                </a:solidFill>
                <a:ea typeface="ＭＳ Ｐゴシック" panose="020B0600070205080204" pitchFamily="34" charset="-128"/>
                <a:cs typeface="+mn-cs"/>
              </a:rPr>
              <a:t>geführt, GO-Live Freigabe</a:t>
            </a:r>
          </a:p>
        </p:txBody>
      </p:sp>
      <p:sp>
        <p:nvSpPr>
          <p:cNvPr id="88" name="Rechteck 87"/>
          <p:cNvSpPr/>
          <p:nvPr/>
        </p:nvSpPr>
        <p:spPr bwMode="auto">
          <a:xfrm>
            <a:off x="8147844" y="1484784"/>
            <a:ext cx="725241" cy="496117"/>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de-CH" sz="900" b="0" dirty="0" smtClean="0">
                <a:solidFill>
                  <a:srgbClr val="C00000"/>
                </a:solidFill>
                <a:ea typeface="ＭＳ Ｐゴシック" panose="020B0600070205080204" pitchFamily="34" charset="-128"/>
                <a:cs typeface="+mn-cs"/>
              </a:rPr>
              <a:t>Projekt-</a:t>
            </a:r>
            <a:br>
              <a:rPr lang="de-CH" sz="900" b="0" dirty="0" smtClean="0">
                <a:solidFill>
                  <a:srgbClr val="C00000"/>
                </a:solidFill>
                <a:ea typeface="ＭＳ Ｐゴシック" panose="020B0600070205080204" pitchFamily="34" charset="-128"/>
                <a:cs typeface="+mn-cs"/>
              </a:rPr>
            </a:br>
            <a:r>
              <a:rPr lang="de-CH" sz="900" b="0" dirty="0" err="1" smtClean="0">
                <a:solidFill>
                  <a:srgbClr val="C00000"/>
                </a:solidFill>
                <a:ea typeface="ＭＳ Ｐゴシック" panose="020B0600070205080204" pitchFamily="34" charset="-128"/>
                <a:cs typeface="+mn-cs"/>
              </a:rPr>
              <a:t>abschluss</a:t>
            </a:r>
            <a:endParaRPr lang="de-CH" sz="900" b="0" dirty="0" smtClean="0">
              <a:solidFill>
                <a:srgbClr val="C00000"/>
              </a:solidFill>
              <a:ea typeface="ＭＳ Ｐゴシック" panose="020B0600070205080204" pitchFamily="34" charset="-128"/>
              <a:cs typeface="+mn-cs"/>
            </a:endParaRPr>
          </a:p>
        </p:txBody>
      </p:sp>
      <p:sp>
        <p:nvSpPr>
          <p:cNvPr id="94" name="Textfeld 37"/>
          <p:cNvSpPr txBox="1">
            <a:spLocks noChangeArrowheads="1"/>
          </p:cNvSpPr>
          <p:nvPr/>
        </p:nvSpPr>
        <p:spPr bwMode="auto">
          <a:xfrm>
            <a:off x="387985" y="1556792"/>
            <a:ext cx="10156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anchor="ctr">
            <a:spAutoFit/>
          </a:bodyPr>
          <a:lstStyle>
            <a:lvl1pPr>
              <a:spcBef>
                <a:spcPct val="20000"/>
              </a:spcBef>
              <a:buClr>
                <a:schemeClr val="tx1"/>
              </a:buClr>
              <a:buFont typeface="Arial" panose="020B0604020202020204" pitchFamily="34" charset="0"/>
              <a:buChar char="–"/>
              <a:defRPr>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Char char="•"/>
              <a:defRPr sz="16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1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16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r>
              <a:rPr lang="de-DE" altLang="de-DE" sz="1200" dirty="0" smtClean="0">
                <a:solidFill>
                  <a:srgbClr val="C00000"/>
                </a:solidFill>
                <a:cs typeface="Arial" panose="020B0604020202020204" pitchFamily="34" charset="0"/>
              </a:rPr>
              <a:t>Meilensteine</a:t>
            </a:r>
          </a:p>
        </p:txBody>
      </p:sp>
      <p:sp>
        <p:nvSpPr>
          <p:cNvPr id="95" name="Flussdiagramm: Dokument 94"/>
          <p:cNvSpPr/>
          <p:nvPr/>
        </p:nvSpPr>
        <p:spPr bwMode="auto">
          <a:xfrm>
            <a:off x="779437" y="2878634"/>
            <a:ext cx="1092443" cy="1073769"/>
          </a:xfrm>
          <a:prstGeom prst="rect">
            <a:avLst/>
          </a:prstGeom>
          <a:solidFill>
            <a:srgbClr val="BBE0E3">
              <a:lumMod val="50000"/>
            </a:srgbClr>
          </a:solidFill>
          <a:ln w="9525" cap="flat" cmpd="sng" algn="ctr">
            <a:solidFill>
              <a:srgbClr val="FFFFFF"/>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900" i="0" u="none" strike="noStrike" kern="0" cap="none" spc="0" normalizeH="0" baseline="0" noProof="0" dirty="0" smtClean="0">
                <a:ln>
                  <a:noFill/>
                </a:ln>
                <a:solidFill>
                  <a:srgbClr val="FFFFFF"/>
                </a:solidFill>
                <a:effectLst/>
                <a:uLnTx/>
                <a:uFillTx/>
                <a:latin typeface="Arial" panose="020B0604020202020204" pitchFamily="34" charset="0"/>
                <a:ea typeface="ＭＳ Ｐゴシック" panose="020B0600070205080204" pitchFamily="34" charset="-128"/>
                <a:cs typeface="Arial" pitchFamily="34" charset="0"/>
              </a:rPr>
              <a:t>Projektidee</a:t>
            </a:r>
            <a:r>
              <a:rPr kumimoji="0" lang="de-DE" sz="900" b="0" i="0" u="none" strike="noStrike" kern="0" cap="none" spc="0" normalizeH="0" baseline="0" noProof="0" dirty="0" smtClean="0">
                <a:ln>
                  <a:noFill/>
                </a:ln>
                <a:solidFill>
                  <a:srgbClr val="FFFFFF"/>
                </a:solidFill>
                <a:effectLst/>
                <a:uLnTx/>
                <a:uFillTx/>
                <a:latin typeface="Arial" panose="020B0604020202020204" pitchFamily="34" charset="0"/>
                <a:ea typeface="ＭＳ Ｐゴシック" panose="020B0600070205080204" pitchFamily="34" charset="-128"/>
                <a:cs typeface="Arial" pitchFamily="34" charset="0"/>
              </a:rPr>
              <a:t> </a:t>
            </a:r>
          </a:p>
          <a:p>
            <a:pPr marL="88900" marR="0" lvl="0" indent="-88900" defTabSz="914400" eaLnBrk="1" fontAlgn="auto" latinLnBrk="0" hangingPunct="1">
              <a:lnSpc>
                <a:spcPct val="100000"/>
              </a:lnSpc>
              <a:spcBef>
                <a:spcPts val="0"/>
              </a:spcBef>
              <a:spcAft>
                <a:spcPts val="0"/>
              </a:spcAft>
              <a:buClrTx/>
              <a:buSzTx/>
              <a:buFontTx/>
              <a:buChar char="-"/>
              <a:tabLst/>
              <a:defRPr/>
            </a:pPr>
            <a:r>
              <a:rPr kumimoji="0" lang="de-DE" sz="900" b="0" i="0" u="none" strike="noStrike" kern="0" cap="none" spc="0" normalizeH="0" baseline="0" noProof="0" dirty="0" smtClean="0">
                <a:ln>
                  <a:noFill/>
                </a:ln>
                <a:solidFill>
                  <a:srgbClr val="FFFFFF"/>
                </a:solidFill>
                <a:effectLst/>
                <a:uLnTx/>
                <a:uFillTx/>
                <a:ea typeface="ＭＳ Ｐゴシック" panose="020B0600070205080204" pitchFamily="34" charset="-128"/>
                <a:cs typeface="Arial" pitchFamily="34" charset="0"/>
              </a:rPr>
              <a:t>Steckbrief</a:t>
            </a:r>
          </a:p>
          <a:p>
            <a:pPr marL="88900" marR="0" lvl="0" indent="-88900" defTabSz="914400" eaLnBrk="1" fontAlgn="auto" latinLnBrk="0" hangingPunct="1">
              <a:lnSpc>
                <a:spcPct val="100000"/>
              </a:lnSpc>
              <a:spcBef>
                <a:spcPts val="0"/>
              </a:spcBef>
              <a:spcAft>
                <a:spcPts val="0"/>
              </a:spcAft>
              <a:buClrTx/>
              <a:buSzTx/>
              <a:buFontTx/>
              <a:buChar char="-"/>
              <a:tabLst/>
              <a:defRPr/>
            </a:pPr>
            <a:r>
              <a:rPr kumimoji="0" lang="de-DE" sz="900" b="0" i="0" u="none" strike="noStrike" kern="0" cap="none" spc="0" normalizeH="0" baseline="0" noProof="0" dirty="0" smtClean="0">
                <a:ln>
                  <a:noFill/>
                </a:ln>
                <a:solidFill>
                  <a:srgbClr val="FFFFFF"/>
                </a:solidFill>
                <a:effectLst/>
                <a:uLnTx/>
                <a:uFillTx/>
                <a:ea typeface="ＭＳ Ｐゴシック" panose="020B0600070205080204" pitchFamily="34" charset="-128"/>
                <a:cs typeface="Arial" pitchFamily="34" charset="0"/>
              </a:rPr>
              <a:t>Kurzbeschreibung</a:t>
            </a:r>
          </a:p>
          <a:p>
            <a:pPr marL="88900" marR="0" lvl="0" indent="-88900" defTabSz="914400" eaLnBrk="1" fontAlgn="auto" latinLnBrk="0" hangingPunct="1">
              <a:lnSpc>
                <a:spcPct val="100000"/>
              </a:lnSpc>
              <a:spcBef>
                <a:spcPts val="0"/>
              </a:spcBef>
              <a:spcAft>
                <a:spcPts val="0"/>
              </a:spcAft>
              <a:buClrTx/>
              <a:buSzTx/>
              <a:buFontTx/>
              <a:buChar char="-"/>
              <a:tabLst/>
              <a:defRPr/>
            </a:pPr>
            <a:r>
              <a:rPr kumimoji="0" lang="de-DE" sz="900" b="0" i="0" u="none" strike="noStrike" kern="0" cap="none" spc="0" normalizeH="0" baseline="0" noProof="0" dirty="0" smtClean="0">
                <a:ln>
                  <a:noFill/>
                </a:ln>
                <a:solidFill>
                  <a:srgbClr val="FFFFFF"/>
                </a:solidFill>
                <a:effectLst/>
                <a:uLnTx/>
                <a:uFillTx/>
                <a:ea typeface="ＭＳ Ｐゴシック" panose="020B0600070205080204" pitchFamily="34" charset="-128"/>
                <a:cs typeface="Arial" pitchFamily="34" charset="0"/>
              </a:rPr>
              <a:t>Ist-Situation</a:t>
            </a:r>
          </a:p>
          <a:p>
            <a:pPr marL="88900" marR="0" lvl="0" indent="-88900" defTabSz="914400" eaLnBrk="1" fontAlgn="auto" latinLnBrk="0" hangingPunct="1">
              <a:lnSpc>
                <a:spcPct val="100000"/>
              </a:lnSpc>
              <a:spcBef>
                <a:spcPts val="0"/>
              </a:spcBef>
              <a:spcAft>
                <a:spcPts val="0"/>
              </a:spcAft>
              <a:buClrTx/>
              <a:buSzTx/>
              <a:buFontTx/>
              <a:buChar char="-"/>
              <a:tabLst/>
              <a:defRPr/>
            </a:pPr>
            <a:r>
              <a:rPr kumimoji="0" lang="de-DE" sz="900" b="0" i="0" u="none" strike="noStrike" kern="0" cap="none" spc="0" normalizeH="0" baseline="0" noProof="0" dirty="0" smtClean="0">
                <a:ln>
                  <a:noFill/>
                </a:ln>
                <a:solidFill>
                  <a:srgbClr val="FFFFFF"/>
                </a:solidFill>
                <a:effectLst/>
                <a:uLnTx/>
                <a:uFillTx/>
                <a:ea typeface="ＭＳ Ｐゴシック" panose="020B0600070205080204" pitchFamily="34" charset="-128"/>
                <a:cs typeface="Arial" pitchFamily="34" charset="0"/>
              </a:rPr>
              <a:t>Ziele</a:t>
            </a:r>
          </a:p>
          <a:p>
            <a:pPr marL="88900" marR="0" lvl="0" indent="-88900" defTabSz="914400" eaLnBrk="1" fontAlgn="auto" latinLnBrk="0" hangingPunct="1">
              <a:lnSpc>
                <a:spcPct val="100000"/>
              </a:lnSpc>
              <a:spcBef>
                <a:spcPts val="0"/>
              </a:spcBef>
              <a:spcAft>
                <a:spcPts val="0"/>
              </a:spcAft>
              <a:buClrTx/>
              <a:buSzTx/>
              <a:buFontTx/>
              <a:buChar char="-"/>
              <a:tabLst/>
              <a:defRPr/>
            </a:pPr>
            <a:r>
              <a:rPr kumimoji="0" lang="de-DE" sz="900" b="0" i="0" u="none" strike="noStrike" kern="0" cap="none" spc="0" normalizeH="0" baseline="0" noProof="0" dirty="0" smtClean="0">
                <a:ln>
                  <a:noFill/>
                </a:ln>
                <a:solidFill>
                  <a:srgbClr val="FFFFFF"/>
                </a:solidFill>
                <a:effectLst/>
                <a:uLnTx/>
                <a:uFillTx/>
                <a:ea typeface="ＭＳ Ｐゴシック" panose="020B0600070205080204" pitchFamily="34" charset="-128"/>
                <a:cs typeface="Arial" pitchFamily="34" charset="0"/>
              </a:rPr>
              <a:t>Vorteile und </a:t>
            </a:r>
            <a:br>
              <a:rPr kumimoji="0" lang="de-DE" sz="900" b="0" i="0" u="none" strike="noStrike" kern="0" cap="none" spc="0" normalizeH="0" baseline="0" noProof="0" dirty="0" smtClean="0">
                <a:ln>
                  <a:noFill/>
                </a:ln>
                <a:solidFill>
                  <a:srgbClr val="FFFFFF"/>
                </a:solidFill>
                <a:effectLst/>
                <a:uLnTx/>
                <a:uFillTx/>
                <a:ea typeface="ＭＳ Ｐゴシック" panose="020B0600070205080204" pitchFamily="34" charset="-128"/>
                <a:cs typeface="Arial" pitchFamily="34" charset="0"/>
              </a:rPr>
            </a:br>
            <a:r>
              <a:rPr kumimoji="0" lang="de-DE" sz="900" b="0" i="0" u="none" strike="noStrike" kern="0" cap="none" spc="0" normalizeH="0" baseline="0" noProof="0" dirty="0" smtClean="0">
                <a:ln>
                  <a:noFill/>
                </a:ln>
                <a:solidFill>
                  <a:srgbClr val="FFFFFF"/>
                </a:solidFill>
                <a:effectLst/>
                <a:uLnTx/>
                <a:uFillTx/>
                <a:ea typeface="ＭＳ Ｐゴシック" panose="020B0600070205080204" pitchFamily="34" charset="-128"/>
                <a:cs typeface="Arial" pitchFamily="34" charset="0"/>
              </a:rPr>
              <a:t>Nutzen</a:t>
            </a:r>
            <a:endParaRPr kumimoji="0" lang="de-CH" sz="900" b="0" i="0" u="none" strike="noStrike" kern="0" cap="none" spc="0" normalizeH="0" baseline="0" noProof="0" dirty="0" smtClean="0">
              <a:ln>
                <a:noFill/>
              </a:ln>
              <a:solidFill>
                <a:srgbClr val="FFFFFF"/>
              </a:solidFill>
              <a:effectLst/>
              <a:uLnTx/>
              <a:uFillTx/>
              <a:ea typeface="ＭＳ Ｐゴシック" panose="020B0600070205080204" pitchFamily="34" charset="-128"/>
              <a:cs typeface="+mn-cs"/>
            </a:endParaRPr>
          </a:p>
        </p:txBody>
      </p:sp>
      <p:sp>
        <p:nvSpPr>
          <p:cNvPr id="96" name="Textfeld 37"/>
          <p:cNvSpPr txBox="1">
            <a:spLocks noChangeArrowheads="1"/>
          </p:cNvSpPr>
          <p:nvPr/>
        </p:nvSpPr>
        <p:spPr bwMode="auto">
          <a:xfrm rot="16200000">
            <a:off x="-429136" y="3974754"/>
            <a:ext cx="194457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anchor="ctr">
            <a:spAutoFit/>
          </a:bodyPr>
          <a:lstStyle>
            <a:lvl1pPr>
              <a:spcBef>
                <a:spcPct val="20000"/>
              </a:spcBef>
              <a:buClr>
                <a:schemeClr val="tx1"/>
              </a:buClr>
              <a:buFont typeface="Arial" panose="020B0604020202020204" pitchFamily="34" charset="0"/>
              <a:buChar char="–"/>
              <a:defRPr>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Char char="•"/>
              <a:defRPr sz="16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1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16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r>
              <a:rPr lang="de-DE" altLang="de-DE" sz="1200" dirty="0" smtClean="0">
                <a:solidFill>
                  <a:srgbClr val="BBE0E3">
                    <a:lumMod val="50000"/>
                  </a:srgbClr>
                </a:solidFill>
                <a:cs typeface="Arial" panose="020B0604020202020204" pitchFamily="34" charset="0"/>
              </a:rPr>
              <a:t>Ergebnisse / Dokumente</a:t>
            </a:r>
          </a:p>
        </p:txBody>
      </p:sp>
      <p:sp>
        <p:nvSpPr>
          <p:cNvPr id="97" name="Flussdiagramm: Dokument 96"/>
          <p:cNvSpPr/>
          <p:nvPr/>
        </p:nvSpPr>
        <p:spPr bwMode="auto">
          <a:xfrm>
            <a:off x="1968666" y="2895733"/>
            <a:ext cx="1225899" cy="1304855"/>
          </a:xfrm>
          <a:prstGeom prst="rect">
            <a:avLst/>
          </a:prstGeom>
          <a:solidFill>
            <a:srgbClr val="BBE0E3">
              <a:lumMod val="50000"/>
            </a:srgbClr>
          </a:solidFill>
          <a:ln w="9525" cap="flat" cmpd="sng" algn="ctr">
            <a:solidFill>
              <a:srgbClr val="FFFFFF"/>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900" i="0" u="none" strike="noStrike" kern="0" cap="none" spc="0" normalizeH="0" baseline="0" noProof="0" dirty="0" smtClean="0">
                <a:ln>
                  <a:noFill/>
                </a:ln>
                <a:solidFill>
                  <a:srgbClr val="FFFFFF"/>
                </a:solidFill>
                <a:effectLst/>
                <a:uLnTx/>
                <a:uFillTx/>
                <a:latin typeface="Arial" panose="020B0604020202020204" pitchFamily="34" charset="0"/>
                <a:ea typeface="ＭＳ Ｐゴシック" panose="020B0600070205080204" pitchFamily="34" charset="-128"/>
                <a:cs typeface="Arial" pitchFamily="34" charset="0"/>
              </a:rPr>
              <a:t>Projektauftrag</a:t>
            </a:r>
          </a:p>
          <a:p>
            <a:pPr marL="88900" marR="0" lvl="0" indent="-88900" defTabSz="914400" eaLnBrk="1" fontAlgn="auto" latinLnBrk="0" hangingPunct="1">
              <a:lnSpc>
                <a:spcPct val="100000"/>
              </a:lnSpc>
              <a:spcBef>
                <a:spcPts val="0"/>
              </a:spcBef>
              <a:spcAft>
                <a:spcPts val="0"/>
              </a:spcAft>
              <a:buClrTx/>
              <a:buSzTx/>
              <a:buFontTx/>
              <a:buChar char="-"/>
              <a:tabLst/>
              <a:defRPr/>
            </a:pPr>
            <a:r>
              <a:rPr kumimoji="0" lang="de-DE" sz="900" b="0" i="0" u="none" strike="noStrike" kern="0" cap="none" spc="0" normalizeH="0" baseline="0" noProof="0" dirty="0" smtClean="0">
                <a:ln>
                  <a:noFill/>
                </a:ln>
                <a:solidFill>
                  <a:srgbClr val="FFFFFF"/>
                </a:solidFill>
                <a:effectLst/>
                <a:uLnTx/>
                <a:uFillTx/>
                <a:ea typeface="ＭＳ Ｐゴシック" panose="020B0600070205080204" pitchFamily="34" charset="-128"/>
                <a:cs typeface="Arial" pitchFamily="34" charset="0"/>
              </a:rPr>
              <a:t>Ist-Situation</a:t>
            </a:r>
          </a:p>
          <a:p>
            <a:pPr marL="88900" marR="0" lvl="0" indent="-88900" defTabSz="914400" eaLnBrk="1" fontAlgn="auto" latinLnBrk="0" hangingPunct="1">
              <a:lnSpc>
                <a:spcPct val="100000"/>
              </a:lnSpc>
              <a:spcBef>
                <a:spcPts val="0"/>
              </a:spcBef>
              <a:spcAft>
                <a:spcPts val="0"/>
              </a:spcAft>
              <a:buClrTx/>
              <a:buSzTx/>
              <a:buFontTx/>
              <a:buChar char="-"/>
              <a:tabLst/>
              <a:defRPr/>
            </a:pPr>
            <a:r>
              <a:rPr lang="de-DE" sz="900" b="0" kern="0" dirty="0" smtClean="0">
                <a:solidFill>
                  <a:srgbClr val="FFFFFF"/>
                </a:solidFill>
                <a:ea typeface="ＭＳ Ｐゴシック" panose="020B0600070205080204" pitchFamily="34" charset="-128"/>
                <a:cs typeface="Arial" pitchFamily="34" charset="0"/>
              </a:rPr>
              <a:t>Anforderungen</a:t>
            </a:r>
            <a:endParaRPr kumimoji="0" lang="de-DE" sz="900" b="0" i="0" u="none" strike="noStrike" kern="0" cap="none" spc="0" normalizeH="0" baseline="0" noProof="0" dirty="0" smtClean="0">
              <a:ln>
                <a:noFill/>
              </a:ln>
              <a:solidFill>
                <a:srgbClr val="FFFFFF"/>
              </a:solidFill>
              <a:effectLst/>
              <a:uLnTx/>
              <a:uFillTx/>
              <a:ea typeface="ＭＳ Ｐゴシック" panose="020B0600070205080204" pitchFamily="34" charset="-128"/>
              <a:cs typeface="Arial" pitchFamily="34" charset="0"/>
            </a:endParaRPr>
          </a:p>
          <a:p>
            <a:pPr marL="88900" marR="0" lvl="0" indent="-88900" defTabSz="914400" eaLnBrk="1" fontAlgn="auto" latinLnBrk="0" hangingPunct="1">
              <a:lnSpc>
                <a:spcPct val="100000"/>
              </a:lnSpc>
              <a:spcBef>
                <a:spcPts val="0"/>
              </a:spcBef>
              <a:spcAft>
                <a:spcPts val="0"/>
              </a:spcAft>
              <a:buClrTx/>
              <a:buSzTx/>
              <a:buFontTx/>
              <a:buChar char="-"/>
              <a:tabLst/>
              <a:defRPr/>
            </a:pPr>
            <a:r>
              <a:rPr kumimoji="0" lang="de-DE" sz="900" b="0" i="0" u="none" strike="noStrike" kern="0" cap="none" spc="0" normalizeH="0" baseline="0" noProof="0" dirty="0" smtClean="0">
                <a:ln>
                  <a:noFill/>
                </a:ln>
                <a:solidFill>
                  <a:srgbClr val="FFFFFF"/>
                </a:solidFill>
                <a:effectLst/>
                <a:uLnTx/>
                <a:uFillTx/>
                <a:ea typeface="ＭＳ Ｐゴシック" panose="020B0600070205080204" pitchFamily="34" charset="-128"/>
                <a:cs typeface="Arial" pitchFamily="34" charset="0"/>
              </a:rPr>
              <a:t>Ziele + Umfang</a:t>
            </a:r>
          </a:p>
          <a:p>
            <a:pPr marL="88900" marR="0" lvl="0" indent="-88900" defTabSz="914400" eaLnBrk="1" fontAlgn="auto" latinLnBrk="0" hangingPunct="1">
              <a:lnSpc>
                <a:spcPct val="100000"/>
              </a:lnSpc>
              <a:spcBef>
                <a:spcPts val="0"/>
              </a:spcBef>
              <a:spcAft>
                <a:spcPts val="0"/>
              </a:spcAft>
              <a:buClrTx/>
              <a:buSzTx/>
              <a:buFontTx/>
              <a:buChar char="-"/>
              <a:tabLst/>
              <a:defRPr/>
            </a:pPr>
            <a:r>
              <a:rPr kumimoji="0" lang="de-DE" sz="900" b="0" i="0" u="none" strike="noStrike" kern="0" cap="none" spc="0" normalizeH="0" baseline="0" noProof="0" dirty="0" smtClean="0">
                <a:ln>
                  <a:noFill/>
                </a:ln>
                <a:solidFill>
                  <a:srgbClr val="FFFFFF"/>
                </a:solidFill>
                <a:effectLst/>
                <a:uLnTx/>
                <a:uFillTx/>
                <a:ea typeface="ＭＳ Ｐゴシック" panose="020B0600070205080204" pitchFamily="34" charset="-128"/>
                <a:cs typeface="Arial" pitchFamily="34" charset="0"/>
              </a:rPr>
              <a:t>Vorteile / Nutzen</a:t>
            </a:r>
          </a:p>
          <a:p>
            <a:pPr marL="88900" marR="0" lvl="0" indent="-88900" defTabSz="914400" eaLnBrk="1" fontAlgn="auto" latinLnBrk="0" hangingPunct="1">
              <a:lnSpc>
                <a:spcPct val="100000"/>
              </a:lnSpc>
              <a:spcBef>
                <a:spcPts val="0"/>
              </a:spcBef>
              <a:spcAft>
                <a:spcPts val="0"/>
              </a:spcAft>
              <a:buClrTx/>
              <a:buSzTx/>
              <a:buFontTx/>
              <a:buChar char="-"/>
              <a:tabLst/>
              <a:defRPr/>
            </a:pPr>
            <a:r>
              <a:rPr kumimoji="0" lang="de-DE" sz="900" b="0" i="0" u="none" strike="noStrike" kern="0" cap="none" spc="0" normalizeH="0" baseline="0" noProof="0" dirty="0" smtClean="0">
                <a:ln>
                  <a:noFill/>
                </a:ln>
                <a:solidFill>
                  <a:srgbClr val="FFFFFF"/>
                </a:solidFill>
                <a:effectLst/>
                <a:uLnTx/>
                <a:uFillTx/>
                <a:ea typeface="ＭＳ Ｐゴシック" panose="020B0600070205080204" pitchFamily="34" charset="-128"/>
                <a:cs typeface="Arial" pitchFamily="34" charset="0"/>
              </a:rPr>
              <a:t>Projektorganisation</a:t>
            </a:r>
          </a:p>
          <a:p>
            <a:pPr marL="88900" marR="0" lvl="0" indent="-88900" defTabSz="914400" eaLnBrk="1" fontAlgn="auto" latinLnBrk="0" hangingPunct="1">
              <a:lnSpc>
                <a:spcPct val="100000"/>
              </a:lnSpc>
              <a:spcBef>
                <a:spcPts val="0"/>
              </a:spcBef>
              <a:spcAft>
                <a:spcPts val="0"/>
              </a:spcAft>
              <a:buClrTx/>
              <a:buSzTx/>
              <a:buFontTx/>
              <a:buChar char="-"/>
              <a:tabLst/>
              <a:defRPr/>
            </a:pPr>
            <a:r>
              <a:rPr kumimoji="0" lang="de-DE" sz="900" b="0" i="0" u="none" strike="noStrike" kern="0" cap="none" spc="0" normalizeH="0" baseline="0" noProof="0" dirty="0" smtClean="0">
                <a:ln>
                  <a:noFill/>
                </a:ln>
                <a:solidFill>
                  <a:srgbClr val="FFFFFF"/>
                </a:solidFill>
                <a:effectLst/>
                <a:uLnTx/>
                <a:uFillTx/>
                <a:ea typeface="ＭＳ Ｐゴシック" panose="020B0600070205080204" pitchFamily="34" charset="-128"/>
                <a:cs typeface="Arial" pitchFamily="34" charset="0"/>
              </a:rPr>
              <a:t>Projektstrukturplan</a:t>
            </a:r>
          </a:p>
          <a:p>
            <a:pPr marL="88900" marR="0" lvl="0" indent="-88900" defTabSz="914400" eaLnBrk="1" fontAlgn="auto" latinLnBrk="0" hangingPunct="1">
              <a:lnSpc>
                <a:spcPct val="100000"/>
              </a:lnSpc>
              <a:spcBef>
                <a:spcPts val="0"/>
              </a:spcBef>
              <a:spcAft>
                <a:spcPts val="0"/>
              </a:spcAft>
              <a:buClrTx/>
              <a:buSzTx/>
              <a:buFontTx/>
              <a:buChar char="-"/>
              <a:tabLst/>
              <a:defRPr/>
            </a:pPr>
            <a:r>
              <a:rPr kumimoji="0" lang="de-DE" sz="900" b="0" i="0" u="none" strike="noStrike" kern="0" cap="none" spc="0" normalizeH="0" baseline="0" noProof="0" dirty="0" smtClean="0">
                <a:ln>
                  <a:noFill/>
                </a:ln>
                <a:solidFill>
                  <a:srgbClr val="FFFFFF"/>
                </a:solidFill>
                <a:effectLst/>
                <a:uLnTx/>
                <a:uFillTx/>
                <a:ea typeface="ＭＳ Ｐゴシック" panose="020B0600070205080204" pitchFamily="34" charset="-128"/>
                <a:cs typeface="Arial" pitchFamily="34" charset="0"/>
              </a:rPr>
              <a:t>Termin-, Kosten-, </a:t>
            </a:r>
            <a:br>
              <a:rPr kumimoji="0" lang="de-DE" sz="900" b="0" i="0" u="none" strike="noStrike" kern="0" cap="none" spc="0" normalizeH="0" baseline="0" noProof="0" dirty="0" smtClean="0">
                <a:ln>
                  <a:noFill/>
                </a:ln>
                <a:solidFill>
                  <a:srgbClr val="FFFFFF"/>
                </a:solidFill>
                <a:effectLst/>
                <a:uLnTx/>
                <a:uFillTx/>
                <a:ea typeface="ＭＳ Ｐゴシック" panose="020B0600070205080204" pitchFamily="34" charset="-128"/>
                <a:cs typeface="Arial" pitchFamily="34" charset="0"/>
              </a:rPr>
            </a:br>
            <a:r>
              <a:rPr kumimoji="0" lang="de-DE" sz="900" b="0" i="0" u="none" strike="noStrike" kern="0" cap="none" spc="0" normalizeH="0" baseline="0" noProof="0" dirty="0" smtClean="0">
                <a:ln>
                  <a:noFill/>
                </a:ln>
                <a:solidFill>
                  <a:srgbClr val="FFFFFF"/>
                </a:solidFill>
                <a:effectLst/>
                <a:uLnTx/>
                <a:uFillTx/>
                <a:ea typeface="ＭＳ Ｐゴシック" panose="020B0600070205080204" pitchFamily="34" charset="-128"/>
                <a:cs typeface="Arial" pitchFamily="34" charset="0"/>
              </a:rPr>
              <a:t>Ressourcenplan</a:t>
            </a:r>
            <a:endParaRPr kumimoji="0" lang="de-DE" sz="900" b="0" i="0" u="none" strike="noStrike" kern="0" cap="none" spc="0" normalizeH="0" baseline="0" noProof="0" dirty="0" smtClean="0">
              <a:ln>
                <a:noFill/>
              </a:ln>
              <a:solidFill>
                <a:srgbClr val="0070C0"/>
              </a:solidFill>
              <a:effectLst/>
              <a:uLnTx/>
              <a:uFillTx/>
              <a:ea typeface="ＭＳ Ｐゴシック" panose="020B0600070205080204" pitchFamily="34" charset="-128"/>
              <a:cs typeface="Arial" pitchFamily="34" charset="0"/>
            </a:endParaRPr>
          </a:p>
          <a:p>
            <a:pPr marL="171450" marR="0" lvl="0" indent="-171450" defTabSz="914400" eaLnBrk="1" fontAlgn="auto" latinLnBrk="0" hangingPunct="1">
              <a:lnSpc>
                <a:spcPct val="100000"/>
              </a:lnSpc>
              <a:spcBef>
                <a:spcPts val="0"/>
              </a:spcBef>
              <a:spcAft>
                <a:spcPts val="0"/>
              </a:spcAft>
              <a:buClrTx/>
              <a:buSzTx/>
              <a:buFontTx/>
              <a:buChar char="-"/>
              <a:tabLst/>
              <a:defRPr/>
            </a:pPr>
            <a:endParaRPr kumimoji="0" lang="de-CH" sz="900" b="0" i="0" u="none" strike="noStrike" kern="0" cap="none" spc="0" normalizeH="0" baseline="0" noProof="0" dirty="0" smtClean="0">
              <a:ln>
                <a:noFill/>
              </a:ln>
              <a:solidFill>
                <a:srgbClr val="FFFFFF"/>
              </a:solidFill>
              <a:effectLst/>
              <a:uLnTx/>
              <a:uFillTx/>
              <a:ea typeface="ＭＳ Ｐゴシック" panose="020B0600070205080204" pitchFamily="34" charset="-128"/>
              <a:cs typeface="+mn-cs"/>
            </a:endParaRPr>
          </a:p>
        </p:txBody>
      </p:sp>
      <p:sp>
        <p:nvSpPr>
          <p:cNvPr id="98" name="Flussdiagramm: Dokument 97"/>
          <p:cNvSpPr/>
          <p:nvPr/>
        </p:nvSpPr>
        <p:spPr bwMode="auto">
          <a:xfrm>
            <a:off x="1962253" y="5306179"/>
            <a:ext cx="1232312" cy="205192"/>
          </a:xfrm>
          <a:prstGeom prst="rect">
            <a:avLst/>
          </a:prstGeom>
          <a:solidFill>
            <a:srgbClr val="BBE0E3">
              <a:lumMod val="50000"/>
            </a:srgbClr>
          </a:solidFill>
          <a:ln w="9525" cap="flat" cmpd="sng" algn="ctr">
            <a:solidFill>
              <a:srgbClr val="FFFF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CH" sz="900" i="0" u="none" strike="noStrike" kern="0" cap="none" spc="0" normalizeH="0" baseline="0" noProof="0" dirty="0" err="1" smtClean="0">
                <a:ln>
                  <a:noFill/>
                </a:ln>
                <a:solidFill>
                  <a:srgbClr val="FFFFFF"/>
                </a:solidFill>
                <a:effectLst/>
                <a:uLnTx/>
                <a:uFillTx/>
                <a:ea typeface="ＭＳ Ｐゴシック" panose="020B0600070205080204" pitchFamily="34" charset="-128"/>
                <a:cs typeface="+mn-cs"/>
              </a:rPr>
              <a:t>Investantrag</a:t>
            </a:r>
            <a:endParaRPr kumimoji="0" lang="de-CH" sz="900" i="0" u="none" strike="noStrike" kern="0" cap="none" spc="0" normalizeH="0" baseline="0" noProof="0" dirty="0" smtClean="0">
              <a:ln>
                <a:noFill/>
              </a:ln>
              <a:solidFill>
                <a:srgbClr val="FFFFFF"/>
              </a:solidFill>
              <a:effectLst/>
              <a:uLnTx/>
              <a:uFillTx/>
              <a:ea typeface="ＭＳ Ｐゴシック" panose="020B0600070205080204" pitchFamily="34" charset="-128"/>
              <a:cs typeface="+mn-cs"/>
            </a:endParaRPr>
          </a:p>
        </p:txBody>
      </p:sp>
      <p:sp>
        <p:nvSpPr>
          <p:cNvPr id="100" name="Flussdiagramm: Dokument 99"/>
          <p:cNvSpPr/>
          <p:nvPr/>
        </p:nvSpPr>
        <p:spPr bwMode="auto">
          <a:xfrm>
            <a:off x="3282708" y="3280010"/>
            <a:ext cx="1225262" cy="1074646"/>
          </a:xfrm>
          <a:prstGeom prst="rect">
            <a:avLst/>
          </a:prstGeom>
          <a:solidFill>
            <a:srgbClr val="BBE0E3">
              <a:lumMod val="50000"/>
            </a:srgbClr>
          </a:solidFill>
          <a:ln w="9525" cap="flat" cmpd="sng" algn="ctr">
            <a:solidFill>
              <a:srgbClr val="FFFFFF"/>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900" i="0" u="none" strike="noStrike" kern="0" cap="none" spc="0" normalizeH="0" baseline="0" noProof="0" dirty="0" smtClean="0">
                <a:ln>
                  <a:noFill/>
                </a:ln>
                <a:solidFill>
                  <a:srgbClr val="FFFFFF"/>
                </a:solidFill>
                <a:effectLst/>
                <a:uLnTx/>
                <a:uFillTx/>
                <a:latin typeface="Arial" panose="020B0604020202020204" pitchFamily="34" charset="0"/>
                <a:ea typeface="ＭＳ Ｐゴシック" panose="020B0600070205080204" pitchFamily="34" charset="-128"/>
                <a:cs typeface="Arial" pitchFamily="34" charset="0"/>
              </a:rPr>
              <a:t>Konzept / Pflichten-</a:t>
            </a:r>
            <a:br>
              <a:rPr kumimoji="0" lang="de-DE" sz="900" i="0" u="none" strike="noStrike" kern="0" cap="none" spc="0" normalizeH="0" baseline="0" noProof="0" dirty="0" smtClean="0">
                <a:ln>
                  <a:noFill/>
                </a:ln>
                <a:solidFill>
                  <a:srgbClr val="FFFFFF"/>
                </a:solidFill>
                <a:effectLst/>
                <a:uLnTx/>
                <a:uFillTx/>
                <a:latin typeface="Arial" panose="020B0604020202020204" pitchFamily="34" charset="0"/>
                <a:ea typeface="ＭＳ Ｐゴシック" panose="020B0600070205080204" pitchFamily="34" charset="-128"/>
                <a:cs typeface="Arial" pitchFamily="34" charset="0"/>
              </a:rPr>
            </a:br>
            <a:r>
              <a:rPr kumimoji="0" lang="de-DE" sz="900" i="0" u="none" strike="noStrike" kern="0" cap="none" spc="0" normalizeH="0" baseline="0" noProof="0" dirty="0" err="1" smtClean="0">
                <a:ln>
                  <a:noFill/>
                </a:ln>
                <a:solidFill>
                  <a:srgbClr val="FFFFFF"/>
                </a:solidFill>
                <a:effectLst/>
                <a:uLnTx/>
                <a:uFillTx/>
                <a:latin typeface="Arial" panose="020B0604020202020204" pitchFamily="34" charset="0"/>
                <a:ea typeface="ＭＳ Ｐゴシック" panose="020B0600070205080204" pitchFamily="34" charset="-128"/>
                <a:cs typeface="Arial" pitchFamily="34" charset="0"/>
              </a:rPr>
              <a:t>heft</a:t>
            </a:r>
            <a:r>
              <a:rPr lang="de-DE" sz="900" kern="0" dirty="0" smtClean="0">
                <a:solidFill>
                  <a:srgbClr val="FFFFFF"/>
                </a:solidFill>
                <a:latin typeface="Arial" panose="020B0604020202020204" pitchFamily="34" charset="0"/>
                <a:ea typeface="ＭＳ Ｐゴシック" panose="020B0600070205080204" pitchFamily="34" charset="-128"/>
                <a:cs typeface="Arial" pitchFamily="34" charset="0"/>
              </a:rPr>
              <a:t>, z.B.</a:t>
            </a:r>
            <a:endParaRPr kumimoji="0" lang="de-DE" sz="900" i="0" u="none" strike="noStrike" kern="0" cap="none" spc="0" normalizeH="0" baseline="0" noProof="0" dirty="0" smtClean="0">
              <a:ln>
                <a:noFill/>
              </a:ln>
              <a:solidFill>
                <a:srgbClr val="FFFFFF"/>
              </a:solidFill>
              <a:effectLst/>
              <a:uLnTx/>
              <a:uFillTx/>
              <a:latin typeface="Arial" panose="020B0604020202020204" pitchFamily="34" charset="0"/>
              <a:ea typeface="ＭＳ Ｐゴシック" panose="020B0600070205080204" pitchFamily="34" charset="-128"/>
              <a:cs typeface="Arial" pitchFamily="34" charset="0"/>
            </a:endParaRPr>
          </a:p>
          <a:p>
            <a:pPr marL="88900" marR="0" lvl="0" indent="-88900" defTabSz="914400" eaLnBrk="1" fontAlgn="auto" latinLnBrk="0" hangingPunct="1">
              <a:lnSpc>
                <a:spcPct val="100000"/>
              </a:lnSpc>
              <a:spcBef>
                <a:spcPts val="0"/>
              </a:spcBef>
              <a:spcAft>
                <a:spcPts val="0"/>
              </a:spcAft>
              <a:buClrTx/>
              <a:buSzTx/>
              <a:buFontTx/>
              <a:buChar char="-"/>
              <a:tabLst/>
              <a:defRPr/>
            </a:pPr>
            <a:r>
              <a:rPr kumimoji="0" lang="de-DE" sz="900" b="0" i="0" u="none" strike="noStrike" kern="0" cap="none" spc="0" normalizeH="0" baseline="0" noProof="0" dirty="0" smtClean="0">
                <a:ln>
                  <a:noFill/>
                </a:ln>
                <a:solidFill>
                  <a:srgbClr val="FFFFFF"/>
                </a:solidFill>
                <a:effectLst/>
                <a:uLnTx/>
                <a:uFillTx/>
                <a:latin typeface="Arial" panose="020B0604020202020204" pitchFamily="34" charset="0"/>
                <a:ea typeface="ＭＳ Ｐゴシック" panose="020B0600070205080204" pitchFamily="34" charset="-128"/>
                <a:cs typeface="Arial" pitchFamily="34" charset="0"/>
              </a:rPr>
              <a:t>Prozesse</a:t>
            </a:r>
          </a:p>
          <a:p>
            <a:pPr marL="88900" marR="0" lvl="0" indent="-88900" defTabSz="914400" eaLnBrk="1" fontAlgn="auto" latinLnBrk="0" hangingPunct="1">
              <a:lnSpc>
                <a:spcPct val="100000"/>
              </a:lnSpc>
              <a:spcBef>
                <a:spcPts val="0"/>
              </a:spcBef>
              <a:spcAft>
                <a:spcPts val="0"/>
              </a:spcAft>
              <a:buClrTx/>
              <a:buSzTx/>
              <a:buFontTx/>
              <a:buChar char="-"/>
              <a:tabLst/>
              <a:defRPr/>
            </a:pPr>
            <a:r>
              <a:rPr lang="de-DE" sz="900" b="0" kern="0" dirty="0" smtClean="0">
                <a:solidFill>
                  <a:srgbClr val="FFFFFF"/>
                </a:solidFill>
                <a:latin typeface="Arial" panose="020B0604020202020204" pitchFamily="34" charset="0"/>
                <a:ea typeface="ＭＳ Ｐゴシック" panose="020B0600070205080204" pitchFamily="34" charset="-128"/>
                <a:cs typeface="Arial" pitchFamily="34" charset="0"/>
              </a:rPr>
              <a:t>Fachkonzept</a:t>
            </a:r>
            <a:endParaRPr lang="de-DE" sz="900" b="0" kern="0" dirty="0">
              <a:solidFill>
                <a:srgbClr val="FFFFFF"/>
              </a:solidFill>
              <a:latin typeface="Arial" panose="020B0604020202020204" pitchFamily="34" charset="0"/>
              <a:ea typeface="ＭＳ Ｐゴシック" panose="020B0600070205080204" pitchFamily="34" charset="-128"/>
              <a:cs typeface="Arial" pitchFamily="34" charset="0"/>
            </a:endParaRPr>
          </a:p>
          <a:p>
            <a:pPr marL="88900" marR="0" lvl="0" indent="-88900" defTabSz="914400" eaLnBrk="1" fontAlgn="auto" latinLnBrk="0" hangingPunct="1">
              <a:lnSpc>
                <a:spcPct val="100000"/>
              </a:lnSpc>
              <a:spcBef>
                <a:spcPts val="0"/>
              </a:spcBef>
              <a:spcAft>
                <a:spcPts val="0"/>
              </a:spcAft>
              <a:buClrTx/>
              <a:buSzTx/>
              <a:buFontTx/>
              <a:buChar char="-"/>
              <a:tabLst/>
              <a:defRPr/>
            </a:pPr>
            <a:r>
              <a:rPr kumimoji="0" lang="de-DE" sz="900" b="0" i="0" u="none" strike="noStrike" kern="0" cap="none" spc="0" normalizeH="0" baseline="0" noProof="0" dirty="0" smtClean="0">
                <a:ln>
                  <a:noFill/>
                </a:ln>
                <a:solidFill>
                  <a:srgbClr val="FFFFFF"/>
                </a:solidFill>
                <a:effectLst/>
                <a:uLnTx/>
                <a:uFillTx/>
                <a:latin typeface="Arial" panose="020B0604020202020204" pitchFamily="34" charset="0"/>
                <a:ea typeface="ＭＳ Ｐゴシック" panose="020B0600070205080204" pitchFamily="34" charset="-128"/>
                <a:cs typeface="Arial" pitchFamily="34" charset="0"/>
              </a:rPr>
              <a:t>IT-Konzept </a:t>
            </a:r>
            <a:br>
              <a:rPr kumimoji="0" lang="de-DE" sz="900" b="0" i="0" u="none" strike="noStrike" kern="0" cap="none" spc="0" normalizeH="0" baseline="0" noProof="0" dirty="0" smtClean="0">
                <a:ln>
                  <a:noFill/>
                </a:ln>
                <a:solidFill>
                  <a:srgbClr val="FFFFFF"/>
                </a:solidFill>
                <a:effectLst/>
                <a:uLnTx/>
                <a:uFillTx/>
                <a:latin typeface="Arial" panose="020B0604020202020204" pitchFamily="34" charset="0"/>
                <a:ea typeface="ＭＳ Ｐゴシック" panose="020B0600070205080204" pitchFamily="34" charset="-128"/>
                <a:cs typeface="Arial" pitchFamily="34" charset="0"/>
              </a:rPr>
            </a:br>
            <a:r>
              <a:rPr kumimoji="0" lang="de-DE" sz="900" b="0" i="0" u="none" strike="noStrike" kern="0" cap="none" spc="0" normalizeH="0" baseline="0" noProof="0" dirty="0" smtClean="0">
                <a:ln>
                  <a:noFill/>
                </a:ln>
                <a:solidFill>
                  <a:srgbClr val="FFFFFF"/>
                </a:solidFill>
                <a:effectLst/>
                <a:uLnTx/>
                <a:uFillTx/>
                <a:latin typeface="Arial" panose="020B0604020202020204" pitchFamily="34" charset="0"/>
                <a:ea typeface="ＭＳ Ｐゴシック" panose="020B0600070205080204" pitchFamily="34" charset="-128"/>
                <a:cs typeface="Arial" pitchFamily="34" charset="0"/>
              </a:rPr>
              <a:t>(Systemarchitektur, </a:t>
            </a:r>
            <a:br>
              <a:rPr kumimoji="0" lang="de-DE" sz="900" b="0" i="0" u="none" strike="noStrike" kern="0" cap="none" spc="0" normalizeH="0" baseline="0" noProof="0" dirty="0" smtClean="0">
                <a:ln>
                  <a:noFill/>
                </a:ln>
                <a:solidFill>
                  <a:srgbClr val="FFFFFF"/>
                </a:solidFill>
                <a:effectLst/>
                <a:uLnTx/>
                <a:uFillTx/>
                <a:latin typeface="Arial" panose="020B0604020202020204" pitchFamily="34" charset="0"/>
                <a:ea typeface="ＭＳ Ｐゴシック" panose="020B0600070205080204" pitchFamily="34" charset="-128"/>
                <a:cs typeface="Arial" pitchFamily="34" charset="0"/>
              </a:rPr>
            </a:br>
            <a:r>
              <a:rPr kumimoji="0" lang="de-DE" sz="900" b="0" i="0" u="none" strike="noStrike" kern="0" cap="none" spc="0" normalizeH="0" baseline="0" noProof="0" dirty="0" smtClean="0">
                <a:ln>
                  <a:noFill/>
                </a:ln>
                <a:solidFill>
                  <a:srgbClr val="FFFFFF"/>
                </a:solidFill>
                <a:effectLst/>
                <a:uLnTx/>
                <a:uFillTx/>
                <a:latin typeface="Arial" panose="020B0604020202020204" pitchFamily="34" charset="0"/>
                <a:ea typeface="ＭＳ Ｐゴシック" panose="020B0600070205080204" pitchFamily="34" charset="-128"/>
                <a:cs typeface="Arial" pitchFamily="34" charset="0"/>
              </a:rPr>
              <a:t>Schnittstellen)</a:t>
            </a:r>
          </a:p>
        </p:txBody>
      </p:sp>
      <p:sp>
        <p:nvSpPr>
          <p:cNvPr id="101" name="Rechteck 100"/>
          <p:cNvSpPr/>
          <p:nvPr/>
        </p:nvSpPr>
        <p:spPr bwMode="auto">
          <a:xfrm>
            <a:off x="3280614" y="4581127"/>
            <a:ext cx="2574000" cy="1579207"/>
          </a:xfrm>
          <a:prstGeom prst="rect">
            <a:avLst/>
          </a:prstGeom>
          <a:solidFill>
            <a:srgbClr val="BBE0E3">
              <a:lumMod val="50000"/>
            </a:srgbClr>
          </a:solidFill>
          <a:ln w="9525" cap="flat" cmpd="sng" algn="ctr">
            <a:solidFill>
              <a:srgbClr val="FFFFFF"/>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R="0" lvl="0" defTabSz="914400" eaLnBrk="1" fontAlgn="auto" latinLnBrk="0" hangingPunct="1">
              <a:lnSpc>
                <a:spcPct val="100000"/>
              </a:lnSpc>
              <a:spcBef>
                <a:spcPts val="0"/>
              </a:spcBef>
              <a:spcAft>
                <a:spcPts val="0"/>
              </a:spcAft>
              <a:buClrTx/>
              <a:buSzTx/>
              <a:tabLst/>
              <a:defRPr/>
            </a:pPr>
            <a:r>
              <a:rPr lang="de-DE" sz="900" kern="0" dirty="0" smtClean="0">
                <a:solidFill>
                  <a:srgbClr val="FFFFFF"/>
                </a:solidFill>
                <a:latin typeface="Arial" panose="020B0604020202020204" pitchFamily="34" charset="0"/>
                <a:ea typeface="ＭＳ Ｐゴシック" panose="020B0600070205080204" pitchFamily="34" charset="-128"/>
                <a:cs typeface="Arial" pitchFamily="34" charset="0"/>
              </a:rPr>
              <a:t>Minimalanforderung (MUSS)</a:t>
            </a:r>
          </a:p>
          <a:p>
            <a:pPr marL="171450" marR="0" lvl="0" indent="-171450" defTabSz="914400" eaLnBrk="1" fontAlgn="auto" latinLnBrk="0" hangingPunct="1">
              <a:lnSpc>
                <a:spcPct val="100000"/>
              </a:lnSpc>
              <a:spcBef>
                <a:spcPts val="0"/>
              </a:spcBef>
              <a:spcAft>
                <a:spcPts val="0"/>
              </a:spcAft>
              <a:buClrTx/>
              <a:buSzTx/>
              <a:buFontTx/>
              <a:buChar char="-"/>
              <a:tabLst/>
              <a:defRPr/>
            </a:pPr>
            <a:r>
              <a:rPr lang="de-DE" sz="900" b="0" kern="0" dirty="0" smtClean="0">
                <a:solidFill>
                  <a:srgbClr val="FFFFFF"/>
                </a:solidFill>
                <a:latin typeface="Arial" panose="020B0604020202020204" pitchFamily="34" charset="0"/>
                <a:ea typeface="ＭＳ Ｐゴシック" panose="020B0600070205080204" pitchFamily="34" charset="-128"/>
                <a:cs typeface="Arial" pitchFamily="34" charset="0"/>
              </a:rPr>
              <a:t>Projektorganisation</a:t>
            </a:r>
          </a:p>
          <a:p>
            <a:pPr marL="171450" marR="0" lvl="0" indent="-171450" defTabSz="914400" eaLnBrk="1" fontAlgn="auto" latinLnBrk="0" hangingPunct="1">
              <a:lnSpc>
                <a:spcPct val="100000"/>
              </a:lnSpc>
              <a:spcBef>
                <a:spcPts val="0"/>
              </a:spcBef>
              <a:spcAft>
                <a:spcPts val="0"/>
              </a:spcAft>
              <a:buClrTx/>
              <a:buSzTx/>
              <a:buFontTx/>
              <a:buChar char="-"/>
              <a:tabLst/>
              <a:defRPr/>
            </a:pPr>
            <a:r>
              <a:rPr lang="de-DE" sz="900" b="0" kern="0" dirty="0" smtClean="0">
                <a:solidFill>
                  <a:srgbClr val="FFFFFF"/>
                </a:solidFill>
                <a:latin typeface="Arial" panose="020B0604020202020204" pitchFamily="34" charset="0"/>
                <a:ea typeface="ＭＳ Ｐゴシック" panose="020B0600070205080204" pitchFamily="34" charset="-128"/>
                <a:cs typeface="Arial" pitchFamily="34" charset="0"/>
              </a:rPr>
              <a:t>Terminplan</a:t>
            </a:r>
          </a:p>
          <a:p>
            <a:pPr marL="171450" marR="0" lvl="0" indent="-171450" defTabSz="914400" eaLnBrk="1" fontAlgn="auto" latinLnBrk="0" hangingPunct="1">
              <a:lnSpc>
                <a:spcPct val="100000"/>
              </a:lnSpc>
              <a:spcBef>
                <a:spcPts val="0"/>
              </a:spcBef>
              <a:spcAft>
                <a:spcPts val="0"/>
              </a:spcAft>
              <a:buClrTx/>
              <a:buSzTx/>
              <a:buFontTx/>
              <a:buChar char="-"/>
              <a:tabLst/>
              <a:defRPr/>
            </a:pPr>
            <a:r>
              <a:rPr lang="de-DE" sz="900" b="0" kern="0" dirty="0" smtClean="0">
                <a:solidFill>
                  <a:srgbClr val="FFFFFF"/>
                </a:solidFill>
                <a:latin typeface="Arial" panose="020B0604020202020204" pitchFamily="34" charset="0"/>
                <a:ea typeface="ＭＳ Ｐゴシック" panose="020B0600070205080204" pitchFamily="34" charset="-128"/>
                <a:cs typeface="Arial" pitchFamily="34" charset="0"/>
              </a:rPr>
              <a:t>Kostenplan</a:t>
            </a:r>
          </a:p>
          <a:p>
            <a:pPr marL="171450" marR="0" lvl="0" indent="-171450" defTabSz="914400" eaLnBrk="1" fontAlgn="auto" latinLnBrk="0" hangingPunct="1">
              <a:lnSpc>
                <a:spcPct val="100000"/>
              </a:lnSpc>
              <a:spcBef>
                <a:spcPts val="0"/>
              </a:spcBef>
              <a:spcAft>
                <a:spcPts val="0"/>
              </a:spcAft>
              <a:buClrTx/>
              <a:buSzTx/>
              <a:buFontTx/>
              <a:buChar char="-"/>
              <a:tabLst/>
              <a:defRPr/>
            </a:pPr>
            <a:r>
              <a:rPr lang="de-DE" sz="900" b="0" kern="0" dirty="0" smtClean="0">
                <a:solidFill>
                  <a:srgbClr val="FFFFFF"/>
                </a:solidFill>
                <a:latin typeface="Arial" panose="020B0604020202020204" pitchFamily="34" charset="0"/>
                <a:ea typeface="ＭＳ Ｐゴシック" panose="020B0600070205080204" pitchFamily="34" charset="-128"/>
                <a:cs typeface="Arial" pitchFamily="34" charset="0"/>
              </a:rPr>
              <a:t>Ressourcenplan</a:t>
            </a:r>
          </a:p>
          <a:p>
            <a:pPr marL="171450" marR="0" lvl="0" indent="-171450" defTabSz="914400" eaLnBrk="1" fontAlgn="auto" latinLnBrk="0" hangingPunct="1">
              <a:lnSpc>
                <a:spcPct val="100000"/>
              </a:lnSpc>
              <a:spcBef>
                <a:spcPts val="0"/>
              </a:spcBef>
              <a:spcAft>
                <a:spcPts val="0"/>
              </a:spcAft>
              <a:buClrTx/>
              <a:buSzTx/>
              <a:buFontTx/>
              <a:buChar char="-"/>
              <a:tabLst/>
              <a:defRPr/>
            </a:pPr>
            <a:r>
              <a:rPr lang="de-DE" sz="900" b="0" kern="0" dirty="0" smtClean="0">
                <a:solidFill>
                  <a:srgbClr val="FFFFFF"/>
                </a:solidFill>
                <a:latin typeface="Arial" panose="020B0604020202020204" pitchFamily="34" charset="0"/>
                <a:ea typeface="ＭＳ Ｐゴシック" panose="020B0600070205080204" pitchFamily="34" charset="-128"/>
                <a:cs typeface="Arial" pitchFamily="34" charset="0"/>
              </a:rPr>
              <a:t>Aufgabenliste / Pendenzenliste</a:t>
            </a:r>
          </a:p>
        </p:txBody>
      </p:sp>
      <p:sp>
        <p:nvSpPr>
          <p:cNvPr id="106" name="Rechteck 105"/>
          <p:cNvSpPr/>
          <p:nvPr/>
        </p:nvSpPr>
        <p:spPr bwMode="auto">
          <a:xfrm>
            <a:off x="5863280" y="4581126"/>
            <a:ext cx="2574000" cy="1579209"/>
          </a:xfrm>
          <a:prstGeom prst="rect">
            <a:avLst/>
          </a:prstGeom>
          <a:solidFill>
            <a:srgbClr val="3C8C93">
              <a:alpha val="50196"/>
            </a:srgbClr>
          </a:solidFill>
          <a:ln w="9525" cap="flat" cmpd="sng" algn="ctr">
            <a:solidFill>
              <a:srgbClr val="FFFFFF"/>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R="0" lvl="0" defTabSz="914400" eaLnBrk="1" fontAlgn="auto" latinLnBrk="0" hangingPunct="1">
              <a:lnSpc>
                <a:spcPct val="100000"/>
              </a:lnSpc>
              <a:spcBef>
                <a:spcPts val="0"/>
              </a:spcBef>
              <a:spcAft>
                <a:spcPts val="0"/>
              </a:spcAft>
              <a:buClrTx/>
              <a:buSzTx/>
              <a:tabLst/>
              <a:defRPr/>
            </a:pPr>
            <a:r>
              <a:rPr lang="de-DE" sz="900" kern="0" dirty="0" err="1" smtClean="0">
                <a:solidFill>
                  <a:srgbClr val="FFFFFF"/>
                </a:solidFill>
                <a:latin typeface="Arial" panose="020B0604020202020204" pitchFamily="34" charset="0"/>
                <a:ea typeface="ＭＳ Ｐゴシック" panose="020B0600070205080204" pitchFamily="34" charset="-128"/>
                <a:cs typeface="Arial" pitchFamily="34" charset="0"/>
              </a:rPr>
              <a:t>Projektgrössen</a:t>
            </a:r>
            <a:r>
              <a:rPr lang="de-DE" sz="900" kern="0" dirty="0" smtClean="0">
                <a:solidFill>
                  <a:srgbClr val="FFFFFF"/>
                </a:solidFill>
                <a:latin typeface="Arial" panose="020B0604020202020204" pitchFamily="34" charset="0"/>
                <a:ea typeface="ＭＳ Ｐゴシック" panose="020B0600070205080204" pitchFamily="34" charset="-128"/>
                <a:cs typeface="Arial" pitchFamily="34" charset="0"/>
              </a:rPr>
              <a:t>-Komponenten (zusätzlich)</a:t>
            </a:r>
          </a:p>
          <a:p>
            <a:pPr marL="171450" marR="0" lvl="0" indent="-171450" defTabSz="914400" eaLnBrk="1" fontAlgn="auto" latinLnBrk="0" hangingPunct="1">
              <a:lnSpc>
                <a:spcPct val="100000"/>
              </a:lnSpc>
              <a:spcBef>
                <a:spcPts val="0"/>
              </a:spcBef>
              <a:spcAft>
                <a:spcPts val="0"/>
              </a:spcAft>
              <a:buClrTx/>
              <a:buSzTx/>
              <a:buFontTx/>
              <a:buChar char="-"/>
              <a:tabLst/>
              <a:defRPr/>
            </a:pPr>
            <a:r>
              <a:rPr lang="de-DE" sz="900" b="0" kern="0" dirty="0" smtClean="0">
                <a:solidFill>
                  <a:srgbClr val="FFFFFF"/>
                </a:solidFill>
                <a:latin typeface="Arial" panose="020B0604020202020204" pitchFamily="34" charset="0"/>
                <a:ea typeface="ＭＳ Ｐゴシック" panose="020B0600070205080204" pitchFamily="34" charset="-128"/>
                <a:cs typeface="Arial" pitchFamily="34" charset="0"/>
              </a:rPr>
              <a:t>Projektmanagementplan</a:t>
            </a:r>
          </a:p>
          <a:p>
            <a:pPr marL="171450" marR="0" lvl="0" indent="-171450" defTabSz="914400" eaLnBrk="1" fontAlgn="auto" latinLnBrk="0" hangingPunct="1">
              <a:lnSpc>
                <a:spcPct val="100000"/>
              </a:lnSpc>
              <a:spcBef>
                <a:spcPts val="0"/>
              </a:spcBef>
              <a:spcAft>
                <a:spcPts val="0"/>
              </a:spcAft>
              <a:buClrTx/>
              <a:buSzTx/>
              <a:buFontTx/>
              <a:buChar char="-"/>
              <a:tabLst/>
              <a:defRPr/>
            </a:pPr>
            <a:r>
              <a:rPr lang="de-DE" sz="900" b="0" kern="0" dirty="0" smtClean="0">
                <a:latin typeface="Arial" panose="020B0604020202020204" pitchFamily="34" charset="0"/>
                <a:ea typeface="ＭＳ Ｐゴシック" panose="020B0600070205080204" pitchFamily="34" charset="-128"/>
                <a:cs typeface="Arial" pitchFamily="34" charset="0"/>
              </a:rPr>
              <a:t>Steuerungsausschuss</a:t>
            </a:r>
          </a:p>
          <a:p>
            <a:pPr marL="171450" marR="0" lvl="0" indent="-171450" defTabSz="914400" eaLnBrk="1" fontAlgn="auto" latinLnBrk="0" hangingPunct="1">
              <a:lnSpc>
                <a:spcPct val="100000"/>
              </a:lnSpc>
              <a:spcBef>
                <a:spcPts val="0"/>
              </a:spcBef>
              <a:spcAft>
                <a:spcPts val="0"/>
              </a:spcAft>
              <a:buClrTx/>
              <a:buSzTx/>
              <a:buFontTx/>
              <a:buChar char="-"/>
              <a:tabLst/>
              <a:defRPr/>
            </a:pPr>
            <a:r>
              <a:rPr lang="de-DE" sz="900" b="0" kern="0" dirty="0" err="1" smtClean="0">
                <a:solidFill>
                  <a:srgbClr val="FFFFFF"/>
                </a:solidFill>
                <a:latin typeface="Arial" panose="020B0604020202020204" pitchFamily="34" charset="0"/>
                <a:ea typeface="ＭＳ Ｐゴシック" panose="020B0600070205080204" pitchFamily="34" charset="-128"/>
                <a:cs typeface="Arial" pitchFamily="34" charset="0"/>
              </a:rPr>
              <a:t>Stakeholderliste</a:t>
            </a:r>
            <a:endParaRPr lang="de-DE" sz="900" b="0" kern="0" dirty="0" smtClean="0">
              <a:solidFill>
                <a:srgbClr val="FFFFFF"/>
              </a:solidFill>
              <a:latin typeface="Arial" panose="020B0604020202020204" pitchFamily="34" charset="0"/>
              <a:ea typeface="ＭＳ Ｐゴシック" panose="020B0600070205080204" pitchFamily="34" charset="-128"/>
              <a:cs typeface="Arial" pitchFamily="34" charset="0"/>
            </a:endParaRPr>
          </a:p>
          <a:p>
            <a:pPr marL="171450" marR="0" lvl="0" indent="-171450" defTabSz="914400" eaLnBrk="1" fontAlgn="auto" latinLnBrk="0" hangingPunct="1">
              <a:lnSpc>
                <a:spcPct val="100000"/>
              </a:lnSpc>
              <a:spcBef>
                <a:spcPts val="0"/>
              </a:spcBef>
              <a:spcAft>
                <a:spcPts val="0"/>
              </a:spcAft>
              <a:buClrTx/>
              <a:buSzTx/>
              <a:buFontTx/>
              <a:buChar char="-"/>
              <a:tabLst/>
              <a:defRPr/>
            </a:pPr>
            <a:r>
              <a:rPr lang="de-DE" sz="900" b="0" kern="0" dirty="0" smtClean="0">
                <a:solidFill>
                  <a:srgbClr val="FFFFFF"/>
                </a:solidFill>
                <a:latin typeface="Arial" panose="020B0604020202020204" pitchFamily="34" charset="0"/>
                <a:ea typeface="ＭＳ Ｐゴシック" panose="020B0600070205080204" pitchFamily="34" charset="-128"/>
                <a:cs typeface="Arial" pitchFamily="34" charset="0"/>
              </a:rPr>
              <a:t>Rollenbeschreibung / RACI</a:t>
            </a:r>
          </a:p>
          <a:p>
            <a:pPr marL="171450" marR="0" lvl="0" indent="-171450" defTabSz="914400" eaLnBrk="1" fontAlgn="auto" latinLnBrk="0" hangingPunct="1">
              <a:lnSpc>
                <a:spcPct val="100000"/>
              </a:lnSpc>
              <a:spcBef>
                <a:spcPts val="0"/>
              </a:spcBef>
              <a:spcAft>
                <a:spcPts val="0"/>
              </a:spcAft>
              <a:buClrTx/>
              <a:buSzTx/>
              <a:buFontTx/>
              <a:buChar char="-"/>
              <a:tabLst/>
              <a:defRPr/>
            </a:pPr>
            <a:r>
              <a:rPr lang="de-DE" sz="900" b="0" kern="0" dirty="0" smtClean="0">
                <a:solidFill>
                  <a:srgbClr val="FFFFFF"/>
                </a:solidFill>
                <a:latin typeface="Arial" panose="020B0604020202020204" pitchFamily="34" charset="0"/>
                <a:ea typeface="ＭＳ Ｐゴシック" panose="020B0600070205080204" pitchFamily="34" charset="-128"/>
                <a:cs typeface="Arial" pitchFamily="34" charset="0"/>
              </a:rPr>
              <a:t>Risikomatrix</a:t>
            </a:r>
          </a:p>
          <a:p>
            <a:pPr marL="171450" marR="0" lvl="0" indent="-171450" defTabSz="914400" eaLnBrk="1" fontAlgn="auto" latinLnBrk="0" hangingPunct="1">
              <a:lnSpc>
                <a:spcPct val="100000"/>
              </a:lnSpc>
              <a:spcBef>
                <a:spcPts val="0"/>
              </a:spcBef>
              <a:spcAft>
                <a:spcPts val="0"/>
              </a:spcAft>
              <a:buClrTx/>
              <a:buSzTx/>
              <a:buFontTx/>
              <a:buChar char="-"/>
              <a:tabLst/>
              <a:defRPr/>
            </a:pPr>
            <a:r>
              <a:rPr lang="de-DE" sz="900" b="0" kern="0" dirty="0" smtClean="0">
                <a:solidFill>
                  <a:srgbClr val="FFFFFF"/>
                </a:solidFill>
                <a:latin typeface="Arial" panose="020B0604020202020204" pitchFamily="34" charset="0"/>
                <a:ea typeface="ＭＳ Ｐゴシック" panose="020B0600070205080204" pitchFamily="34" charset="-128"/>
                <a:cs typeface="Arial" pitchFamily="34" charset="0"/>
              </a:rPr>
              <a:t>Änderungsanträge</a:t>
            </a:r>
          </a:p>
          <a:p>
            <a:pPr marL="171450" marR="0" lvl="0" indent="-171450" defTabSz="914400" eaLnBrk="1" fontAlgn="auto" latinLnBrk="0" hangingPunct="1">
              <a:lnSpc>
                <a:spcPct val="100000"/>
              </a:lnSpc>
              <a:spcBef>
                <a:spcPts val="0"/>
              </a:spcBef>
              <a:spcAft>
                <a:spcPts val="0"/>
              </a:spcAft>
              <a:buClrTx/>
              <a:buSzTx/>
              <a:buFontTx/>
              <a:buChar char="-"/>
              <a:tabLst/>
              <a:defRPr/>
            </a:pPr>
            <a:r>
              <a:rPr lang="de-DE" sz="900" b="0" kern="0" dirty="0" smtClean="0">
                <a:solidFill>
                  <a:srgbClr val="FFFFFF"/>
                </a:solidFill>
                <a:latin typeface="Arial" panose="020B0604020202020204" pitchFamily="34" charset="0"/>
                <a:ea typeface="ＭＳ Ｐゴシック" panose="020B0600070205080204" pitchFamily="34" charset="-128"/>
                <a:cs typeface="Arial" pitchFamily="34" charset="0"/>
              </a:rPr>
              <a:t>Projektumfang</a:t>
            </a:r>
          </a:p>
          <a:p>
            <a:pPr marL="171450" marR="0" lvl="0" indent="-171450" defTabSz="914400" eaLnBrk="1" fontAlgn="auto" latinLnBrk="0" hangingPunct="1">
              <a:lnSpc>
                <a:spcPct val="100000"/>
              </a:lnSpc>
              <a:spcBef>
                <a:spcPts val="0"/>
              </a:spcBef>
              <a:spcAft>
                <a:spcPts val="0"/>
              </a:spcAft>
              <a:buClrTx/>
              <a:buSzTx/>
              <a:buFontTx/>
              <a:buChar char="-"/>
              <a:tabLst/>
              <a:defRPr/>
            </a:pPr>
            <a:r>
              <a:rPr lang="de-DE" sz="900" b="0" kern="0" dirty="0" smtClean="0">
                <a:solidFill>
                  <a:srgbClr val="FFFFFF"/>
                </a:solidFill>
                <a:latin typeface="Arial" panose="020B0604020202020204" pitchFamily="34" charset="0"/>
                <a:ea typeface="ＭＳ Ｐゴシック" panose="020B0600070205080204" pitchFamily="34" charset="-128"/>
                <a:cs typeface="Arial" pitchFamily="34" charset="0"/>
              </a:rPr>
              <a:t>Statusberichte &amp; Sitzungsprotokolle</a:t>
            </a:r>
          </a:p>
          <a:p>
            <a:pPr marL="171450" marR="0" lvl="0" indent="-171450" defTabSz="914400" eaLnBrk="1" fontAlgn="auto" latinLnBrk="0" hangingPunct="1">
              <a:lnSpc>
                <a:spcPct val="100000"/>
              </a:lnSpc>
              <a:spcBef>
                <a:spcPts val="0"/>
              </a:spcBef>
              <a:spcAft>
                <a:spcPts val="0"/>
              </a:spcAft>
              <a:buClrTx/>
              <a:buSzTx/>
              <a:buFontTx/>
              <a:buChar char="-"/>
              <a:tabLst/>
              <a:defRPr/>
            </a:pPr>
            <a:r>
              <a:rPr lang="de-DE" sz="900" b="0" kern="0" dirty="0" smtClean="0">
                <a:solidFill>
                  <a:srgbClr val="FFFFFF"/>
                </a:solidFill>
                <a:latin typeface="Arial" panose="020B0604020202020204" pitchFamily="34" charset="0"/>
                <a:ea typeface="ＭＳ Ｐゴシック" panose="020B0600070205080204" pitchFamily="34" charset="-128"/>
                <a:cs typeface="Arial" pitchFamily="34" charset="0"/>
              </a:rPr>
              <a:t>Qualitätsstatus- / </a:t>
            </a:r>
            <a:r>
              <a:rPr lang="de-DE" sz="900" b="0" kern="0" dirty="0" err="1" smtClean="0">
                <a:solidFill>
                  <a:srgbClr val="FFFFFF"/>
                </a:solidFill>
                <a:latin typeface="Arial" panose="020B0604020202020204" pitchFamily="34" charset="0"/>
                <a:ea typeface="ＭＳ Ｐゴシック" panose="020B0600070205080204" pitchFamily="34" charset="-128"/>
                <a:cs typeface="Arial" pitchFamily="34" charset="0"/>
              </a:rPr>
              <a:t>sicherungsbericht</a:t>
            </a:r>
            <a:endParaRPr lang="de-DE" sz="900" b="0" kern="0" dirty="0" smtClean="0">
              <a:solidFill>
                <a:srgbClr val="FFFFFF"/>
              </a:solidFill>
              <a:latin typeface="Arial" panose="020B0604020202020204" pitchFamily="34" charset="0"/>
              <a:ea typeface="ＭＳ Ｐゴシック" panose="020B0600070205080204" pitchFamily="34" charset="-128"/>
              <a:cs typeface="Arial" pitchFamily="34" charset="0"/>
            </a:endParaRPr>
          </a:p>
          <a:p>
            <a:pPr marL="171450" marR="0" lvl="0" indent="-171450" defTabSz="914400" eaLnBrk="1" fontAlgn="auto" latinLnBrk="0" hangingPunct="1">
              <a:lnSpc>
                <a:spcPct val="100000"/>
              </a:lnSpc>
              <a:spcBef>
                <a:spcPts val="0"/>
              </a:spcBef>
              <a:spcAft>
                <a:spcPts val="0"/>
              </a:spcAft>
              <a:buClrTx/>
              <a:buSzTx/>
              <a:buFontTx/>
              <a:buChar char="-"/>
              <a:tabLst/>
              <a:defRPr/>
            </a:pPr>
            <a:r>
              <a:rPr lang="de-DE" sz="900" b="0" kern="0" dirty="0" smtClean="0">
                <a:solidFill>
                  <a:srgbClr val="FFFFFF"/>
                </a:solidFill>
                <a:latin typeface="Arial" panose="020B0604020202020204" pitchFamily="34" charset="0"/>
                <a:ea typeface="ＭＳ Ｐゴシック" panose="020B0600070205080204" pitchFamily="34" charset="-128"/>
                <a:cs typeface="Arial" pitchFamily="34" charset="0"/>
              </a:rPr>
              <a:t>Kommunikationsplan</a:t>
            </a:r>
            <a:endParaRPr kumimoji="0" lang="de-DE" sz="900" b="0" i="0" u="none" strike="noStrike" kern="0" cap="none" spc="0" normalizeH="0" baseline="0" noProof="0" dirty="0" smtClean="0">
              <a:ln>
                <a:noFill/>
              </a:ln>
              <a:solidFill>
                <a:srgbClr val="FFFFFF"/>
              </a:solidFill>
              <a:effectLst/>
              <a:uLnTx/>
              <a:uFillTx/>
              <a:ea typeface="ＭＳ Ｐゴシック" panose="020B0600070205080204" pitchFamily="34" charset="-128"/>
              <a:cs typeface="Arial" pitchFamily="34" charset="0"/>
            </a:endParaRPr>
          </a:p>
          <a:p>
            <a:pPr marL="171450" marR="0" lvl="0" indent="-171450" defTabSz="914400" eaLnBrk="1" fontAlgn="auto" latinLnBrk="0" hangingPunct="1">
              <a:lnSpc>
                <a:spcPct val="100000"/>
              </a:lnSpc>
              <a:spcBef>
                <a:spcPts val="0"/>
              </a:spcBef>
              <a:spcAft>
                <a:spcPts val="0"/>
              </a:spcAft>
              <a:buClrTx/>
              <a:buSzTx/>
              <a:buFontTx/>
              <a:buChar char="-"/>
              <a:tabLst/>
              <a:defRPr/>
            </a:pPr>
            <a:endParaRPr kumimoji="0" lang="de-CH" sz="900" b="0" i="0" u="none" strike="noStrike" kern="0" cap="none" spc="0" normalizeH="0" baseline="0" noProof="0" dirty="0" smtClean="0">
              <a:ln>
                <a:noFill/>
              </a:ln>
              <a:solidFill>
                <a:srgbClr val="FFFFFF"/>
              </a:solidFill>
              <a:effectLst/>
              <a:uLnTx/>
              <a:uFillTx/>
              <a:ea typeface="ＭＳ Ｐゴシック" panose="020B0600070205080204" pitchFamily="34" charset="-128"/>
              <a:cs typeface="+mn-cs"/>
            </a:endParaRPr>
          </a:p>
        </p:txBody>
      </p:sp>
      <p:sp>
        <p:nvSpPr>
          <p:cNvPr id="108" name="Rechteck 107"/>
          <p:cNvSpPr/>
          <p:nvPr/>
        </p:nvSpPr>
        <p:spPr bwMode="auto">
          <a:xfrm>
            <a:off x="3280615" y="4365104"/>
            <a:ext cx="5156665" cy="196138"/>
          </a:xfrm>
          <a:prstGeom prst="rect">
            <a:avLst/>
          </a:prstGeom>
          <a:solidFill>
            <a:srgbClr val="698FA4"/>
          </a:solidFill>
          <a:ln w="9525" cap="flat" cmpd="sng" algn="ctr">
            <a:solidFill>
              <a:srgbClr val="FFFFFF"/>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bodyPr>
          <a:lstStyle/>
          <a:p>
            <a:pPr marR="0" lvl="0" algn="ctr" defTabSz="914400" eaLnBrk="1" fontAlgn="auto" latinLnBrk="0" hangingPunct="1">
              <a:lnSpc>
                <a:spcPct val="100000"/>
              </a:lnSpc>
              <a:spcBef>
                <a:spcPts val="0"/>
              </a:spcBef>
              <a:spcAft>
                <a:spcPts val="0"/>
              </a:spcAft>
              <a:buClrTx/>
              <a:buSzTx/>
              <a:tabLst/>
              <a:defRPr/>
            </a:pPr>
            <a:r>
              <a:rPr lang="de-DE" sz="900" kern="0" dirty="0" smtClean="0">
                <a:solidFill>
                  <a:srgbClr val="FFFFFF"/>
                </a:solidFill>
                <a:latin typeface="Arial" panose="020B0604020202020204" pitchFamily="34" charset="0"/>
                <a:ea typeface="ＭＳ Ｐゴシック" panose="020B0600070205080204" pitchFamily="34" charset="-128"/>
                <a:cs typeface="Arial" pitchFamily="34" charset="0"/>
              </a:rPr>
              <a:t>Projekt führen und kontrollieren: fortlaufend </a:t>
            </a:r>
            <a:r>
              <a:rPr lang="de-DE" sz="900" kern="0" dirty="0">
                <a:solidFill>
                  <a:srgbClr val="FFFFFF"/>
                </a:solidFill>
                <a:latin typeface="Arial" panose="020B0604020202020204" pitchFamily="34" charset="0"/>
                <a:ea typeface="ＭＳ Ｐゴシック" panose="020B0600070205080204" pitchFamily="34" charset="-128"/>
                <a:cs typeface="Arial" pitchFamily="34" charset="0"/>
              </a:rPr>
              <a:t>aktuell zu </a:t>
            </a:r>
            <a:r>
              <a:rPr lang="de-DE" sz="900" kern="0" dirty="0" smtClean="0">
                <a:solidFill>
                  <a:srgbClr val="FFFFFF"/>
                </a:solidFill>
                <a:latin typeface="Arial" panose="020B0604020202020204" pitchFamily="34" charset="0"/>
                <a:ea typeface="ＭＳ Ｐゴシック" panose="020B0600070205080204" pitchFamily="34" charset="-128"/>
                <a:cs typeface="Arial" pitchFamily="34" charset="0"/>
              </a:rPr>
              <a:t>halten…</a:t>
            </a:r>
            <a:endParaRPr lang="de-DE" sz="900" b="0" kern="0" dirty="0" smtClean="0">
              <a:solidFill>
                <a:srgbClr val="FFFFFF"/>
              </a:solidFill>
              <a:latin typeface="Arial" panose="020B0604020202020204" pitchFamily="34" charset="0"/>
              <a:ea typeface="ＭＳ Ｐゴシック" panose="020B0600070205080204" pitchFamily="34" charset="-128"/>
              <a:cs typeface="Arial" pitchFamily="34" charset="0"/>
            </a:endParaRPr>
          </a:p>
        </p:txBody>
      </p:sp>
      <p:sp>
        <p:nvSpPr>
          <p:cNvPr id="109" name="Flussdiagramm: Dokument 99"/>
          <p:cNvSpPr/>
          <p:nvPr/>
        </p:nvSpPr>
        <p:spPr bwMode="auto">
          <a:xfrm>
            <a:off x="5893658" y="2878635"/>
            <a:ext cx="1225262" cy="1089936"/>
          </a:xfrm>
          <a:prstGeom prst="rect">
            <a:avLst/>
          </a:prstGeom>
          <a:solidFill>
            <a:srgbClr val="3C8C93">
              <a:alpha val="50196"/>
            </a:srgbClr>
          </a:solidFill>
          <a:ln w="9525" cap="flat" cmpd="sng" algn="ctr">
            <a:solidFill>
              <a:srgbClr val="FFFFFF"/>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900" i="0" u="none" strike="noStrike" kern="0" cap="none" spc="0" normalizeH="0" baseline="0" noProof="0" dirty="0" smtClean="0">
                <a:ln>
                  <a:noFill/>
                </a:ln>
                <a:solidFill>
                  <a:srgbClr val="FFFFFF"/>
                </a:solidFill>
                <a:effectLst/>
                <a:uLnTx/>
                <a:uFillTx/>
                <a:latin typeface="Arial" panose="020B0604020202020204" pitchFamily="34" charset="0"/>
                <a:ea typeface="ＭＳ Ｐゴシック" panose="020B0600070205080204" pitchFamily="34" charset="-128"/>
                <a:cs typeface="Arial" pitchFamily="34" charset="0"/>
              </a:rPr>
              <a:t>Testkonzept</a:t>
            </a:r>
          </a:p>
          <a:p>
            <a:pPr marL="88900" marR="0" lvl="0" indent="-88900" defTabSz="914400" eaLnBrk="1" fontAlgn="auto" latinLnBrk="0" hangingPunct="1">
              <a:lnSpc>
                <a:spcPct val="100000"/>
              </a:lnSpc>
              <a:spcBef>
                <a:spcPts val="0"/>
              </a:spcBef>
              <a:spcAft>
                <a:spcPts val="0"/>
              </a:spcAft>
              <a:buClrTx/>
              <a:buSzTx/>
              <a:buFontTx/>
              <a:buChar char="-"/>
              <a:tabLst/>
              <a:defRPr/>
            </a:pPr>
            <a:r>
              <a:rPr kumimoji="0" lang="de-DE" sz="900" b="0" i="0" u="none" strike="noStrike" kern="0" cap="none" spc="0" normalizeH="0" baseline="0" noProof="0" dirty="0" smtClean="0">
                <a:ln>
                  <a:noFill/>
                </a:ln>
                <a:solidFill>
                  <a:srgbClr val="FFFFFF"/>
                </a:solidFill>
                <a:effectLst/>
                <a:uLnTx/>
                <a:uFillTx/>
                <a:latin typeface="Arial" panose="020B0604020202020204" pitchFamily="34" charset="0"/>
                <a:ea typeface="ＭＳ Ｐゴシック" panose="020B0600070205080204" pitchFamily="34" charset="-128"/>
                <a:cs typeface="Arial" pitchFamily="34" charset="0"/>
              </a:rPr>
              <a:t>Testfälle</a:t>
            </a:r>
          </a:p>
          <a:p>
            <a:pPr marL="88900" marR="0" lvl="0" indent="-88900" defTabSz="914400" eaLnBrk="1" fontAlgn="auto" latinLnBrk="0" hangingPunct="1">
              <a:lnSpc>
                <a:spcPct val="100000"/>
              </a:lnSpc>
              <a:spcBef>
                <a:spcPts val="0"/>
              </a:spcBef>
              <a:spcAft>
                <a:spcPts val="0"/>
              </a:spcAft>
              <a:buClrTx/>
              <a:buSzTx/>
              <a:buFontTx/>
              <a:buChar char="-"/>
              <a:tabLst/>
              <a:defRPr/>
            </a:pPr>
            <a:r>
              <a:rPr lang="de-DE" sz="900" b="0" kern="0" dirty="0" smtClean="0">
                <a:solidFill>
                  <a:srgbClr val="FFFFFF"/>
                </a:solidFill>
                <a:latin typeface="Arial" panose="020B0604020202020204" pitchFamily="34" charset="0"/>
                <a:ea typeface="ＭＳ Ｐゴシック" panose="020B0600070205080204" pitchFamily="34" charset="-128"/>
                <a:cs typeface="Arial" pitchFamily="34" charset="0"/>
              </a:rPr>
              <a:t>Testdaten</a:t>
            </a:r>
          </a:p>
          <a:p>
            <a:pPr marL="88900" marR="0" lvl="0" indent="-88900" defTabSz="914400" eaLnBrk="1" fontAlgn="auto" latinLnBrk="0" hangingPunct="1">
              <a:lnSpc>
                <a:spcPct val="100000"/>
              </a:lnSpc>
              <a:spcBef>
                <a:spcPts val="0"/>
              </a:spcBef>
              <a:spcAft>
                <a:spcPts val="0"/>
              </a:spcAft>
              <a:buClrTx/>
              <a:buSzTx/>
              <a:buFontTx/>
              <a:buChar char="-"/>
              <a:tabLst/>
              <a:defRPr/>
            </a:pPr>
            <a:r>
              <a:rPr lang="de-DE" sz="900" b="0" kern="0" dirty="0" smtClean="0">
                <a:solidFill>
                  <a:srgbClr val="FFFFFF"/>
                </a:solidFill>
                <a:latin typeface="Arial" panose="020B0604020202020204" pitchFamily="34" charset="0"/>
                <a:ea typeface="ＭＳ Ｐゴシック" panose="020B0600070205080204" pitchFamily="34" charset="-128"/>
                <a:cs typeface="Arial" pitchFamily="34" charset="0"/>
              </a:rPr>
              <a:t>Testprotokoll</a:t>
            </a:r>
          </a:p>
          <a:p>
            <a:pPr marR="0" lvl="0" defTabSz="914400" eaLnBrk="1" fontAlgn="auto" latinLnBrk="0" hangingPunct="1">
              <a:lnSpc>
                <a:spcPct val="100000"/>
              </a:lnSpc>
              <a:spcBef>
                <a:spcPts val="200"/>
              </a:spcBef>
              <a:spcAft>
                <a:spcPts val="0"/>
              </a:spcAft>
              <a:buClrTx/>
              <a:buSzTx/>
              <a:tabLst/>
              <a:defRPr/>
            </a:pPr>
            <a:r>
              <a:rPr kumimoji="0" lang="de-DE" sz="900" i="0" u="none" strike="noStrike" kern="0" cap="none" spc="0" normalizeH="0" baseline="0" dirty="0" smtClean="0">
                <a:ln>
                  <a:noFill/>
                </a:ln>
                <a:solidFill>
                  <a:srgbClr val="FFFFFF"/>
                </a:solidFill>
                <a:effectLst/>
                <a:uLnTx/>
                <a:uFillTx/>
                <a:latin typeface="Arial" panose="020B0604020202020204" pitchFamily="34" charset="0"/>
                <a:ea typeface="ＭＳ Ｐゴシック" panose="020B0600070205080204" pitchFamily="34" charset="-128"/>
                <a:cs typeface="Arial" pitchFamily="34" charset="0"/>
              </a:rPr>
              <a:t>Schulungen</a:t>
            </a:r>
          </a:p>
          <a:p>
            <a:pPr marL="171450" marR="0" lvl="0" indent="-171450" defTabSz="914400" eaLnBrk="1" fontAlgn="auto" latinLnBrk="0" hangingPunct="1">
              <a:lnSpc>
                <a:spcPct val="100000"/>
              </a:lnSpc>
              <a:spcBef>
                <a:spcPts val="0"/>
              </a:spcBef>
              <a:spcAft>
                <a:spcPts val="0"/>
              </a:spcAft>
              <a:buClrTx/>
              <a:buSzTx/>
              <a:buFontTx/>
              <a:buChar char="-"/>
              <a:tabLst/>
              <a:defRPr/>
            </a:pPr>
            <a:r>
              <a:rPr kumimoji="0" lang="de-DE" sz="900" b="0" i="0" u="none" strike="noStrike" kern="0" cap="none" spc="0" normalizeH="0" dirty="0" smtClean="0">
                <a:ln>
                  <a:noFill/>
                </a:ln>
                <a:solidFill>
                  <a:srgbClr val="FFFFFF"/>
                </a:solidFill>
                <a:effectLst/>
                <a:uLnTx/>
                <a:uFillTx/>
                <a:latin typeface="Arial" panose="020B0604020202020204" pitchFamily="34" charset="0"/>
                <a:ea typeface="ＭＳ Ｐゴシック" panose="020B0600070205080204" pitchFamily="34" charset="-128"/>
                <a:cs typeface="Arial" pitchFamily="34" charset="0"/>
              </a:rPr>
              <a:t>Dokumentation</a:t>
            </a:r>
          </a:p>
          <a:p>
            <a:pPr marL="171450" marR="0" lvl="0" indent="-171450" defTabSz="914400" eaLnBrk="1" fontAlgn="auto" latinLnBrk="0" hangingPunct="1">
              <a:lnSpc>
                <a:spcPct val="100000"/>
              </a:lnSpc>
              <a:spcBef>
                <a:spcPts val="0"/>
              </a:spcBef>
              <a:spcAft>
                <a:spcPts val="0"/>
              </a:spcAft>
              <a:buClrTx/>
              <a:buSzTx/>
              <a:buFontTx/>
              <a:buChar char="-"/>
              <a:tabLst/>
              <a:defRPr/>
            </a:pPr>
            <a:r>
              <a:rPr lang="de-DE" sz="900" b="0" kern="0" baseline="0" noProof="0" dirty="0" smtClean="0">
                <a:solidFill>
                  <a:srgbClr val="FFFFFF"/>
                </a:solidFill>
                <a:latin typeface="Arial" panose="020B0604020202020204" pitchFamily="34" charset="0"/>
                <a:ea typeface="ＭＳ Ｐゴシック" panose="020B0600070205080204" pitchFamily="34" charset="-128"/>
                <a:cs typeface="Arial" pitchFamily="34" charset="0"/>
              </a:rPr>
              <a:t>Anleitungen</a:t>
            </a:r>
          </a:p>
          <a:p>
            <a:pPr marR="0" lvl="0" defTabSz="914400" eaLnBrk="1" fontAlgn="auto" latinLnBrk="0" hangingPunct="1">
              <a:lnSpc>
                <a:spcPct val="100000"/>
              </a:lnSpc>
              <a:spcBef>
                <a:spcPts val="0"/>
              </a:spcBef>
              <a:spcAft>
                <a:spcPts val="0"/>
              </a:spcAft>
              <a:buClrTx/>
              <a:buSzTx/>
              <a:tabLst/>
              <a:defRPr/>
            </a:pPr>
            <a:endParaRPr kumimoji="0" lang="de-DE" sz="900" b="0" i="0" u="none" strike="noStrike" kern="0" cap="none" spc="0" normalizeH="0" baseline="0" noProof="0" dirty="0" smtClean="0">
              <a:ln>
                <a:noFill/>
              </a:ln>
              <a:solidFill>
                <a:srgbClr val="FFFFFF"/>
              </a:solidFill>
              <a:effectLst/>
              <a:uLnTx/>
              <a:uFillTx/>
              <a:latin typeface="Arial" panose="020B0604020202020204" pitchFamily="34" charset="0"/>
              <a:ea typeface="ＭＳ Ｐゴシック" panose="020B0600070205080204" pitchFamily="34" charset="-128"/>
              <a:cs typeface="Arial" pitchFamily="34" charset="0"/>
            </a:endParaRPr>
          </a:p>
          <a:p>
            <a:pPr marL="171450" marR="0" lvl="0" indent="-171450" defTabSz="914400" eaLnBrk="1" fontAlgn="auto" latinLnBrk="0" hangingPunct="1">
              <a:lnSpc>
                <a:spcPct val="100000"/>
              </a:lnSpc>
              <a:spcBef>
                <a:spcPts val="0"/>
              </a:spcBef>
              <a:spcAft>
                <a:spcPts val="0"/>
              </a:spcAft>
              <a:buClrTx/>
              <a:buSzTx/>
              <a:buFontTx/>
              <a:buChar char="-"/>
              <a:tabLst/>
              <a:defRPr/>
            </a:pPr>
            <a:endParaRPr kumimoji="0" lang="de-DE" sz="900" b="0" i="0" u="none" strike="noStrike" kern="0" cap="none" spc="0" normalizeH="0" baseline="0" noProof="0" dirty="0" smtClean="0">
              <a:ln>
                <a:noFill/>
              </a:ln>
              <a:solidFill>
                <a:srgbClr val="FFFFFF"/>
              </a:solidFill>
              <a:effectLst/>
              <a:uLnTx/>
              <a:uFillTx/>
              <a:latin typeface="Arial" panose="020B0604020202020204" pitchFamily="34" charset="0"/>
              <a:ea typeface="ＭＳ Ｐゴシック" panose="020B0600070205080204" pitchFamily="34" charset="-128"/>
              <a:cs typeface="Arial"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de-DE" sz="900" b="0" i="0" u="none" strike="noStrike" kern="0" cap="none" spc="0" normalizeH="0" baseline="0" noProof="0" dirty="0" smtClean="0">
              <a:ln>
                <a:noFill/>
              </a:ln>
              <a:solidFill>
                <a:srgbClr val="FFFFFF"/>
              </a:solidFill>
              <a:effectLst/>
              <a:uLnTx/>
              <a:uFillTx/>
              <a:ea typeface="ＭＳ Ｐゴシック" panose="020B0600070205080204" pitchFamily="34" charset="-128"/>
              <a:cs typeface="Arial" pitchFamily="34" charset="0"/>
            </a:endParaRPr>
          </a:p>
          <a:p>
            <a:pPr marL="88900" marR="0" lvl="0" indent="-88900" defTabSz="914400" eaLnBrk="1" fontAlgn="auto" latinLnBrk="0" hangingPunct="1">
              <a:lnSpc>
                <a:spcPct val="100000"/>
              </a:lnSpc>
              <a:spcBef>
                <a:spcPts val="0"/>
              </a:spcBef>
              <a:spcAft>
                <a:spcPts val="0"/>
              </a:spcAft>
              <a:buClrTx/>
              <a:buSzTx/>
              <a:buFontTx/>
              <a:buChar char="-"/>
              <a:tabLst/>
              <a:defRPr/>
            </a:pPr>
            <a:endParaRPr kumimoji="0" lang="de-DE" sz="900" b="0" i="0" u="none" strike="noStrike" kern="0" cap="none" spc="0" normalizeH="0" baseline="0" noProof="0" dirty="0" smtClean="0">
              <a:ln>
                <a:noFill/>
              </a:ln>
              <a:solidFill>
                <a:srgbClr val="FFFFFF"/>
              </a:solidFill>
              <a:effectLst/>
              <a:uLnTx/>
              <a:uFillTx/>
              <a:ea typeface="ＭＳ Ｐゴシック" panose="020B0600070205080204" pitchFamily="34" charset="-128"/>
              <a:cs typeface="Arial" pitchFamily="34" charset="0"/>
            </a:endParaRPr>
          </a:p>
          <a:p>
            <a:pPr marL="171450" marR="0" lvl="0" indent="-171450" defTabSz="914400" eaLnBrk="1" fontAlgn="auto" latinLnBrk="0" hangingPunct="1">
              <a:lnSpc>
                <a:spcPct val="100000"/>
              </a:lnSpc>
              <a:spcBef>
                <a:spcPts val="0"/>
              </a:spcBef>
              <a:spcAft>
                <a:spcPts val="0"/>
              </a:spcAft>
              <a:buClrTx/>
              <a:buSzTx/>
              <a:buFontTx/>
              <a:buChar char="-"/>
              <a:tabLst/>
              <a:defRPr/>
            </a:pPr>
            <a:endParaRPr kumimoji="0" lang="de-CH" sz="900" b="0" i="0" u="none" strike="noStrike" kern="0" cap="none" spc="0" normalizeH="0" baseline="0" noProof="0" dirty="0" smtClean="0">
              <a:ln>
                <a:noFill/>
              </a:ln>
              <a:solidFill>
                <a:srgbClr val="FFFFFF"/>
              </a:solidFill>
              <a:effectLst/>
              <a:uLnTx/>
              <a:uFillTx/>
              <a:ea typeface="ＭＳ Ｐゴシック" panose="020B0600070205080204" pitchFamily="34" charset="-128"/>
              <a:cs typeface="+mn-cs"/>
            </a:endParaRPr>
          </a:p>
        </p:txBody>
      </p:sp>
      <p:sp>
        <p:nvSpPr>
          <p:cNvPr id="110" name="Flussdiagramm: Dokument 99"/>
          <p:cNvSpPr/>
          <p:nvPr/>
        </p:nvSpPr>
        <p:spPr bwMode="auto">
          <a:xfrm>
            <a:off x="4567614" y="3499255"/>
            <a:ext cx="1225262" cy="659408"/>
          </a:xfrm>
          <a:prstGeom prst="rect">
            <a:avLst/>
          </a:prstGeom>
          <a:solidFill>
            <a:srgbClr val="3C8C93">
              <a:alpha val="50196"/>
            </a:srgbClr>
          </a:solidFill>
          <a:ln w="9525" cap="flat" cmpd="sng" algn="ctr">
            <a:solidFill>
              <a:srgbClr val="FFFFFF"/>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fontAlgn="auto">
              <a:spcBef>
                <a:spcPts val="0"/>
              </a:spcBef>
              <a:spcAft>
                <a:spcPts val="0"/>
              </a:spcAft>
            </a:pPr>
            <a:r>
              <a:rPr lang="de-CH" sz="900" b="0" kern="0" dirty="0">
                <a:solidFill>
                  <a:srgbClr val="FFFFFF"/>
                </a:solidFill>
                <a:latin typeface="Arial" panose="020B0604020202020204" pitchFamily="34" charset="0"/>
                <a:ea typeface="ＭＳ Ｐゴシック" panose="020B0600070205080204" pitchFamily="34" charset="-128"/>
                <a:cs typeface="Arial" pitchFamily="34" charset="0"/>
              </a:rPr>
              <a:t>Projektabhängige </a:t>
            </a:r>
            <a:br>
              <a:rPr lang="de-CH" sz="900" b="0" kern="0" dirty="0">
                <a:solidFill>
                  <a:srgbClr val="FFFFFF"/>
                </a:solidFill>
                <a:latin typeface="Arial" panose="020B0604020202020204" pitchFamily="34" charset="0"/>
                <a:ea typeface="ＭＳ Ｐゴシック" panose="020B0600070205080204" pitchFamily="34" charset="-128"/>
                <a:cs typeface="Arial" pitchFamily="34" charset="0"/>
              </a:rPr>
            </a:br>
            <a:r>
              <a:rPr lang="de-CH" sz="900" b="0" kern="0" dirty="0">
                <a:solidFill>
                  <a:srgbClr val="FFFFFF"/>
                </a:solidFill>
                <a:latin typeface="Arial" panose="020B0604020202020204" pitchFamily="34" charset="0"/>
                <a:ea typeface="ＭＳ Ｐゴシック" panose="020B0600070205080204" pitchFamily="34" charset="-128"/>
                <a:cs typeface="Arial" pitchFamily="34" charset="0"/>
              </a:rPr>
              <a:t>Lieferobjekte </a:t>
            </a:r>
            <a:br>
              <a:rPr lang="de-CH" sz="900" b="0" kern="0" dirty="0">
                <a:solidFill>
                  <a:srgbClr val="FFFFFF"/>
                </a:solidFill>
                <a:latin typeface="Arial" panose="020B0604020202020204" pitchFamily="34" charset="0"/>
                <a:ea typeface="ＭＳ Ｐゴシック" panose="020B0600070205080204" pitchFamily="34" charset="-128"/>
                <a:cs typeface="Arial" pitchFamily="34" charset="0"/>
              </a:rPr>
            </a:br>
            <a:r>
              <a:rPr lang="de-CH" sz="900" b="0" kern="0" dirty="0">
                <a:solidFill>
                  <a:srgbClr val="FFFFFF"/>
                </a:solidFill>
                <a:latin typeface="Arial" panose="020B0604020202020204" pitchFamily="34" charset="0"/>
                <a:ea typeface="ＭＳ Ｐゴシック" panose="020B0600070205080204" pitchFamily="34" charset="-128"/>
                <a:cs typeface="Arial" pitchFamily="34" charset="0"/>
              </a:rPr>
              <a:t>(Typisierung / </a:t>
            </a:r>
            <a:br>
              <a:rPr lang="de-CH" sz="900" b="0" kern="0" dirty="0">
                <a:solidFill>
                  <a:srgbClr val="FFFFFF"/>
                </a:solidFill>
                <a:latin typeface="Arial" panose="020B0604020202020204" pitchFamily="34" charset="0"/>
                <a:ea typeface="ＭＳ Ｐゴシック" panose="020B0600070205080204" pitchFamily="34" charset="-128"/>
                <a:cs typeface="Arial" pitchFamily="34" charset="0"/>
              </a:rPr>
            </a:br>
            <a:r>
              <a:rPr lang="de-CH" sz="900" b="0" kern="0" dirty="0" smtClean="0">
                <a:solidFill>
                  <a:srgbClr val="FFFFFF"/>
                </a:solidFill>
                <a:latin typeface="Arial" panose="020B0604020202020204" pitchFamily="34" charset="0"/>
                <a:ea typeface="ＭＳ Ｐゴシック" panose="020B0600070205080204" pitchFamily="34" charset="-128"/>
                <a:cs typeface="Arial" pitchFamily="34" charset="0"/>
              </a:rPr>
              <a:t>Projektgrössen)</a:t>
            </a:r>
            <a:endParaRPr lang="de-CH" sz="900" b="0" kern="0" dirty="0">
              <a:solidFill>
                <a:srgbClr val="FFFFFF"/>
              </a:solidFill>
              <a:latin typeface="Arial" panose="020B0604020202020204" pitchFamily="34" charset="0"/>
              <a:ea typeface="ＭＳ Ｐゴシック" panose="020B0600070205080204" pitchFamily="34" charset="-128"/>
              <a:cs typeface="Arial" pitchFamily="34" charset="0"/>
            </a:endParaRPr>
          </a:p>
        </p:txBody>
      </p:sp>
      <p:sp>
        <p:nvSpPr>
          <p:cNvPr id="111" name="Flussdiagramm: Dokument 99"/>
          <p:cNvSpPr/>
          <p:nvPr/>
        </p:nvSpPr>
        <p:spPr bwMode="auto">
          <a:xfrm>
            <a:off x="7203706" y="3187632"/>
            <a:ext cx="1225262" cy="659408"/>
          </a:xfrm>
          <a:prstGeom prst="rect">
            <a:avLst/>
          </a:prstGeom>
          <a:solidFill>
            <a:srgbClr val="3C8C93">
              <a:alpha val="50196"/>
            </a:srgbClr>
          </a:solidFill>
          <a:ln w="9525" cap="flat" cmpd="sng" algn="ctr">
            <a:solidFill>
              <a:srgbClr val="FFFFFF"/>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900" kern="0" dirty="0" smtClean="0">
                <a:latin typeface="Arial" panose="020B0604020202020204" pitchFamily="34" charset="0"/>
                <a:ea typeface="ＭＳ Ｐゴシック" panose="020B0600070205080204" pitchFamily="34" charset="-128"/>
                <a:cs typeface="Arial" pitchFamily="34" charset="0"/>
              </a:rPr>
              <a:t>Go-Live Dokumente</a:t>
            </a:r>
          </a:p>
          <a:p>
            <a:pPr marL="0" marR="0" lvl="0" indent="0" defTabSz="914400" eaLnBrk="1" fontAlgn="auto" latinLnBrk="0" hangingPunct="1">
              <a:lnSpc>
                <a:spcPct val="100000"/>
              </a:lnSpc>
              <a:spcBef>
                <a:spcPts val="0"/>
              </a:spcBef>
              <a:spcAft>
                <a:spcPts val="0"/>
              </a:spcAft>
              <a:buClrTx/>
              <a:buSzTx/>
              <a:buFontTx/>
              <a:buNone/>
              <a:tabLst/>
              <a:defRPr/>
            </a:pPr>
            <a:endParaRPr lang="de-DE" sz="900" kern="0" dirty="0">
              <a:latin typeface="Arial" panose="020B0604020202020204" pitchFamily="34" charset="0"/>
              <a:ea typeface="ＭＳ Ｐゴシック" panose="020B0600070205080204" pitchFamily="34" charset="-128"/>
              <a:cs typeface="Arial"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lang="de-DE" sz="900" kern="0" dirty="0" smtClean="0">
                <a:latin typeface="Arial" panose="020B0604020202020204" pitchFamily="34" charset="0"/>
                <a:ea typeface="ＭＳ Ｐゴシック" panose="020B0600070205080204" pitchFamily="34" charset="-128"/>
                <a:cs typeface="Arial" pitchFamily="34" charset="0"/>
              </a:rPr>
              <a:t>Betriebsdokumente</a:t>
            </a:r>
          </a:p>
          <a:p>
            <a:pPr marR="0" lvl="0" defTabSz="914400" eaLnBrk="1" fontAlgn="auto" latinLnBrk="0" hangingPunct="1">
              <a:lnSpc>
                <a:spcPct val="100000"/>
              </a:lnSpc>
              <a:spcBef>
                <a:spcPts val="0"/>
              </a:spcBef>
              <a:spcAft>
                <a:spcPts val="0"/>
              </a:spcAft>
              <a:buClrTx/>
              <a:buSzTx/>
              <a:tabLst/>
              <a:defRPr/>
            </a:pPr>
            <a:endParaRPr kumimoji="0" lang="de-DE" sz="900" b="0" i="0" u="none" strike="noStrike" kern="0" cap="none" spc="0" normalizeH="0" baseline="0" noProof="0" dirty="0" smtClean="0">
              <a:ln>
                <a:noFill/>
              </a:ln>
              <a:effectLst/>
              <a:uLnTx/>
              <a:uFillTx/>
              <a:latin typeface="Arial" panose="020B0604020202020204" pitchFamily="34" charset="0"/>
              <a:ea typeface="ＭＳ Ｐゴシック" panose="020B0600070205080204" pitchFamily="34" charset="-128"/>
              <a:cs typeface="Arial" pitchFamily="34" charset="0"/>
            </a:endParaRPr>
          </a:p>
          <a:p>
            <a:pPr marL="171450" marR="0" lvl="0" indent="-171450" defTabSz="914400" eaLnBrk="1" fontAlgn="auto" latinLnBrk="0" hangingPunct="1">
              <a:lnSpc>
                <a:spcPct val="100000"/>
              </a:lnSpc>
              <a:spcBef>
                <a:spcPts val="0"/>
              </a:spcBef>
              <a:spcAft>
                <a:spcPts val="0"/>
              </a:spcAft>
              <a:buClrTx/>
              <a:buSzTx/>
              <a:buFontTx/>
              <a:buChar char="-"/>
              <a:tabLst/>
              <a:defRPr/>
            </a:pPr>
            <a:endParaRPr kumimoji="0" lang="de-DE" sz="900" b="0" i="0" u="none" strike="noStrike" kern="0" cap="none" spc="0" normalizeH="0" baseline="0" noProof="0" dirty="0" smtClean="0">
              <a:ln>
                <a:noFill/>
              </a:ln>
              <a:effectLst/>
              <a:uLnTx/>
              <a:uFillTx/>
              <a:latin typeface="Arial" panose="020B0604020202020204" pitchFamily="34" charset="0"/>
              <a:ea typeface="ＭＳ Ｐゴシック" panose="020B0600070205080204" pitchFamily="34" charset="-128"/>
              <a:cs typeface="Arial"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de-DE" sz="900" b="0" i="0" u="none" strike="noStrike" kern="0" cap="none" spc="0" normalizeH="0" baseline="0" noProof="0" dirty="0" smtClean="0">
              <a:ln>
                <a:noFill/>
              </a:ln>
              <a:effectLst/>
              <a:uLnTx/>
              <a:uFillTx/>
              <a:ea typeface="ＭＳ Ｐゴシック" panose="020B0600070205080204" pitchFamily="34" charset="-128"/>
              <a:cs typeface="Arial" pitchFamily="34" charset="0"/>
            </a:endParaRPr>
          </a:p>
          <a:p>
            <a:pPr marL="88900" marR="0" lvl="0" indent="-88900" defTabSz="914400" eaLnBrk="1" fontAlgn="auto" latinLnBrk="0" hangingPunct="1">
              <a:lnSpc>
                <a:spcPct val="100000"/>
              </a:lnSpc>
              <a:spcBef>
                <a:spcPts val="0"/>
              </a:spcBef>
              <a:spcAft>
                <a:spcPts val="0"/>
              </a:spcAft>
              <a:buClrTx/>
              <a:buSzTx/>
              <a:buFontTx/>
              <a:buChar char="-"/>
              <a:tabLst/>
              <a:defRPr/>
            </a:pPr>
            <a:endParaRPr kumimoji="0" lang="de-DE" sz="900" b="0" i="0" u="none" strike="noStrike" kern="0" cap="none" spc="0" normalizeH="0" baseline="0" noProof="0" dirty="0" smtClean="0">
              <a:ln>
                <a:noFill/>
              </a:ln>
              <a:effectLst/>
              <a:uLnTx/>
              <a:uFillTx/>
              <a:ea typeface="ＭＳ Ｐゴシック" panose="020B0600070205080204" pitchFamily="34" charset="-128"/>
              <a:cs typeface="Arial" pitchFamily="34" charset="0"/>
            </a:endParaRPr>
          </a:p>
          <a:p>
            <a:pPr marL="171450" marR="0" lvl="0" indent="-171450" defTabSz="914400" eaLnBrk="1" fontAlgn="auto" latinLnBrk="0" hangingPunct="1">
              <a:lnSpc>
                <a:spcPct val="100000"/>
              </a:lnSpc>
              <a:spcBef>
                <a:spcPts val="0"/>
              </a:spcBef>
              <a:spcAft>
                <a:spcPts val="0"/>
              </a:spcAft>
              <a:buClrTx/>
              <a:buSzTx/>
              <a:buFontTx/>
              <a:buChar char="-"/>
              <a:tabLst/>
              <a:defRPr/>
            </a:pPr>
            <a:endParaRPr kumimoji="0" lang="de-CH" sz="900" b="0" i="0" u="none" strike="noStrike" kern="0" cap="none" spc="0" normalizeH="0" baseline="0" noProof="0" dirty="0" smtClean="0">
              <a:ln>
                <a:noFill/>
              </a:ln>
              <a:effectLst/>
              <a:uLnTx/>
              <a:uFillTx/>
              <a:ea typeface="ＭＳ Ｐゴシック" panose="020B0600070205080204" pitchFamily="34" charset="-128"/>
              <a:cs typeface="+mn-cs"/>
            </a:endParaRPr>
          </a:p>
        </p:txBody>
      </p:sp>
      <p:sp>
        <p:nvSpPr>
          <p:cNvPr id="112" name="Flussdiagramm: Dokument 97"/>
          <p:cNvSpPr/>
          <p:nvPr/>
        </p:nvSpPr>
        <p:spPr bwMode="auto">
          <a:xfrm>
            <a:off x="7204968" y="3917589"/>
            <a:ext cx="1232312" cy="375507"/>
          </a:xfrm>
          <a:prstGeom prst="rect">
            <a:avLst/>
          </a:prstGeom>
          <a:solidFill>
            <a:srgbClr val="BBE0E3">
              <a:lumMod val="50000"/>
            </a:srgbClr>
          </a:solidFill>
          <a:ln w="9525" cap="flat" cmpd="sng" algn="ctr">
            <a:solidFill>
              <a:srgbClr val="FFFF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CH" sz="900" i="0" u="none" strike="noStrike" kern="0" cap="none" spc="0" normalizeH="0" baseline="0" noProof="0" dirty="0" smtClean="0">
                <a:ln>
                  <a:noFill/>
                </a:ln>
                <a:solidFill>
                  <a:srgbClr val="FFFFFF"/>
                </a:solidFill>
                <a:effectLst/>
                <a:uLnTx/>
                <a:uFillTx/>
                <a:ea typeface="ＭＳ Ｐゴシック" panose="020B0600070205080204" pitchFamily="34" charset="-128"/>
                <a:cs typeface="+mn-cs"/>
              </a:rPr>
              <a:t>Projektschluss-</a:t>
            </a:r>
            <a:br>
              <a:rPr kumimoji="0" lang="de-CH" sz="900" i="0" u="none" strike="noStrike" kern="0" cap="none" spc="0" normalizeH="0" baseline="0" noProof="0" dirty="0" smtClean="0">
                <a:ln>
                  <a:noFill/>
                </a:ln>
                <a:solidFill>
                  <a:srgbClr val="FFFFFF"/>
                </a:solidFill>
                <a:effectLst/>
                <a:uLnTx/>
                <a:uFillTx/>
                <a:ea typeface="ＭＳ Ｐゴシック" panose="020B0600070205080204" pitchFamily="34" charset="-128"/>
                <a:cs typeface="+mn-cs"/>
              </a:rPr>
            </a:br>
            <a:r>
              <a:rPr kumimoji="0" lang="de-CH" sz="900" i="0" u="none" strike="noStrike" kern="0" cap="none" spc="0" normalizeH="0" baseline="0" noProof="0" dirty="0" err="1" smtClean="0">
                <a:ln>
                  <a:noFill/>
                </a:ln>
                <a:solidFill>
                  <a:srgbClr val="FFFFFF"/>
                </a:solidFill>
                <a:effectLst/>
                <a:uLnTx/>
                <a:uFillTx/>
                <a:ea typeface="ＭＳ Ｐゴシック" panose="020B0600070205080204" pitchFamily="34" charset="-128"/>
                <a:cs typeface="+mn-cs"/>
              </a:rPr>
              <a:t>beurteilung</a:t>
            </a:r>
            <a:endParaRPr kumimoji="0" lang="de-CH" sz="900" i="0" u="none" strike="noStrike" kern="0" cap="none" spc="0" normalizeH="0" baseline="0" noProof="0" dirty="0" smtClean="0">
              <a:ln>
                <a:noFill/>
              </a:ln>
              <a:solidFill>
                <a:srgbClr val="FFFFFF"/>
              </a:solidFill>
              <a:effectLst/>
              <a:uLnTx/>
              <a:uFillTx/>
              <a:ea typeface="ＭＳ Ｐゴシック" panose="020B0600070205080204" pitchFamily="34" charset="-128"/>
              <a:cs typeface="+mn-cs"/>
            </a:endParaRPr>
          </a:p>
        </p:txBody>
      </p:sp>
      <p:sp>
        <p:nvSpPr>
          <p:cNvPr id="113" name="Flussdiagramm: Dokument 94"/>
          <p:cNvSpPr/>
          <p:nvPr/>
        </p:nvSpPr>
        <p:spPr bwMode="auto">
          <a:xfrm>
            <a:off x="368523" y="5486644"/>
            <a:ext cx="1236296" cy="225686"/>
          </a:xfrm>
          <a:prstGeom prst="rect">
            <a:avLst/>
          </a:prstGeom>
          <a:solidFill>
            <a:srgbClr val="BBE0E3">
              <a:lumMod val="50000"/>
            </a:srgbClr>
          </a:solidFill>
          <a:ln w="9525" cap="flat" cmpd="sng" algn="ctr">
            <a:solidFill>
              <a:srgbClr val="FFFFFF"/>
            </a:solidFill>
            <a:prstDash val="solid"/>
            <a:round/>
            <a:headEnd type="none" w="med" len="med"/>
            <a:tailEnd type="none" w="med" len="med"/>
          </a:ln>
          <a:effectLst/>
        </p:spPr>
        <p:txBody>
          <a:bodyPr vert="horz" wrap="none" lIns="36000" tIns="18000" rIns="36000" bIns="18000" numCol="1" rtlCol="0" anchor="ctr" anchorCtr="0" compatLnSpc="1">
            <a:prstTxWarp prst="textNoShape">
              <a:avLst/>
            </a:prstTxWarp>
          </a:bodyPr>
          <a:lstStyle/>
          <a:p>
            <a:pPr fontAlgn="auto">
              <a:spcBef>
                <a:spcPts val="0"/>
              </a:spcBef>
              <a:spcAft>
                <a:spcPts val="0"/>
              </a:spcAft>
            </a:pPr>
            <a:r>
              <a:rPr lang="de-DE" sz="900" kern="0" dirty="0" smtClean="0">
                <a:solidFill>
                  <a:srgbClr val="FFFFFF"/>
                </a:solidFill>
                <a:ea typeface="ＭＳ Ｐゴシック" panose="020B0600070205080204" pitchFamily="34" charset="-128"/>
                <a:cs typeface="+mn-cs"/>
              </a:rPr>
              <a:t>Zwingend (muss)</a:t>
            </a:r>
            <a:endParaRPr lang="de-CH" sz="900" kern="0" dirty="0">
              <a:solidFill>
                <a:srgbClr val="FFFFFF"/>
              </a:solidFill>
              <a:ea typeface="ＭＳ Ｐゴシック" panose="020B0600070205080204" pitchFamily="34" charset="-128"/>
              <a:cs typeface="+mn-cs"/>
            </a:endParaRPr>
          </a:p>
        </p:txBody>
      </p:sp>
      <p:sp>
        <p:nvSpPr>
          <p:cNvPr id="116" name="Flussdiagramm: Dokument 94"/>
          <p:cNvSpPr/>
          <p:nvPr/>
        </p:nvSpPr>
        <p:spPr bwMode="auto">
          <a:xfrm>
            <a:off x="361930" y="5738513"/>
            <a:ext cx="1236296" cy="324000"/>
          </a:xfrm>
          <a:prstGeom prst="rect">
            <a:avLst/>
          </a:prstGeom>
          <a:solidFill>
            <a:srgbClr val="3C8C93">
              <a:alpha val="50196"/>
            </a:srgbClr>
          </a:solidFill>
          <a:ln w="9525" cap="flat" cmpd="sng" algn="ctr">
            <a:solidFill>
              <a:srgbClr val="FFFFFF"/>
            </a:solidFill>
            <a:prstDash val="solid"/>
            <a:round/>
            <a:headEnd type="none" w="med" len="med"/>
            <a:tailEnd type="none" w="med" len="med"/>
          </a:ln>
          <a:effectLst/>
        </p:spPr>
        <p:txBody>
          <a:bodyPr vert="horz" wrap="none" lIns="36000" tIns="18000" rIns="36000" bIns="18000" numCol="1" rtlCol="0" anchor="t" anchorCtr="0" compatLnSpc="1">
            <a:prstTxWarp prst="textNoShape">
              <a:avLst/>
            </a:prstTxWarp>
          </a:bodyPr>
          <a:lstStyle/>
          <a:p>
            <a:pPr fontAlgn="auto">
              <a:spcBef>
                <a:spcPts val="0"/>
              </a:spcBef>
              <a:spcAft>
                <a:spcPts val="0"/>
              </a:spcAft>
            </a:pPr>
            <a:r>
              <a:rPr lang="de-DE" sz="900" kern="0" dirty="0">
                <a:solidFill>
                  <a:srgbClr val="FFFFFF"/>
                </a:solidFill>
                <a:latin typeface="Arial" panose="020B0604020202020204" pitchFamily="34" charset="0"/>
                <a:ea typeface="ＭＳ Ｐゴシック" panose="020B0600070205080204" pitchFamily="34" charset="-128"/>
                <a:cs typeface="Arial" pitchFamily="34" charset="0"/>
              </a:rPr>
              <a:t>A</a:t>
            </a:r>
            <a:r>
              <a:rPr lang="de-DE" sz="900" kern="0" dirty="0" err="1">
                <a:solidFill>
                  <a:srgbClr val="FFFFFF"/>
                </a:solidFill>
                <a:latin typeface="Arial" panose="020B0604020202020204" pitchFamily="34" charset="0"/>
                <a:ea typeface="ＭＳ Ｐゴシック" panose="020B0600070205080204" pitchFamily="34" charset="-128"/>
                <a:cs typeface="Arial" pitchFamily="34" charset="0"/>
              </a:rPr>
              <a:t>bhängig</a:t>
            </a:r>
            <a:r>
              <a:rPr lang="de-DE" sz="900" kern="0" dirty="0">
                <a:solidFill>
                  <a:srgbClr val="FFFFFF"/>
                </a:solidFill>
                <a:latin typeface="Arial" panose="020B0604020202020204" pitchFamily="34" charset="0"/>
                <a:ea typeface="ＭＳ Ｐゴシック" panose="020B0600070205080204" pitchFamily="34" charset="-128"/>
                <a:cs typeface="Arial" pitchFamily="34" charset="0"/>
              </a:rPr>
              <a:t> von </a:t>
            </a:r>
            <a:br>
              <a:rPr lang="de-DE" sz="900" kern="0" dirty="0">
                <a:solidFill>
                  <a:srgbClr val="FFFFFF"/>
                </a:solidFill>
                <a:latin typeface="Arial" panose="020B0604020202020204" pitchFamily="34" charset="0"/>
                <a:ea typeface="ＭＳ Ｐゴシック" panose="020B0600070205080204" pitchFamily="34" charset="-128"/>
                <a:cs typeface="Arial" pitchFamily="34" charset="0"/>
              </a:rPr>
            </a:br>
            <a:r>
              <a:rPr lang="de-DE" sz="900" kern="0" dirty="0">
                <a:solidFill>
                  <a:srgbClr val="FFFFFF"/>
                </a:solidFill>
                <a:latin typeface="Arial" panose="020B0604020202020204" pitchFamily="34" charset="0"/>
                <a:ea typeface="ＭＳ Ｐゴシック" panose="020B0600070205080204" pitchFamily="34" charset="-128"/>
                <a:cs typeface="Arial" pitchFamily="34" charset="0"/>
              </a:rPr>
              <a:t>Projektklassifizierung</a:t>
            </a:r>
            <a:endParaRPr lang="de-CH" sz="900" kern="0" dirty="0">
              <a:solidFill>
                <a:srgbClr val="FFFFFF"/>
              </a:solidFill>
              <a:latin typeface="Arial" panose="020B0604020202020204" pitchFamily="34" charset="0"/>
              <a:ea typeface="ＭＳ Ｐゴシック" panose="020B0600070205080204" pitchFamily="34" charset="-128"/>
              <a:cs typeface="Arial" pitchFamily="34" charset="0"/>
            </a:endParaRPr>
          </a:p>
        </p:txBody>
      </p:sp>
      <p:cxnSp>
        <p:nvCxnSpPr>
          <p:cNvPr id="123" name="Gerade Verbindung mit Pfeil 122"/>
          <p:cNvCxnSpPr/>
          <p:nvPr/>
        </p:nvCxnSpPr>
        <p:spPr bwMode="auto">
          <a:xfrm>
            <a:off x="2515062" y="5135126"/>
            <a:ext cx="1" cy="160221"/>
          </a:xfrm>
          <a:prstGeom prst="straightConnector1">
            <a:avLst/>
          </a:prstGeom>
          <a:noFill/>
          <a:ln w="9525" cap="flat" cmpd="sng" algn="ctr">
            <a:solidFill>
              <a:srgbClr val="3C8C93"/>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sp>
        <p:nvSpPr>
          <p:cNvPr id="120" name="Flussdiagramm: Dokument 97"/>
          <p:cNvSpPr/>
          <p:nvPr/>
        </p:nvSpPr>
        <p:spPr bwMode="auto">
          <a:xfrm>
            <a:off x="1970564" y="4293096"/>
            <a:ext cx="1230414" cy="314891"/>
          </a:xfrm>
          <a:prstGeom prst="rect">
            <a:avLst/>
          </a:prstGeom>
          <a:solidFill>
            <a:srgbClr val="BBE0E3">
              <a:lumMod val="50000"/>
            </a:srgbClr>
          </a:solidFill>
          <a:ln w="9525" cap="flat" cmpd="sng" algn="ctr">
            <a:solidFill>
              <a:srgbClr val="FFFFFF"/>
            </a:solidFill>
            <a:prstDash val="solid"/>
            <a:round/>
            <a:headEnd type="none" w="med" len="med"/>
            <a:tailEnd type="none" w="med" len="med"/>
          </a:ln>
          <a:effectLst/>
        </p:spPr>
        <p:txBody>
          <a:bodyPr vert="horz" wrap="none" lIns="36000" tIns="45720" rIns="36000" bIns="45720" numCol="1" rtlCol="0" anchor="ctr"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CH" sz="900" i="0" u="none" strike="noStrike" kern="0" cap="none" spc="0" normalizeH="0" baseline="0" noProof="0" dirty="0" smtClean="0">
                <a:ln>
                  <a:noFill/>
                </a:ln>
                <a:solidFill>
                  <a:srgbClr val="FFFFFF"/>
                </a:solidFill>
                <a:effectLst/>
                <a:uLnTx/>
                <a:uFillTx/>
                <a:ea typeface="ＭＳ Ｐゴシック" panose="020B0600070205080204" pitchFamily="34" charset="-128"/>
                <a:cs typeface="+mn-cs"/>
              </a:rPr>
              <a:t>Lastenheft / </a:t>
            </a:r>
            <a:r>
              <a:rPr kumimoji="0" lang="de-CH" sz="900" i="0" u="none" strike="noStrike" kern="0" cap="none" spc="0" normalizeH="0" baseline="0" noProof="0" dirty="0" err="1" smtClean="0">
                <a:ln>
                  <a:noFill/>
                </a:ln>
                <a:solidFill>
                  <a:srgbClr val="FFFFFF"/>
                </a:solidFill>
                <a:effectLst/>
                <a:uLnTx/>
                <a:uFillTx/>
                <a:ea typeface="ＭＳ Ｐゴシック" panose="020B0600070205080204" pitchFamily="34" charset="-128"/>
                <a:cs typeface="+mn-cs"/>
              </a:rPr>
              <a:t>Anford</a:t>
            </a:r>
            <a:r>
              <a:rPr kumimoji="0" lang="de-CH" sz="900" i="0" u="none" strike="noStrike" kern="0" cap="none" spc="0" normalizeH="0" baseline="0" noProof="0" dirty="0" smtClean="0">
                <a:ln>
                  <a:noFill/>
                </a:ln>
                <a:solidFill>
                  <a:srgbClr val="FFFFFF"/>
                </a:solidFill>
                <a:effectLst/>
                <a:uLnTx/>
                <a:uFillTx/>
                <a:ea typeface="ＭＳ Ｐゴシック" panose="020B0600070205080204" pitchFamily="34" charset="-128"/>
                <a:cs typeface="+mn-cs"/>
              </a:rPr>
              <a:t>-</a:t>
            </a:r>
            <a:br>
              <a:rPr kumimoji="0" lang="de-CH" sz="900" i="0" u="none" strike="noStrike" kern="0" cap="none" spc="0" normalizeH="0" baseline="0" noProof="0" dirty="0" smtClean="0">
                <a:ln>
                  <a:noFill/>
                </a:ln>
                <a:solidFill>
                  <a:srgbClr val="FFFFFF"/>
                </a:solidFill>
                <a:effectLst/>
                <a:uLnTx/>
                <a:uFillTx/>
                <a:ea typeface="ＭＳ Ｐゴシック" panose="020B0600070205080204" pitchFamily="34" charset="-128"/>
                <a:cs typeface="+mn-cs"/>
              </a:rPr>
            </a:br>
            <a:r>
              <a:rPr kumimoji="0" lang="de-CH" sz="900" i="0" u="none" strike="noStrike" kern="0" cap="none" spc="0" normalizeH="0" baseline="0" noProof="0" dirty="0" err="1" smtClean="0">
                <a:ln>
                  <a:noFill/>
                </a:ln>
                <a:solidFill>
                  <a:srgbClr val="FFFFFF"/>
                </a:solidFill>
                <a:effectLst/>
                <a:uLnTx/>
                <a:uFillTx/>
                <a:ea typeface="ＭＳ Ｐゴシック" panose="020B0600070205080204" pitchFamily="34" charset="-128"/>
                <a:cs typeface="+mn-cs"/>
              </a:rPr>
              <a:t>erungsspezifikation</a:t>
            </a:r>
            <a:r>
              <a:rPr kumimoji="0" lang="de-CH" sz="900" i="0" u="none" strike="noStrike" kern="0" cap="none" spc="0" normalizeH="0" baseline="0" noProof="0" dirty="0" smtClean="0">
                <a:ln>
                  <a:noFill/>
                </a:ln>
                <a:solidFill>
                  <a:srgbClr val="FFFFFF"/>
                </a:solidFill>
                <a:effectLst/>
                <a:uLnTx/>
                <a:uFillTx/>
                <a:ea typeface="ＭＳ Ｐゴシック" panose="020B0600070205080204" pitchFamily="34" charset="-128"/>
                <a:cs typeface="+mn-cs"/>
              </a:rPr>
              <a:t>*</a:t>
            </a:r>
          </a:p>
        </p:txBody>
      </p:sp>
      <p:sp>
        <p:nvSpPr>
          <p:cNvPr id="125" name="Rechteck 124"/>
          <p:cNvSpPr/>
          <p:nvPr/>
        </p:nvSpPr>
        <p:spPr bwMode="auto">
          <a:xfrm>
            <a:off x="5195229" y="6469307"/>
            <a:ext cx="3265203" cy="216427"/>
          </a:xfrm>
          <a:prstGeom prst="rect">
            <a:avLst/>
          </a:prstGeom>
          <a:noFill/>
          <a:ln>
            <a:noFill/>
          </a:ln>
          <a:effectLst/>
          <a:ex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defTabSz="673100" rtl="0" eaLnBrk="1" fontAlgn="base" latinLnBrk="0" hangingPunct="1">
              <a:lnSpc>
                <a:spcPct val="100000"/>
              </a:lnSpc>
              <a:spcBef>
                <a:spcPct val="0"/>
              </a:spcBef>
              <a:spcAft>
                <a:spcPct val="0"/>
              </a:spcAft>
              <a:buClrTx/>
              <a:buSzTx/>
              <a:buFontTx/>
              <a:buNone/>
              <a:tabLst/>
            </a:pPr>
            <a:r>
              <a:rPr kumimoji="0" lang="de-CH" sz="1000" b="0" i="0" u="none" strike="noStrike" cap="none" normalizeH="0" baseline="0" dirty="0" smtClean="0">
                <a:ln>
                  <a:noFill/>
                </a:ln>
                <a:solidFill>
                  <a:schemeClr val="tx1"/>
                </a:solidFill>
                <a:effectLst/>
                <a:latin typeface="Arial" panose="020B0604020202020204" pitchFamily="34" charset="0"/>
                <a:ea typeface="ＭＳ Ｐゴシック" charset="0"/>
                <a:cs typeface="Arial" panose="020B0604020202020204" pitchFamily="34" charset="0"/>
              </a:rPr>
              <a:t>* Allenfalls Vorprojekt notwendig</a:t>
            </a:r>
            <a:r>
              <a:rPr kumimoji="0" lang="de-CH" sz="1000" b="0" i="0" u="none" strike="noStrike" cap="none" normalizeH="0" dirty="0" smtClean="0">
                <a:ln>
                  <a:noFill/>
                </a:ln>
                <a:solidFill>
                  <a:schemeClr val="tx1"/>
                </a:solidFill>
                <a:effectLst/>
                <a:latin typeface="Arial" panose="020B0604020202020204" pitchFamily="34" charset="0"/>
                <a:ea typeface="ＭＳ Ｐゴシック" charset="0"/>
                <a:cs typeface="Arial" panose="020B0604020202020204" pitchFamily="34" charset="0"/>
              </a:rPr>
              <a:t> mit eigenem </a:t>
            </a:r>
            <a:r>
              <a:rPr kumimoji="0" lang="de-CH" sz="1000" b="0" i="0" u="none" strike="noStrike" cap="none" normalizeH="0" dirty="0" err="1" smtClean="0">
                <a:ln>
                  <a:noFill/>
                </a:ln>
                <a:solidFill>
                  <a:schemeClr val="tx1"/>
                </a:solidFill>
                <a:effectLst/>
                <a:latin typeface="Arial" panose="020B0604020202020204" pitchFamily="34" charset="0"/>
                <a:ea typeface="ＭＳ Ｐゴシック" charset="0"/>
                <a:cs typeface="Arial" panose="020B0604020202020204" pitchFamily="34" charset="0"/>
              </a:rPr>
              <a:t>Investantrag</a:t>
            </a:r>
            <a:endParaRPr kumimoji="0" lang="de-CH" sz="1000" b="0" i="0" u="none" strike="noStrike" cap="none" normalizeH="0" baseline="0" dirty="0" smtClean="0">
              <a:ln>
                <a:noFill/>
              </a:ln>
              <a:solidFill>
                <a:schemeClr val="tx1"/>
              </a:solidFill>
              <a:effectLst/>
              <a:latin typeface="Arial" panose="020B0604020202020204" pitchFamily="34" charset="0"/>
              <a:ea typeface="ＭＳ Ｐゴシック" charset="0"/>
              <a:cs typeface="Arial" panose="020B0604020202020204" pitchFamily="34" charset="0"/>
            </a:endParaRPr>
          </a:p>
        </p:txBody>
      </p:sp>
      <p:sp>
        <p:nvSpPr>
          <p:cNvPr id="126" name="Flussdiagramm: Dokument 99"/>
          <p:cNvSpPr/>
          <p:nvPr/>
        </p:nvSpPr>
        <p:spPr bwMode="auto">
          <a:xfrm>
            <a:off x="4571380" y="2886762"/>
            <a:ext cx="1225262" cy="517570"/>
          </a:xfrm>
          <a:prstGeom prst="rect">
            <a:avLst/>
          </a:prstGeom>
          <a:solidFill>
            <a:srgbClr val="BBE0E3">
              <a:lumMod val="50000"/>
            </a:srgbClr>
          </a:solidFill>
          <a:ln w="9525" cap="flat" cmpd="sng" algn="ctr">
            <a:solidFill>
              <a:srgbClr val="FFFFFF"/>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lang="de-DE" sz="900" kern="0" noProof="0" dirty="0" err="1" smtClean="0">
                <a:latin typeface="Arial" panose="020B0604020202020204" pitchFamily="34" charset="0"/>
                <a:ea typeface="ＭＳ Ｐゴシック" panose="020B0600070205080204" pitchFamily="34" charset="-128"/>
                <a:cs typeface="Arial" pitchFamily="34" charset="0"/>
              </a:rPr>
              <a:t>Lösungsdokum</a:t>
            </a:r>
            <a:r>
              <a:rPr lang="de-DE" sz="900" kern="0" noProof="0" dirty="0" smtClean="0">
                <a:latin typeface="Arial" panose="020B0604020202020204" pitchFamily="34" charset="0"/>
                <a:ea typeface="ＭＳ Ｐゴシック" panose="020B0600070205080204" pitchFamily="34" charset="-128"/>
                <a:cs typeface="Arial" pitchFamily="34" charset="0"/>
              </a:rPr>
              <a:t>-</a:t>
            </a:r>
            <a:br>
              <a:rPr lang="de-DE" sz="900" kern="0" noProof="0" dirty="0" smtClean="0">
                <a:latin typeface="Arial" panose="020B0604020202020204" pitchFamily="34" charset="0"/>
                <a:ea typeface="ＭＳ Ｐゴシック" panose="020B0600070205080204" pitchFamily="34" charset="-128"/>
                <a:cs typeface="Arial" pitchFamily="34" charset="0"/>
              </a:rPr>
            </a:br>
            <a:r>
              <a:rPr lang="de-DE" sz="900" kern="0" noProof="0" dirty="0" err="1" smtClean="0">
                <a:latin typeface="Arial" panose="020B0604020202020204" pitchFamily="34" charset="0"/>
                <a:ea typeface="ＭＳ Ｐゴシック" panose="020B0600070205080204" pitchFamily="34" charset="-128"/>
                <a:cs typeface="Arial" pitchFamily="34" charset="0"/>
              </a:rPr>
              <a:t>entation</a:t>
            </a:r>
            <a:r>
              <a:rPr lang="de-DE" sz="900" kern="0" noProof="0" dirty="0" smtClean="0">
                <a:latin typeface="Arial" panose="020B0604020202020204" pitchFamily="34" charset="0"/>
                <a:ea typeface="ＭＳ Ｐゴシック" panose="020B0600070205080204" pitchFamily="34" charset="-128"/>
                <a:cs typeface="Arial" pitchFamily="34" charset="0"/>
              </a:rPr>
              <a:t>, z.B.</a:t>
            </a:r>
          </a:p>
          <a:p>
            <a:pPr marL="0" marR="0" lvl="0" indent="0" defTabSz="914400" eaLnBrk="1" fontAlgn="auto" latinLnBrk="0" hangingPunct="1">
              <a:lnSpc>
                <a:spcPct val="100000"/>
              </a:lnSpc>
              <a:spcBef>
                <a:spcPts val="0"/>
              </a:spcBef>
              <a:spcAft>
                <a:spcPts val="0"/>
              </a:spcAft>
              <a:buClrTx/>
              <a:buSzTx/>
              <a:buFontTx/>
              <a:buNone/>
              <a:tabLst/>
              <a:defRPr/>
            </a:pPr>
            <a:r>
              <a:rPr kumimoji="0" lang="de-DE" sz="900" b="0" i="0" u="none" strike="noStrike" kern="0" cap="none" spc="0" normalizeH="0" baseline="0" dirty="0" smtClean="0">
                <a:ln>
                  <a:noFill/>
                </a:ln>
                <a:effectLst/>
                <a:uLnTx/>
                <a:uFillTx/>
                <a:latin typeface="Arial" panose="020B0604020202020204" pitchFamily="34" charset="0"/>
                <a:ea typeface="ＭＳ Ｐゴシック" panose="020B0600070205080204" pitchFamily="34" charset="-128"/>
                <a:cs typeface="Arial" pitchFamily="34" charset="0"/>
              </a:rPr>
              <a:t>- Technische Doku</a:t>
            </a:r>
            <a:endParaRPr kumimoji="0" lang="de-DE" sz="900" b="0" i="0" u="none" strike="noStrike" kern="0" cap="none" spc="0" normalizeH="0" baseline="0" noProof="0" dirty="0" smtClean="0">
              <a:ln>
                <a:noFill/>
              </a:ln>
              <a:effectLst/>
              <a:uLnTx/>
              <a:uFillTx/>
              <a:latin typeface="Arial" panose="020B0604020202020204" pitchFamily="34" charset="0"/>
              <a:ea typeface="ＭＳ Ｐゴシック" panose="020B0600070205080204" pitchFamily="34" charset="-128"/>
              <a:cs typeface="Arial" pitchFamily="34" charset="0"/>
            </a:endParaRPr>
          </a:p>
        </p:txBody>
      </p:sp>
      <p:sp>
        <p:nvSpPr>
          <p:cNvPr id="127" name="Flussdiagramm: Dokument 97"/>
          <p:cNvSpPr/>
          <p:nvPr/>
        </p:nvSpPr>
        <p:spPr bwMode="auto">
          <a:xfrm>
            <a:off x="3275856" y="2898568"/>
            <a:ext cx="1232312" cy="175760"/>
          </a:xfrm>
          <a:prstGeom prst="rect">
            <a:avLst/>
          </a:prstGeom>
          <a:solidFill>
            <a:srgbClr val="3C8C93">
              <a:alpha val="50196"/>
            </a:srgbClr>
          </a:solidFill>
          <a:ln w="9525" cap="flat" cmpd="sng" algn="ctr">
            <a:solidFill>
              <a:srgbClr val="FFFFFF"/>
            </a:solidFill>
            <a:prstDash val="solid"/>
            <a:round/>
            <a:headEnd type="none" w="med" len="med"/>
            <a:tailEnd type="none" w="med" len="med"/>
          </a:ln>
          <a:effectLst/>
        </p:spPr>
        <p:txBody>
          <a:bodyPr vert="horz" wrap="none" lIns="36000" tIns="18000" rIns="36000" bIns="18000" numCol="1" rtlCol="0" anchor="t" anchorCtr="0" compatLnSpc="1">
            <a:prstTxWarp prst="textNoShape">
              <a:avLst/>
            </a:prstTxWarp>
          </a:bodyPr>
          <a:lstStyle/>
          <a:p>
            <a:pPr fontAlgn="auto">
              <a:spcBef>
                <a:spcPts val="0"/>
              </a:spcBef>
              <a:spcAft>
                <a:spcPts val="0"/>
              </a:spcAft>
            </a:pPr>
            <a:r>
              <a:rPr lang="de-CH" sz="900" kern="0" dirty="0">
                <a:latin typeface="Arial" panose="020B0604020202020204" pitchFamily="34" charset="0"/>
                <a:ea typeface="ＭＳ Ｐゴシック" panose="020B0600070205080204" pitchFamily="34" charset="-128"/>
                <a:cs typeface="Arial" pitchFamily="34" charset="0"/>
              </a:rPr>
              <a:t>Verträge</a:t>
            </a:r>
          </a:p>
        </p:txBody>
      </p:sp>
      <p:sp>
        <p:nvSpPr>
          <p:cNvPr id="69" name="Flussdiagramm: Dokument 97"/>
          <p:cNvSpPr/>
          <p:nvPr/>
        </p:nvSpPr>
        <p:spPr bwMode="auto">
          <a:xfrm>
            <a:off x="1962253" y="5538550"/>
            <a:ext cx="1232312" cy="212086"/>
          </a:xfrm>
          <a:prstGeom prst="rect">
            <a:avLst/>
          </a:prstGeom>
          <a:solidFill>
            <a:srgbClr val="BBE0E3">
              <a:lumMod val="50000"/>
            </a:srgbClr>
          </a:solidFill>
          <a:ln w="9525" cap="flat" cmpd="sng" algn="ctr">
            <a:solidFill>
              <a:srgbClr val="FFFFFF"/>
            </a:solidFill>
            <a:prstDash val="solid"/>
            <a:round/>
            <a:headEnd type="none" w="med" len="med"/>
            <a:tailEnd type="none" w="med" len="med"/>
          </a:ln>
          <a:effectLst/>
        </p:spPr>
        <p:txBody>
          <a:bodyPr vert="horz" wrap="none" lIns="36000" tIns="18000" rIns="36000" bIns="18000" numCol="1" rtlCol="0" anchor="ctr"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CH" sz="900" i="0" u="none" strike="noStrike" kern="0" cap="none" spc="0" normalizeH="0" baseline="0" noProof="0" dirty="0" smtClean="0">
                <a:ln>
                  <a:noFill/>
                </a:ln>
                <a:solidFill>
                  <a:srgbClr val="FFFFFF"/>
                </a:solidFill>
                <a:effectLst/>
                <a:uLnTx/>
                <a:uFillTx/>
                <a:ea typeface="ＭＳ Ｐゴシック" panose="020B0600070205080204" pitchFamily="34" charset="-128"/>
                <a:cs typeface="+mn-cs"/>
              </a:rPr>
              <a:t>Projektklassifizierung</a:t>
            </a:r>
          </a:p>
        </p:txBody>
      </p:sp>
      <p:sp>
        <p:nvSpPr>
          <p:cNvPr id="70" name="Flussdiagramm: Dokument 97"/>
          <p:cNvSpPr/>
          <p:nvPr/>
        </p:nvSpPr>
        <p:spPr bwMode="auto">
          <a:xfrm>
            <a:off x="7196656" y="2896171"/>
            <a:ext cx="1232312" cy="247999"/>
          </a:xfrm>
          <a:prstGeom prst="rect">
            <a:avLst/>
          </a:prstGeom>
          <a:solidFill>
            <a:srgbClr val="BBE0E3">
              <a:lumMod val="50000"/>
            </a:srgbClr>
          </a:solidFill>
          <a:ln w="9525" cap="flat" cmpd="sng" algn="ctr">
            <a:solidFill>
              <a:srgbClr val="FFFF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lang="de-CH" sz="900" kern="0" dirty="0" smtClean="0">
                <a:ea typeface="ＭＳ Ｐゴシック" panose="020B0600070205080204" pitchFamily="34" charset="-128"/>
                <a:cs typeface="+mn-cs"/>
              </a:rPr>
              <a:t>Abnahmeprotokoll</a:t>
            </a:r>
            <a:endParaRPr kumimoji="0" lang="de-CH" sz="900" i="0" u="none" strike="noStrike" kern="0" cap="none" spc="0" normalizeH="0" baseline="0" noProof="0" dirty="0" smtClean="0">
              <a:ln>
                <a:noFill/>
              </a:ln>
              <a:effectLst/>
              <a:uLnTx/>
              <a:uFillTx/>
              <a:ea typeface="ＭＳ Ｐゴシック" panose="020B0600070205080204" pitchFamily="34" charset="-128"/>
              <a:cs typeface="+mn-cs"/>
            </a:endParaRPr>
          </a:p>
        </p:txBody>
      </p:sp>
      <p:sp>
        <p:nvSpPr>
          <p:cNvPr id="115" name="Flussdiagramm: Dokument 99"/>
          <p:cNvSpPr/>
          <p:nvPr/>
        </p:nvSpPr>
        <p:spPr bwMode="auto">
          <a:xfrm>
            <a:off x="1970564" y="4664527"/>
            <a:ext cx="1224001" cy="485020"/>
          </a:xfrm>
          <a:prstGeom prst="rect">
            <a:avLst/>
          </a:prstGeom>
          <a:solidFill>
            <a:srgbClr val="3C8C93">
              <a:alpha val="50196"/>
            </a:srgbClr>
          </a:solidFill>
          <a:ln w="9525" cap="flat" cmpd="sng" algn="ctr">
            <a:solidFill>
              <a:srgbClr val="FFFFFF"/>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R="0" lvl="0" defTabSz="914400" eaLnBrk="1" fontAlgn="auto" latinLnBrk="0" hangingPunct="1">
              <a:lnSpc>
                <a:spcPct val="100000"/>
              </a:lnSpc>
              <a:spcBef>
                <a:spcPts val="0"/>
              </a:spcBef>
              <a:spcAft>
                <a:spcPts val="0"/>
              </a:spcAft>
              <a:buClrTx/>
              <a:buSzTx/>
              <a:tabLst/>
              <a:defRPr/>
            </a:pPr>
            <a:r>
              <a:rPr lang="de-DE" sz="900" kern="0" dirty="0" smtClean="0">
                <a:solidFill>
                  <a:srgbClr val="FFFFFF"/>
                </a:solidFill>
                <a:latin typeface="Arial" panose="020B0604020202020204" pitchFamily="34" charset="0"/>
                <a:ea typeface="ＭＳ Ｐゴシック" panose="020B0600070205080204" pitchFamily="34" charset="-128"/>
                <a:cs typeface="Arial" pitchFamily="34" charset="0"/>
              </a:rPr>
              <a:t>Produktevaluation</a:t>
            </a:r>
          </a:p>
          <a:p>
            <a:pPr marL="87313" marR="0" lvl="0" indent="-87313" defTabSz="914400" eaLnBrk="1" fontAlgn="auto" latinLnBrk="0" hangingPunct="1">
              <a:lnSpc>
                <a:spcPct val="100000"/>
              </a:lnSpc>
              <a:spcBef>
                <a:spcPts val="0"/>
              </a:spcBef>
              <a:spcAft>
                <a:spcPts val="0"/>
              </a:spcAft>
              <a:buClrTx/>
              <a:buSzTx/>
              <a:buFontTx/>
              <a:buChar char="-"/>
              <a:tabLst/>
              <a:defRPr/>
            </a:pPr>
            <a:r>
              <a:rPr lang="de-DE" sz="900" b="0" kern="0" dirty="0" smtClean="0">
                <a:solidFill>
                  <a:srgbClr val="FFFFFF"/>
                </a:solidFill>
                <a:latin typeface="Arial" panose="020B0604020202020204" pitchFamily="34" charset="0"/>
                <a:ea typeface="ＭＳ Ｐゴシック" panose="020B0600070205080204" pitchFamily="34" charset="-128"/>
                <a:cs typeface="Arial" pitchFamily="34" charset="0"/>
              </a:rPr>
              <a:t>Checkliste IT</a:t>
            </a:r>
          </a:p>
          <a:p>
            <a:pPr marL="87313" marR="0" lvl="0" indent="-87313" defTabSz="914400" eaLnBrk="1" fontAlgn="auto" latinLnBrk="0" hangingPunct="1">
              <a:lnSpc>
                <a:spcPct val="100000"/>
              </a:lnSpc>
              <a:spcBef>
                <a:spcPts val="0"/>
              </a:spcBef>
              <a:spcAft>
                <a:spcPts val="0"/>
              </a:spcAft>
              <a:buClrTx/>
              <a:buSzTx/>
              <a:buFontTx/>
              <a:buChar char="-"/>
              <a:tabLst/>
              <a:defRPr/>
            </a:pPr>
            <a:r>
              <a:rPr lang="de-DE" sz="900" b="0" kern="0" dirty="0" smtClean="0">
                <a:solidFill>
                  <a:srgbClr val="FFFFFF"/>
                </a:solidFill>
                <a:latin typeface="Arial" panose="020B0604020202020204" pitchFamily="34" charset="0"/>
                <a:ea typeface="ＭＳ Ｐゴシック" panose="020B0600070205080204" pitchFamily="34" charset="-128"/>
                <a:cs typeface="Arial" pitchFamily="34" charset="0"/>
              </a:rPr>
              <a:t>Nutzwertanalyse</a:t>
            </a:r>
            <a:endParaRPr lang="de-DE" sz="900" b="0" kern="0" dirty="0">
              <a:solidFill>
                <a:srgbClr val="FFFFFF"/>
              </a:solidFill>
              <a:latin typeface="Arial" panose="020B0604020202020204" pitchFamily="34" charset="0"/>
              <a:ea typeface="ＭＳ Ｐゴシック" panose="020B0600070205080204" pitchFamily="34" charset="-128"/>
              <a:cs typeface="Arial" pitchFamily="34" charset="0"/>
            </a:endParaRPr>
          </a:p>
        </p:txBody>
      </p:sp>
      <p:sp>
        <p:nvSpPr>
          <p:cNvPr id="99" name="Rechteck 98"/>
          <p:cNvSpPr/>
          <p:nvPr/>
        </p:nvSpPr>
        <p:spPr bwMode="auto">
          <a:xfrm>
            <a:off x="4932040" y="111681"/>
            <a:ext cx="4058649" cy="653023"/>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de-CH" sz="1050" baseline="30000" dirty="0" smtClean="0">
                <a:solidFill>
                  <a:srgbClr val="C00000"/>
                </a:solidFill>
                <a:ea typeface="ＭＳ Ｐゴシック" panose="020B0600070205080204" pitchFamily="34" charset="-128"/>
                <a:cs typeface="+mn-cs"/>
              </a:rPr>
              <a:t>1</a:t>
            </a:r>
            <a:r>
              <a:rPr lang="de-CH" sz="900" b="0" dirty="0" smtClean="0">
                <a:solidFill>
                  <a:srgbClr val="C00000"/>
                </a:solidFill>
                <a:ea typeface="ＭＳ Ｐゴシック" panose="020B0600070205080204" pitchFamily="34" charset="-128"/>
                <a:cs typeface="+mn-cs"/>
              </a:rPr>
              <a:t>  Freigabe Initialisierungsphase abhängig von Projekt-Ausmass;</a:t>
            </a:r>
          </a:p>
          <a:p>
            <a:pPr>
              <a:spcAft>
                <a:spcPts val="400"/>
              </a:spcAft>
            </a:pPr>
            <a:r>
              <a:rPr lang="de-CH" sz="900" b="0" dirty="0" smtClean="0">
                <a:solidFill>
                  <a:srgbClr val="C00000"/>
                </a:solidFill>
                <a:ea typeface="ＭＳ Ｐゴシック" panose="020B0600070205080204" pitchFamily="34" charset="-128"/>
                <a:cs typeface="+mn-cs"/>
              </a:rPr>
              <a:t>   Gesellschaft: GL, IT        Division: DL, IT</a:t>
            </a:r>
          </a:p>
          <a:p>
            <a:r>
              <a:rPr lang="de-CH" sz="900" baseline="30000" dirty="0" smtClean="0">
                <a:solidFill>
                  <a:srgbClr val="C00000"/>
                </a:solidFill>
                <a:ea typeface="ＭＳ Ｐゴシック" panose="020B0600070205080204" pitchFamily="34" charset="-128"/>
              </a:rPr>
              <a:t>2</a:t>
            </a:r>
            <a:r>
              <a:rPr lang="de-CH" sz="900" dirty="0" smtClean="0">
                <a:solidFill>
                  <a:srgbClr val="C00000"/>
                </a:solidFill>
                <a:ea typeface="ＭＳ Ｐゴシック" panose="020B0600070205080204" pitchFamily="34" charset="-128"/>
              </a:rPr>
              <a:t>  </a:t>
            </a:r>
            <a:r>
              <a:rPr lang="de-CH" sz="900" b="0" dirty="0" smtClean="0">
                <a:solidFill>
                  <a:srgbClr val="C00000"/>
                </a:solidFill>
                <a:ea typeface="ＭＳ Ｐゴシック" panose="020B0600070205080204" pitchFamily="34" charset="-128"/>
              </a:rPr>
              <a:t>Freigaben </a:t>
            </a:r>
            <a:r>
              <a:rPr lang="de-CH" sz="900" b="0" dirty="0">
                <a:solidFill>
                  <a:srgbClr val="C00000"/>
                </a:solidFill>
                <a:ea typeface="ＭＳ Ｐゴシック" panose="020B0600070205080204" pitchFamily="34" charset="-128"/>
              </a:rPr>
              <a:t>gemäss Investitionsantrag</a:t>
            </a:r>
            <a:r>
              <a:rPr lang="de-CH" sz="900" b="0" dirty="0" smtClean="0">
                <a:solidFill>
                  <a:srgbClr val="C00000"/>
                </a:solidFill>
                <a:ea typeface="ＭＳ Ｐゴシック" panose="020B0600070205080204" pitchFamily="34" charset="-128"/>
              </a:rPr>
              <a:t>; </a:t>
            </a:r>
          </a:p>
          <a:p>
            <a:r>
              <a:rPr lang="de-CH" sz="900" b="0" dirty="0" smtClean="0">
                <a:solidFill>
                  <a:srgbClr val="C00000"/>
                </a:solidFill>
                <a:ea typeface="ＭＳ Ｐゴシック" panose="020B0600070205080204" pitchFamily="34" charset="-128"/>
              </a:rPr>
              <a:t>   Bewertung </a:t>
            </a:r>
            <a:r>
              <a:rPr lang="de-CH" sz="900" b="0" dirty="0">
                <a:solidFill>
                  <a:srgbClr val="C00000"/>
                </a:solidFill>
                <a:ea typeface="ＭＳ Ｐゴシック" panose="020B0600070205080204" pitchFamily="34" charset="-128"/>
              </a:rPr>
              <a:t>und Priorisierung: 1) Konzern, Division, Gesellschaft, (Abteilung)</a:t>
            </a:r>
          </a:p>
          <a:p>
            <a:endParaRPr lang="de-CH" sz="900" b="0" dirty="0" smtClean="0">
              <a:solidFill>
                <a:srgbClr val="0070C0"/>
              </a:solidFill>
              <a:ea typeface="ＭＳ Ｐゴシック" panose="020B0600070205080204" pitchFamily="34" charset="-128"/>
              <a:cs typeface="+mn-cs"/>
            </a:endParaRPr>
          </a:p>
        </p:txBody>
      </p:sp>
      <p:sp>
        <p:nvSpPr>
          <p:cNvPr id="65" name="Flussdiagramm: Dokument 97"/>
          <p:cNvSpPr/>
          <p:nvPr/>
        </p:nvSpPr>
        <p:spPr bwMode="auto">
          <a:xfrm>
            <a:off x="3275856" y="3100720"/>
            <a:ext cx="1232312" cy="179290"/>
          </a:xfrm>
          <a:prstGeom prst="rect">
            <a:avLst/>
          </a:prstGeom>
          <a:solidFill>
            <a:srgbClr val="BBE0E3">
              <a:lumMod val="50000"/>
            </a:srgbClr>
          </a:solidFill>
          <a:ln w="9525" cap="flat" cmpd="sng" algn="ctr">
            <a:solidFill>
              <a:srgbClr val="FFFFFF"/>
            </a:solidFill>
            <a:prstDash val="solid"/>
            <a:round/>
            <a:headEnd type="none" w="med" len="med"/>
            <a:tailEnd type="none" w="med" len="med"/>
          </a:ln>
          <a:effectLst/>
        </p:spPr>
        <p:txBody>
          <a:bodyPr vert="horz" wrap="none" lIns="36000" tIns="18000" rIns="36000" bIns="18000" numCol="1" rtlCol="0" anchor="ctr"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CH" sz="900" i="0" u="none" strike="noStrike" kern="0" cap="none" spc="0" normalizeH="0" baseline="0" noProof="0" dirty="0" smtClean="0">
                <a:ln>
                  <a:noFill/>
                </a:ln>
                <a:effectLst/>
                <a:uLnTx/>
                <a:uFillTx/>
                <a:ea typeface="ＭＳ Ｐゴシック" panose="020B0600070205080204" pitchFamily="34" charset="-128"/>
                <a:cs typeface="+mn-cs"/>
              </a:rPr>
              <a:t>Kick-off Meeting</a:t>
            </a:r>
          </a:p>
        </p:txBody>
      </p:sp>
      <p:sp>
        <p:nvSpPr>
          <p:cNvPr id="66" name="Flussdiagramm: Dokument 97"/>
          <p:cNvSpPr/>
          <p:nvPr/>
        </p:nvSpPr>
        <p:spPr bwMode="auto">
          <a:xfrm>
            <a:off x="5894920" y="3992212"/>
            <a:ext cx="1232312" cy="313419"/>
          </a:xfrm>
          <a:prstGeom prst="rect">
            <a:avLst/>
          </a:prstGeom>
          <a:solidFill>
            <a:srgbClr val="BBE0E3">
              <a:lumMod val="50000"/>
            </a:srgbClr>
          </a:solidFill>
          <a:ln w="9525" cap="flat" cmpd="sng" algn="ctr">
            <a:solidFill>
              <a:srgbClr val="FFFF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lang="de-CH" sz="900" kern="0" dirty="0" smtClean="0">
                <a:solidFill>
                  <a:srgbClr val="FFFFFF"/>
                </a:solidFill>
                <a:ea typeface="ＭＳ Ｐゴシック" panose="020B0600070205080204" pitchFamily="34" charset="-128"/>
                <a:cs typeface="+mn-cs"/>
              </a:rPr>
              <a:t>Freigabeprotokoll</a:t>
            </a:r>
            <a:br>
              <a:rPr lang="de-CH" sz="900" kern="0" dirty="0" smtClean="0">
                <a:solidFill>
                  <a:srgbClr val="FFFFFF"/>
                </a:solidFill>
                <a:ea typeface="ＭＳ Ｐゴシック" panose="020B0600070205080204" pitchFamily="34" charset="-128"/>
                <a:cs typeface="+mn-cs"/>
              </a:rPr>
            </a:br>
            <a:r>
              <a:rPr lang="de-CH" sz="900" kern="0" dirty="0" smtClean="0">
                <a:solidFill>
                  <a:srgbClr val="FFFFFF"/>
                </a:solidFill>
                <a:ea typeface="ＭＳ Ｐゴシック" panose="020B0600070205080204" pitchFamily="34" charset="-128"/>
                <a:cs typeface="+mn-cs"/>
              </a:rPr>
              <a:t> Go-Live</a:t>
            </a:r>
            <a:endParaRPr kumimoji="0" lang="de-CH" sz="900" i="0" u="none" strike="noStrike" kern="0" cap="none" spc="0" normalizeH="0" baseline="0" noProof="0" dirty="0" smtClean="0">
              <a:ln>
                <a:noFill/>
              </a:ln>
              <a:solidFill>
                <a:srgbClr val="FFFFFF"/>
              </a:solidFill>
              <a:effectLst/>
              <a:uLnTx/>
              <a:uFillTx/>
              <a:ea typeface="ＭＳ Ｐゴシック" panose="020B0600070205080204" pitchFamily="34" charset="-128"/>
              <a:cs typeface="+mn-cs"/>
            </a:endParaRPr>
          </a:p>
        </p:txBody>
      </p:sp>
      <p:sp>
        <p:nvSpPr>
          <p:cNvPr id="67" name="Flussdiagramm: Verzweigung 66"/>
          <p:cNvSpPr/>
          <p:nvPr/>
        </p:nvSpPr>
        <p:spPr bwMode="auto">
          <a:xfrm>
            <a:off x="3110557" y="1283946"/>
            <a:ext cx="252000" cy="216000"/>
          </a:xfrm>
          <a:prstGeom prst="flowChartDecision">
            <a:avLst/>
          </a:prstGeom>
          <a:solidFill>
            <a:srgbClr val="C00000"/>
          </a:solidFill>
          <a:ln w="9525" cap="flat" cmpd="sng" algn="ctr">
            <a:solidFill>
              <a:srgbClr val="C00000"/>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de-CH" sz="700" dirty="0">
                <a:ea typeface="ＭＳ Ｐゴシック" panose="020B0600070205080204" pitchFamily="34" charset="-128"/>
                <a:cs typeface="+mn-cs"/>
              </a:rPr>
              <a:t>M2</a:t>
            </a:r>
          </a:p>
        </p:txBody>
      </p:sp>
      <p:sp>
        <p:nvSpPr>
          <p:cNvPr id="104" name="Flussdiagramm: Verzweigung 103"/>
          <p:cNvSpPr/>
          <p:nvPr/>
        </p:nvSpPr>
        <p:spPr bwMode="auto">
          <a:xfrm>
            <a:off x="4427003" y="1274744"/>
            <a:ext cx="252000" cy="216000"/>
          </a:xfrm>
          <a:prstGeom prst="flowChartDecision">
            <a:avLst/>
          </a:prstGeom>
          <a:solidFill>
            <a:srgbClr val="C00000"/>
          </a:solidFill>
          <a:ln w="9525" cap="flat" cmpd="sng" algn="ctr">
            <a:solidFill>
              <a:srgbClr val="C00000"/>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de-CH" sz="700" dirty="0">
                <a:ea typeface="ＭＳ Ｐゴシック" panose="020B0600070205080204" pitchFamily="34" charset="-128"/>
                <a:cs typeface="+mn-cs"/>
              </a:rPr>
              <a:t>M3</a:t>
            </a:r>
          </a:p>
        </p:txBody>
      </p:sp>
      <p:sp>
        <p:nvSpPr>
          <p:cNvPr id="105" name="Flussdiagramm: Verzweigung 104"/>
          <p:cNvSpPr/>
          <p:nvPr/>
        </p:nvSpPr>
        <p:spPr bwMode="auto">
          <a:xfrm>
            <a:off x="5729999" y="1273502"/>
            <a:ext cx="252000" cy="216000"/>
          </a:xfrm>
          <a:prstGeom prst="flowChartDecision">
            <a:avLst/>
          </a:prstGeom>
          <a:solidFill>
            <a:srgbClr val="C00000"/>
          </a:solidFill>
          <a:ln w="9525" cap="flat" cmpd="sng" algn="ctr">
            <a:solidFill>
              <a:srgbClr val="C00000"/>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de-CH" sz="700" dirty="0">
                <a:ea typeface="ＭＳ Ｐゴシック" panose="020B0600070205080204" pitchFamily="34" charset="-128"/>
                <a:cs typeface="+mn-cs"/>
              </a:rPr>
              <a:t>M4</a:t>
            </a:r>
          </a:p>
        </p:txBody>
      </p:sp>
      <p:sp>
        <p:nvSpPr>
          <p:cNvPr id="107" name="Flussdiagramm: Verzweigung 106"/>
          <p:cNvSpPr/>
          <p:nvPr/>
        </p:nvSpPr>
        <p:spPr bwMode="auto">
          <a:xfrm>
            <a:off x="7035944" y="1279718"/>
            <a:ext cx="252000" cy="216000"/>
          </a:xfrm>
          <a:prstGeom prst="flowChartDecision">
            <a:avLst/>
          </a:prstGeom>
          <a:solidFill>
            <a:srgbClr val="C00000"/>
          </a:solidFill>
          <a:ln w="9525" cap="flat" cmpd="sng" algn="ctr">
            <a:solidFill>
              <a:srgbClr val="C00000"/>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de-CH" sz="700" dirty="0">
                <a:ea typeface="ＭＳ Ｐゴシック" panose="020B0600070205080204" pitchFamily="34" charset="-128"/>
                <a:cs typeface="+mn-cs"/>
              </a:rPr>
              <a:t>M5</a:t>
            </a:r>
          </a:p>
        </p:txBody>
      </p:sp>
      <p:sp>
        <p:nvSpPr>
          <p:cNvPr id="114" name="Flussdiagramm: Verzweigung 113"/>
          <p:cNvSpPr/>
          <p:nvPr/>
        </p:nvSpPr>
        <p:spPr bwMode="auto">
          <a:xfrm>
            <a:off x="8302968" y="1268784"/>
            <a:ext cx="252000" cy="216000"/>
          </a:xfrm>
          <a:prstGeom prst="flowChartDecision">
            <a:avLst/>
          </a:prstGeom>
          <a:solidFill>
            <a:srgbClr val="C00000"/>
          </a:solidFill>
          <a:ln w="9525" cap="flat" cmpd="sng" algn="ctr">
            <a:solidFill>
              <a:srgbClr val="C00000"/>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de-CH" sz="700" dirty="0">
                <a:ea typeface="ＭＳ Ｐゴシック" panose="020B0600070205080204" pitchFamily="34" charset="-128"/>
                <a:cs typeface="+mn-cs"/>
              </a:rPr>
              <a:t>M6</a:t>
            </a:r>
          </a:p>
        </p:txBody>
      </p:sp>
      <p:sp>
        <p:nvSpPr>
          <p:cNvPr id="84" name="Rechteck 83"/>
          <p:cNvSpPr/>
          <p:nvPr/>
        </p:nvSpPr>
        <p:spPr bwMode="auto">
          <a:xfrm>
            <a:off x="1475656" y="1484785"/>
            <a:ext cx="886146" cy="518408"/>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de-CH" sz="900" b="0" dirty="0" smtClean="0">
                <a:solidFill>
                  <a:srgbClr val="C00000"/>
                </a:solidFill>
                <a:ea typeface="ＭＳ Ｐゴシック" panose="020B0600070205080204" pitchFamily="34" charset="-128"/>
                <a:cs typeface="+mn-cs"/>
              </a:rPr>
              <a:t>Freigabe </a:t>
            </a:r>
            <a:br>
              <a:rPr lang="de-CH" sz="900" b="0" dirty="0" smtClean="0">
                <a:solidFill>
                  <a:srgbClr val="C00000"/>
                </a:solidFill>
                <a:ea typeface="ＭＳ Ｐゴシック" panose="020B0600070205080204" pitchFamily="34" charset="-128"/>
                <a:cs typeface="+mn-cs"/>
              </a:rPr>
            </a:br>
            <a:r>
              <a:rPr lang="de-CH" sz="900" b="0" dirty="0" smtClean="0">
                <a:solidFill>
                  <a:srgbClr val="C00000"/>
                </a:solidFill>
                <a:ea typeface="ＭＳ Ｐゴシック" panose="020B0600070205080204" pitchFamily="34" charset="-128"/>
                <a:cs typeface="+mn-cs"/>
              </a:rPr>
              <a:t>Initialisierung</a:t>
            </a:r>
            <a:r>
              <a:rPr lang="de-CH" sz="1050" baseline="30000" dirty="0" smtClean="0">
                <a:solidFill>
                  <a:srgbClr val="C00000"/>
                </a:solidFill>
                <a:ea typeface="ＭＳ Ｐゴシック" panose="020B0600070205080204" pitchFamily="34" charset="-128"/>
                <a:cs typeface="+mn-cs"/>
              </a:rPr>
              <a:t>1</a:t>
            </a:r>
          </a:p>
        </p:txBody>
      </p:sp>
      <p:sp>
        <p:nvSpPr>
          <p:cNvPr id="102" name="Flussdiagramm: Verzweigung 101"/>
          <p:cNvSpPr/>
          <p:nvPr/>
        </p:nvSpPr>
        <p:spPr bwMode="auto">
          <a:xfrm>
            <a:off x="1863574" y="1282556"/>
            <a:ext cx="252000" cy="216000"/>
          </a:xfrm>
          <a:prstGeom prst="flowChartDecision">
            <a:avLst/>
          </a:prstGeom>
          <a:solidFill>
            <a:srgbClr val="C00000"/>
          </a:solidFill>
          <a:ln w="9525" cap="flat" cmpd="sng" algn="ctr">
            <a:solidFill>
              <a:srgbClr val="C00000"/>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de-CH" sz="700" dirty="0" smtClean="0">
                <a:ea typeface="ＭＳ Ｐゴシック" panose="020B0600070205080204" pitchFamily="34" charset="-128"/>
                <a:cs typeface="+mn-cs"/>
              </a:rPr>
              <a:t>M1</a:t>
            </a:r>
          </a:p>
        </p:txBody>
      </p:sp>
    </p:spTree>
    <p:extLst>
      <p:ext uri="{BB962C8B-B14F-4D97-AF65-F5344CB8AC3E}">
        <p14:creationId xmlns:p14="http://schemas.microsoft.com/office/powerpoint/2010/main" val="15664483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Anpassung der </a:t>
            </a:r>
            <a:r>
              <a:rPr lang="de-CH" dirty="0" smtClean="0"/>
              <a:t>Projektinstrumente (1/2)</a:t>
            </a:r>
            <a:endParaRPr lang="de-CH" dirty="0"/>
          </a:p>
        </p:txBody>
      </p:sp>
      <p:graphicFrame>
        <p:nvGraphicFramePr>
          <p:cNvPr id="4" name="Tabelle 3"/>
          <p:cNvGraphicFramePr>
            <a:graphicFrameLocks noGrp="1"/>
          </p:cNvGraphicFramePr>
          <p:nvPr>
            <p:extLst/>
          </p:nvPr>
        </p:nvGraphicFramePr>
        <p:xfrm>
          <a:off x="395288" y="1020300"/>
          <a:ext cx="8355011" cy="3704844"/>
        </p:xfrm>
        <a:graphic>
          <a:graphicData uri="http://schemas.openxmlformats.org/drawingml/2006/table">
            <a:tbl>
              <a:tblPr firstRow="1" firstCol="1" bandRow="1">
                <a:tableStyleId>{9D7B26C5-4107-4FEC-AEDC-1716B250A1EF}</a:tableStyleId>
              </a:tblPr>
              <a:tblGrid>
                <a:gridCol w="3214339">
                  <a:extLst>
                    <a:ext uri="{9D8B030D-6E8A-4147-A177-3AD203B41FA5}">
                      <a16:colId xmlns:a16="http://schemas.microsoft.com/office/drawing/2014/main" val="617316491"/>
                    </a:ext>
                  </a:extLst>
                </a:gridCol>
                <a:gridCol w="1285168">
                  <a:extLst>
                    <a:ext uri="{9D8B030D-6E8A-4147-A177-3AD203B41FA5}">
                      <a16:colId xmlns:a16="http://schemas.microsoft.com/office/drawing/2014/main" val="1522504048"/>
                    </a:ext>
                  </a:extLst>
                </a:gridCol>
                <a:gridCol w="1285168">
                  <a:extLst>
                    <a:ext uri="{9D8B030D-6E8A-4147-A177-3AD203B41FA5}">
                      <a16:colId xmlns:a16="http://schemas.microsoft.com/office/drawing/2014/main" val="4279695314"/>
                    </a:ext>
                  </a:extLst>
                </a:gridCol>
                <a:gridCol w="1285168">
                  <a:extLst>
                    <a:ext uri="{9D8B030D-6E8A-4147-A177-3AD203B41FA5}">
                      <a16:colId xmlns:a16="http://schemas.microsoft.com/office/drawing/2014/main" val="2319528163"/>
                    </a:ext>
                  </a:extLst>
                </a:gridCol>
                <a:gridCol w="1285168">
                  <a:extLst>
                    <a:ext uri="{9D8B030D-6E8A-4147-A177-3AD203B41FA5}">
                      <a16:colId xmlns:a16="http://schemas.microsoft.com/office/drawing/2014/main" val="3712234236"/>
                    </a:ext>
                  </a:extLst>
                </a:gridCol>
              </a:tblGrid>
              <a:tr h="178308">
                <a:tc>
                  <a:txBody>
                    <a:bodyPr/>
                    <a:lstStyle/>
                    <a:p>
                      <a:pPr algn="just">
                        <a:lnSpc>
                          <a:spcPct val="130000"/>
                        </a:lnSpc>
                        <a:spcAft>
                          <a:spcPts val="0"/>
                        </a:spcAft>
                      </a:pPr>
                      <a:r>
                        <a:rPr lang="de-CH" sz="1400" b="1" dirty="0">
                          <a:solidFill>
                            <a:schemeClr val="bg1"/>
                          </a:solidFill>
                          <a:effectLst/>
                        </a:rPr>
                        <a:t>Komponente</a:t>
                      </a:r>
                      <a:endParaRPr lang="de-CH" sz="1100" b="1" dirty="0">
                        <a:solidFill>
                          <a:schemeClr val="bg1"/>
                        </a:solidFill>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R w="12700" cap="flat" cmpd="sng" algn="ctr">
                      <a:solidFill>
                        <a:schemeClr val="tx1"/>
                      </a:solidFill>
                      <a:prstDash val="sysDot"/>
                      <a:round/>
                      <a:headEnd type="none" w="med" len="med"/>
                      <a:tailEnd type="none" w="med" len="med"/>
                    </a:lnR>
                    <a:solidFill>
                      <a:srgbClr val="000000"/>
                    </a:solidFill>
                  </a:tcPr>
                </a:tc>
                <a:tc>
                  <a:txBody>
                    <a:bodyPr/>
                    <a:lstStyle/>
                    <a:p>
                      <a:pPr algn="ctr">
                        <a:lnSpc>
                          <a:spcPct val="130000"/>
                        </a:lnSpc>
                        <a:spcAft>
                          <a:spcPts val="0"/>
                        </a:spcAft>
                      </a:pPr>
                      <a:r>
                        <a:rPr lang="de-CH" sz="1100" b="1" dirty="0">
                          <a:solidFill>
                            <a:schemeClr val="bg1"/>
                          </a:solidFill>
                          <a:effectLst/>
                        </a:rPr>
                        <a:t>S (Kleinprojekt)</a:t>
                      </a:r>
                      <a:endParaRPr lang="de-CH" sz="1100" b="1" dirty="0">
                        <a:solidFill>
                          <a:schemeClr val="bg1"/>
                        </a:solidFill>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solidFill>
                      <a:srgbClr val="000000"/>
                    </a:solidFill>
                  </a:tcPr>
                </a:tc>
                <a:tc>
                  <a:txBody>
                    <a:bodyPr/>
                    <a:lstStyle/>
                    <a:p>
                      <a:pPr algn="ctr">
                        <a:lnSpc>
                          <a:spcPct val="130000"/>
                        </a:lnSpc>
                        <a:spcAft>
                          <a:spcPts val="0"/>
                        </a:spcAft>
                      </a:pPr>
                      <a:r>
                        <a:rPr lang="de-CH" sz="1100" b="1" dirty="0">
                          <a:solidFill>
                            <a:schemeClr val="bg1"/>
                          </a:solidFill>
                          <a:effectLst/>
                        </a:rPr>
                        <a:t>M (</a:t>
                      </a:r>
                      <a:r>
                        <a:rPr lang="de-CH" sz="1100" b="1" dirty="0" smtClean="0">
                          <a:solidFill>
                            <a:schemeClr val="bg1"/>
                          </a:solidFill>
                          <a:effectLst/>
                        </a:rPr>
                        <a:t>Standard-projekt</a:t>
                      </a:r>
                      <a:r>
                        <a:rPr lang="de-CH" sz="1100" b="1" dirty="0">
                          <a:solidFill>
                            <a:schemeClr val="bg1"/>
                          </a:solidFill>
                          <a:effectLst/>
                        </a:rPr>
                        <a:t>)</a:t>
                      </a:r>
                      <a:endParaRPr lang="de-CH" sz="1100" b="1" dirty="0">
                        <a:solidFill>
                          <a:schemeClr val="bg1"/>
                        </a:solidFill>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solidFill>
                      <a:srgbClr val="000000"/>
                    </a:solidFill>
                  </a:tcPr>
                </a:tc>
                <a:tc>
                  <a:txBody>
                    <a:bodyPr/>
                    <a:lstStyle/>
                    <a:p>
                      <a:pPr algn="ctr">
                        <a:lnSpc>
                          <a:spcPct val="130000"/>
                        </a:lnSpc>
                        <a:spcAft>
                          <a:spcPts val="0"/>
                        </a:spcAft>
                      </a:pPr>
                      <a:r>
                        <a:rPr lang="de-CH" sz="1100" b="1" dirty="0">
                          <a:solidFill>
                            <a:schemeClr val="bg1"/>
                          </a:solidFill>
                          <a:effectLst/>
                        </a:rPr>
                        <a:t>L (Grossprojekt)</a:t>
                      </a:r>
                      <a:endParaRPr lang="de-CH" sz="1100" b="1" dirty="0">
                        <a:solidFill>
                          <a:schemeClr val="bg1"/>
                        </a:solidFill>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solidFill>
                      <a:srgbClr val="000000"/>
                    </a:solidFill>
                  </a:tcPr>
                </a:tc>
                <a:tc>
                  <a:txBody>
                    <a:bodyPr/>
                    <a:lstStyle/>
                    <a:p>
                      <a:pPr algn="ctr">
                        <a:lnSpc>
                          <a:spcPct val="130000"/>
                        </a:lnSpc>
                        <a:spcAft>
                          <a:spcPts val="0"/>
                        </a:spcAft>
                      </a:pPr>
                      <a:r>
                        <a:rPr lang="de-CH" sz="1100" b="1" dirty="0">
                          <a:solidFill>
                            <a:schemeClr val="bg1"/>
                          </a:solidFill>
                          <a:effectLst/>
                        </a:rPr>
                        <a:t>XL (XL-Projekt)</a:t>
                      </a:r>
                      <a:endParaRPr lang="de-CH" sz="1100" b="1" dirty="0">
                        <a:solidFill>
                          <a:schemeClr val="bg1"/>
                        </a:solidFill>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solidFill>
                      <a:srgbClr val="000000"/>
                    </a:solidFill>
                  </a:tcPr>
                </a:tc>
                <a:extLst>
                  <a:ext uri="{0D108BD9-81ED-4DB2-BD59-A6C34878D82A}">
                    <a16:rowId xmlns:a16="http://schemas.microsoft.com/office/drawing/2014/main" val="2324238842"/>
                  </a:ext>
                </a:extLst>
              </a:tr>
              <a:tr h="126668">
                <a:tc>
                  <a:txBody>
                    <a:bodyPr/>
                    <a:lstStyle/>
                    <a:p>
                      <a:pPr algn="l">
                        <a:lnSpc>
                          <a:spcPct val="130000"/>
                        </a:lnSpc>
                        <a:spcAft>
                          <a:spcPts val="0"/>
                        </a:spcAft>
                      </a:pPr>
                      <a:r>
                        <a:rPr lang="de-CH" sz="1100" b="1" i="1" dirty="0">
                          <a:effectLst/>
                        </a:rPr>
                        <a:t>Projektstrukturierung und </a:t>
                      </a:r>
                      <a:r>
                        <a:rPr lang="de-CH" sz="1100" b="1" i="1" dirty="0" smtClean="0">
                          <a:effectLst/>
                        </a:rPr>
                        <a:t>-planung</a:t>
                      </a:r>
                      <a:endParaRPr lang="de-CH" sz="1100" b="1" i="1"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R w="12700" cap="flat" cmpd="sng" algn="ctr">
                      <a:solidFill>
                        <a:schemeClr val="tx1"/>
                      </a:solidFill>
                      <a:prstDash val="sysDot"/>
                      <a:round/>
                      <a:headEnd type="none" w="med" len="med"/>
                      <a:tailEnd type="none" w="med" len="med"/>
                    </a:lnR>
                    <a:solidFill>
                      <a:srgbClr val="9D9D9C">
                        <a:alpha val="20000"/>
                      </a:srgbClr>
                    </a:solidFill>
                  </a:tcPr>
                </a:tc>
                <a:tc>
                  <a:txBody>
                    <a:bodyPr/>
                    <a:lstStyle/>
                    <a:p>
                      <a:pPr algn="l">
                        <a:lnSpc>
                          <a:spcPct val="130000"/>
                        </a:lnSpc>
                        <a:spcAft>
                          <a:spcPts val="0"/>
                        </a:spcAft>
                      </a:pPr>
                      <a:endParaRPr lang="de-CH" sz="1100" b="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solidFill>
                      <a:srgbClr val="9D9D9C">
                        <a:alpha val="20000"/>
                      </a:srgbClr>
                    </a:solidFill>
                  </a:tcPr>
                </a:tc>
                <a:tc>
                  <a:txBody>
                    <a:bodyPr/>
                    <a:lstStyle/>
                    <a:p>
                      <a:pPr algn="l">
                        <a:lnSpc>
                          <a:spcPct val="130000"/>
                        </a:lnSpc>
                        <a:spcAft>
                          <a:spcPts val="0"/>
                        </a:spcAft>
                      </a:pPr>
                      <a:endParaRPr lang="de-CH" sz="1100" b="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solidFill>
                      <a:srgbClr val="9D9D9C">
                        <a:alpha val="20000"/>
                      </a:srgbClr>
                    </a:solidFill>
                  </a:tcPr>
                </a:tc>
                <a:tc>
                  <a:txBody>
                    <a:bodyPr/>
                    <a:lstStyle/>
                    <a:p>
                      <a:pPr algn="l">
                        <a:lnSpc>
                          <a:spcPct val="130000"/>
                        </a:lnSpc>
                        <a:spcAft>
                          <a:spcPts val="0"/>
                        </a:spcAft>
                      </a:pPr>
                      <a:endParaRPr lang="de-CH" sz="1100" b="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solidFill>
                      <a:srgbClr val="9D9D9C">
                        <a:alpha val="20000"/>
                      </a:srgbClr>
                    </a:solidFill>
                  </a:tcPr>
                </a:tc>
                <a:tc>
                  <a:txBody>
                    <a:bodyPr/>
                    <a:lstStyle/>
                    <a:p>
                      <a:pPr algn="l">
                        <a:lnSpc>
                          <a:spcPct val="130000"/>
                        </a:lnSpc>
                        <a:spcAft>
                          <a:spcPts val="0"/>
                        </a:spcAft>
                      </a:pPr>
                      <a:endParaRPr lang="de-CH" sz="1100" b="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solidFill>
                      <a:srgbClr val="9D9D9C">
                        <a:alpha val="20000"/>
                      </a:srgbClr>
                    </a:solidFill>
                  </a:tcPr>
                </a:tc>
                <a:extLst>
                  <a:ext uri="{0D108BD9-81ED-4DB2-BD59-A6C34878D82A}">
                    <a16:rowId xmlns:a16="http://schemas.microsoft.com/office/drawing/2014/main" val="2986564811"/>
                  </a:ext>
                </a:extLst>
              </a:tr>
              <a:tr h="126668">
                <a:tc>
                  <a:txBody>
                    <a:bodyPr/>
                    <a:lstStyle/>
                    <a:p>
                      <a:pPr marL="174625" lvl="0" indent="-87313" algn="l">
                        <a:lnSpc>
                          <a:spcPct val="130000"/>
                        </a:lnSpc>
                        <a:spcAft>
                          <a:spcPts val="0"/>
                        </a:spcAft>
                        <a:buFont typeface="Wingdings" panose="05000000000000000000" pitchFamily="2" charset="2"/>
                        <a:buChar char=""/>
                      </a:pPr>
                      <a:r>
                        <a:rPr lang="de-CH" sz="1100" b="0" dirty="0" smtClean="0">
                          <a:effectLst/>
                        </a:rPr>
                        <a:t>Projektidee</a:t>
                      </a:r>
                      <a:endParaRPr lang="de-CH" sz="1100" b="0" strike="sngStrike" baseline="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R w="12700" cap="flat" cmpd="sng" algn="ctr">
                      <a:solidFill>
                        <a:schemeClr val="tx1"/>
                      </a:solidFill>
                      <a:prstDash val="sysDot"/>
                      <a:round/>
                      <a:headEnd type="none" w="med" len="med"/>
                      <a:tailEnd type="none" w="med" len="med"/>
                    </a:lnR>
                    <a:lnB w="12700" cap="flat" cmpd="sng" algn="ctr">
                      <a:solidFill>
                        <a:srgbClr val="698FA4">
                          <a:alpha val="60000"/>
                        </a:srgbClr>
                      </a:solidFill>
                      <a:prstDash val="sysDot"/>
                      <a:round/>
                      <a:headEnd type="none" w="med" len="med"/>
                      <a:tailEnd type="none" w="med" len="med"/>
                    </a:lnB>
                  </a:tcPr>
                </a:tc>
                <a:tc>
                  <a:txBody>
                    <a:bodyPr/>
                    <a:lstStyle/>
                    <a:p>
                      <a:pPr algn="ctr">
                        <a:lnSpc>
                          <a:spcPct val="130000"/>
                        </a:lnSpc>
                        <a:spcAft>
                          <a:spcPts val="0"/>
                        </a:spcAft>
                      </a:pPr>
                      <a:r>
                        <a:rPr lang="de-CH" sz="1100" b="0" dirty="0" smtClean="0">
                          <a:effectLst/>
                        </a:rPr>
                        <a:t>Muss</a:t>
                      </a:r>
                      <a:endParaRPr lang="de-CH" sz="1100" b="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B w="12700" cap="flat" cmpd="sng" algn="ctr">
                      <a:solidFill>
                        <a:srgbClr val="698FA4">
                          <a:alpha val="60000"/>
                        </a:srgbClr>
                      </a:solidFill>
                      <a:prstDash val="sysDot"/>
                      <a:round/>
                      <a:headEnd type="none" w="med" len="med"/>
                      <a:tailEnd type="none" w="med" len="med"/>
                    </a:lnB>
                  </a:tcPr>
                </a:tc>
                <a:tc>
                  <a:txBody>
                    <a:bodyPr/>
                    <a:lstStyle/>
                    <a:p>
                      <a:pPr algn="ctr">
                        <a:lnSpc>
                          <a:spcPct val="130000"/>
                        </a:lnSpc>
                        <a:spcAft>
                          <a:spcPts val="0"/>
                        </a:spcAft>
                      </a:pPr>
                      <a:r>
                        <a:rPr lang="de-CH" sz="1100" b="0" dirty="0">
                          <a:effectLst/>
                        </a:rPr>
                        <a:t>Muss</a:t>
                      </a:r>
                      <a:endParaRPr lang="de-CH" sz="1100" b="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B w="12700" cap="flat" cmpd="sng" algn="ctr">
                      <a:solidFill>
                        <a:srgbClr val="698FA4">
                          <a:alpha val="60000"/>
                        </a:srgbClr>
                      </a:solidFill>
                      <a:prstDash val="sysDot"/>
                      <a:round/>
                      <a:headEnd type="none" w="med" len="med"/>
                      <a:tailEnd type="none" w="med" len="med"/>
                    </a:lnB>
                  </a:tcPr>
                </a:tc>
                <a:tc>
                  <a:txBody>
                    <a:bodyPr/>
                    <a:lstStyle/>
                    <a:p>
                      <a:pPr algn="ctr">
                        <a:lnSpc>
                          <a:spcPct val="130000"/>
                        </a:lnSpc>
                        <a:spcAft>
                          <a:spcPts val="0"/>
                        </a:spcAft>
                      </a:pPr>
                      <a:r>
                        <a:rPr lang="de-CH" sz="1100" b="0" dirty="0">
                          <a:effectLst/>
                        </a:rPr>
                        <a:t>Muss</a:t>
                      </a:r>
                      <a:endParaRPr lang="de-CH" sz="1100" b="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B w="12700" cap="flat" cmpd="sng" algn="ctr">
                      <a:solidFill>
                        <a:srgbClr val="698FA4">
                          <a:alpha val="60000"/>
                        </a:srgbClr>
                      </a:solidFill>
                      <a:prstDash val="sysDot"/>
                      <a:round/>
                      <a:headEnd type="none" w="med" len="med"/>
                      <a:tailEnd type="none" w="med" len="med"/>
                    </a:lnB>
                  </a:tcPr>
                </a:tc>
                <a:tc>
                  <a:txBody>
                    <a:bodyPr/>
                    <a:lstStyle/>
                    <a:p>
                      <a:pPr algn="ctr">
                        <a:lnSpc>
                          <a:spcPct val="130000"/>
                        </a:lnSpc>
                        <a:spcAft>
                          <a:spcPts val="0"/>
                        </a:spcAft>
                      </a:pPr>
                      <a:r>
                        <a:rPr lang="de-CH" sz="1100" b="0" dirty="0">
                          <a:effectLst/>
                        </a:rPr>
                        <a:t>Muss</a:t>
                      </a:r>
                      <a:endParaRPr lang="de-CH" sz="1100" b="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B w="12700" cap="flat" cmpd="sng" algn="ctr">
                      <a:solidFill>
                        <a:srgbClr val="698FA4">
                          <a:alpha val="60000"/>
                        </a:srgbClr>
                      </a:solidFill>
                      <a:prstDash val="sysDot"/>
                      <a:round/>
                      <a:headEnd type="none" w="med" len="med"/>
                      <a:tailEnd type="none" w="med" len="med"/>
                    </a:lnB>
                  </a:tcPr>
                </a:tc>
                <a:extLst>
                  <a:ext uri="{0D108BD9-81ED-4DB2-BD59-A6C34878D82A}">
                    <a16:rowId xmlns:a16="http://schemas.microsoft.com/office/drawing/2014/main" val="1134990539"/>
                  </a:ext>
                </a:extLst>
              </a:tr>
              <a:tr h="126668">
                <a:tc>
                  <a:txBody>
                    <a:bodyPr/>
                    <a:lstStyle/>
                    <a:p>
                      <a:pPr marL="174625" lvl="0" indent="-87313" algn="l" defTabSz="457200" rtl="0" eaLnBrk="1" latinLnBrk="0" hangingPunct="1">
                        <a:lnSpc>
                          <a:spcPct val="130000"/>
                        </a:lnSpc>
                        <a:spcAft>
                          <a:spcPts val="0"/>
                        </a:spcAft>
                        <a:buFont typeface="Wingdings" panose="05000000000000000000" pitchFamily="2" charset="2"/>
                        <a:buChar char=""/>
                      </a:pPr>
                      <a:r>
                        <a:rPr lang="de-CH" sz="1100" b="0" kern="1200" dirty="0">
                          <a:solidFill>
                            <a:schemeClr val="tx1"/>
                          </a:solidFill>
                          <a:effectLst/>
                          <a:latin typeface="+mn-lt"/>
                          <a:ea typeface="+mn-ea"/>
                          <a:cs typeface="+mn-cs"/>
                        </a:rPr>
                        <a:t>Projektauftrag</a:t>
                      </a:r>
                    </a:p>
                  </a:txBody>
                  <a:tcPr marL="39638" marR="39638" marT="0" marB="0">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tc>
                  <a:txBody>
                    <a:bodyPr/>
                    <a:lstStyle/>
                    <a:p>
                      <a:pPr algn="ctr">
                        <a:lnSpc>
                          <a:spcPct val="130000"/>
                        </a:lnSpc>
                        <a:spcAft>
                          <a:spcPts val="0"/>
                        </a:spcAft>
                      </a:pPr>
                      <a:r>
                        <a:rPr lang="de-CH" sz="1100" b="0" dirty="0">
                          <a:effectLst/>
                        </a:rPr>
                        <a:t>Muss</a:t>
                      </a:r>
                      <a:endParaRPr lang="de-CH" sz="1100" b="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tc>
                  <a:txBody>
                    <a:bodyPr/>
                    <a:lstStyle/>
                    <a:p>
                      <a:pPr algn="ctr">
                        <a:lnSpc>
                          <a:spcPct val="130000"/>
                        </a:lnSpc>
                        <a:spcAft>
                          <a:spcPts val="0"/>
                        </a:spcAft>
                      </a:pPr>
                      <a:r>
                        <a:rPr lang="de-CH" sz="1100" b="0" dirty="0">
                          <a:effectLst/>
                        </a:rPr>
                        <a:t>Muss</a:t>
                      </a:r>
                      <a:endParaRPr lang="de-CH" sz="1100" b="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tc>
                  <a:txBody>
                    <a:bodyPr/>
                    <a:lstStyle/>
                    <a:p>
                      <a:pPr algn="ctr">
                        <a:lnSpc>
                          <a:spcPct val="130000"/>
                        </a:lnSpc>
                        <a:spcAft>
                          <a:spcPts val="0"/>
                        </a:spcAft>
                      </a:pPr>
                      <a:r>
                        <a:rPr lang="de-CH" sz="1100" b="0" dirty="0">
                          <a:effectLst/>
                        </a:rPr>
                        <a:t>Muss</a:t>
                      </a:r>
                      <a:endParaRPr lang="de-CH" sz="1100" b="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tc>
                  <a:txBody>
                    <a:bodyPr/>
                    <a:lstStyle/>
                    <a:p>
                      <a:pPr algn="ctr">
                        <a:lnSpc>
                          <a:spcPct val="130000"/>
                        </a:lnSpc>
                        <a:spcAft>
                          <a:spcPts val="0"/>
                        </a:spcAft>
                      </a:pPr>
                      <a:r>
                        <a:rPr lang="de-CH" sz="1100" b="0" dirty="0">
                          <a:effectLst/>
                        </a:rPr>
                        <a:t>Muss</a:t>
                      </a:r>
                      <a:endParaRPr lang="de-CH" sz="1100" b="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extLst>
                  <a:ext uri="{0D108BD9-81ED-4DB2-BD59-A6C34878D82A}">
                    <a16:rowId xmlns:a16="http://schemas.microsoft.com/office/drawing/2014/main" val="2917603693"/>
                  </a:ext>
                </a:extLst>
              </a:tr>
              <a:tr h="126668">
                <a:tc>
                  <a:txBody>
                    <a:bodyPr/>
                    <a:lstStyle/>
                    <a:p>
                      <a:pPr marL="174625" lvl="0" indent="-87313" algn="l" defTabSz="457200" rtl="0" eaLnBrk="1" latinLnBrk="0" hangingPunct="1">
                        <a:lnSpc>
                          <a:spcPct val="130000"/>
                        </a:lnSpc>
                        <a:spcAft>
                          <a:spcPts val="0"/>
                        </a:spcAft>
                        <a:buFont typeface="Wingdings" panose="05000000000000000000" pitchFamily="2" charset="2"/>
                        <a:buChar char=""/>
                      </a:pPr>
                      <a:r>
                        <a:rPr lang="de-CH" sz="1100" b="0" kern="1200" dirty="0">
                          <a:solidFill>
                            <a:schemeClr val="tx1"/>
                          </a:solidFill>
                          <a:effectLst/>
                          <a:latin typeface="+mn-lt"/>
                          <a:ea typeface="+mn-ea"/>
                          <a:cs typeface="+mn-cs"/>
                        </a:rPr>
                        <a:t>Investitionsantrag (gemäss </a:t>
                      </a:r>
                      <a:r>
                        <a:rPr lang="de-CH" sz="1100" b="0" kern="1200" dirty="0" smtClean="0">
                          <a:solidFill>
                            <a:schemeClr val="tx1"/>
                          </a:solidFill>
                          <a:effectLst/>
                          <a:latin typeface="+mn-lt"/>
                          <a:ea typeface="+mn-ea"/>
                          <a:cs typeface="+mn-cs"/>
                        </a:rPr>
                        <a:t>Richtlinie</a:t>
                      </a:r>
                      <a:r>
                        <a:rPr lang="de-CH" sz="1100" b="0" kern="1200" dirty="0">
                          <a:solidFill>
                            <a:schemeClr val="tx1"/>
                          </a:solidFill>
                          <a:effectLst/>
                          <a:latin typeface="+mn-lt"/>
                          <a:ea typeface="+mn-ea"/>
                          <a:cs typeface="+mn-cs"/>
                        </a:rPr>
                        <a:t>)</a:t>
                      </a:r>
                    </a:p>
                  </a:txBody>
                  <a:tcPr marL="39638" marR="39638" marT="0" marB="0">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tcPr>
                </a:tc>
                <a:tc>
                  <a:txBody>
                    <a:bodyPr/>
                    <a:lstStyle/>
                    <a:p>
                      <a:pPr algn="ctr">
                        <a:lnSpc>
                          <a:spcPct val="130000"/>
                        </a:lnSpc>
                        <a:spcAft>
                          <a:spcPts val="0"/>
                        </a:spcAft>
                      </a:pPr>
                      <a:r>
                        <a:rPr lang="de-CH" sz="1100" b="0" dirty="0">
                          <a:effectLst/>
                        </a:rPr>
                        <a:t>Muss</a:t>
                      </a:r>
                      <a:endParaRPr lang="de-CH" sz="1100" b="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tcPr>
                </a:tc>
                <a:tc>
                  <a:txBody>
                    <a:bodyPr/>
                    <a:lstStyle/>
                    <a:p>
                      <a:pPr algn="ctr">
                        <a:lnSpc>
                          <a:spcPct val="130000"/>
                        </a:lnSpc>
                        <a:spcAft>
                          <a:spcPts val="0"/>
                        </a:spcAft>
                      </a:pPr>
                      <a:r>
                        <a:rPr lang="de-CH" sz="1100" b="0" dirty="0">
                          <a:effectLst/>
                        </a:rPr>
                        <a:t>Muss</a:t>
                      </a:r>
                      <a:endParaRPr lang="de-CH" sz="1100" b="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tcPr>
                </a:tc>
                <a:tc>
                  <a:txBody>
                    <a:bodyPr/>
                    <a:lstStyle/>
                    <a:p>
                      <a:pPr algn="ctr">
                        <a:lnSpc>
                          <a:spcPct val="130000"/>
                        </a:lnSpc>
                        <a:spcAft>
                          <a:spcPts val="0"/>
                        </a:spcAft>
                      </a:pPr>
                      <a:r>
                        <a:rPr lang="de-CH" sz="1100" b="0" dirty="0">
                          <a:effectLst/>
                        </a:rPr>
                        <a:t>Muss</a:t>
                      </a:r>
                      <a:endParaRPr lang="de-CH" sz="1100" b="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tcPr>
                </a:tc>
                <a:tc>
                  <a:txBody>
                    <a:bodyPr/>
                    <a:lstStyle/>
                    <a:p>
                      <a:pPr algn="ctr">
                        <a:lnSpc>
                          <a:spcPct val="130000"/>
                        </a:lnSpc>
                        <a:spcAft>
                          <a:spcPts val="0"/>
                        </a:spcAft>
                      </a:pPr>
                      <a:r>
                        <a:rPr lang="de-CH" sz="1100" b="0" dirty="0">
                          <a:effectLst/>
                        </a:rPr>
                        <a:t>Muss</a:t>
                      </a:r>
                      <a:endParaRPr lang="de-CH" sz="1100" b="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tcPr>
                </a:tc>
                <a:extLst>
                  <a:ext uri="{0D108BD9-81ED-4DB2-BD59-A6C34878D82A}">
                    <a16:rowId xmlns:a16="http://schemas.microsoft.com/office/drawing/2014/main" val="3174995187"/>
                  </a:ext>
                </a:extLst>
              </a:tr>
              <a:tr h="126668">
                <a:tc>
                  <a:txBody>
                    <a:bodyPr/>
                    <a:lstStyle/>
                    <a:p>
                      <a:pPr marL="174625" lvl="0" indent="-87313" algn="l" defTabSz="457200" rtl="0" eaLnBrk="1" latinLnBrk="0" hangingPunct="1">
                        <a:lnSpc>
                          <a:spcPct val="130000"/>
                        </a:lnSpc>
                        <a:spcAft>
                          <a:spcPts val="0"/>
                        </a:spcAft>
                        <a:buFont typeface="Wingdings" panose="05000000000000000000" pitchFamily="2" charset="2"/>
                        <a:buChar char=""/>
                      </a:pPr>
                      <a:r>
                        <a:rPr lang="de-CH" sz="1100" b="0" kern="1200" dirty="0">
                          <a:solidFill>
                            <a:schemeClr val="tx1"/>
                          </a:solidFill>
                          <a:effectLst/>
                          <a:latin typeface="+mn-lt"/>
                          <a:ea typeface="+mn-ea"/>
                          <a:cs typeface="+mn-cs"/>
                        </a:rPr>
                        <a:t>Projektstrukturplan (PSP)</a:t>
                      </a:r>
                    </a:p>
                  </a:txBody>
                  <a:tcPr marL="39638" marR="39638" marT="0" marB="0">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tc>
                  <a:txBody>
                    <a:bodyPr/>
                    <a:lstStyle/>
                    <a:p>
                      <a:pPr algn="ctr">
                        <a:lnSpc>
                          <a:spcPct val="130000"/>
                        </a:lnSpc>
                        <a:spcAft>
                          <a:spcPts val="0"/>
                        </a:spcAft>
                      </a:pPr>
                      <a:r>
                        <a:rPr lang="de-CH" sz="1100" b="0" dirty="0">
                          <a:effectLst/>
                        </a:rPr>
                        <a:t>Muss</a:t>
                      </a:r>
                      <a:endParaRPr lang="de-CH" sz="1100" b="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tc>
                  <a:txBody>
                    <a:bodyPr/>
                    <a:lstStyle/>
                    <a:p>
                      <a:pPr algn="ctr">
                        <a:lnSpc>
                          <a:spcPct val="130000"/>
                        </a:lnSpc>
                        <a:spcAft>
                          <a:spcPts val="0"/>
                        </a:spcAft>
                      </a:pPr>
                      <a:r>
                        <a:rPr lang="de-CH" sz="1100" b="0" dirty="0">
                          <a:effectLst/>
                        </a:rPr>
                        <a:t>Muss</a:t>
                      </a:r>
                      <a:endParaRPr lang="de-CH" sz="1100" b="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tc>
                  <a:txBody>
                    <a:bodyPr/>
                    <a:lstStyle/>
                    <a:p>
                      <a:pPr algn="ctr">
                        <a:lnSpc>
                          <a:spcPct val="130000"/>
                        </a:lnSpc>
                        <a:spcAft>
                          <a:spcPts val="0"/>
                        </a:spcAft>
                      </a:pPr>
                      <a:r>
                        <a:rPr lang="de-CH" sz="1100" b="0">
                          <a:effectLst/>
                        </a:rPr>
                        <a:t>Muss</a:t>
                      </a:r>
                      <a:endParaRPr lang="de-CH" sz="1100" b="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tc>
                  <a:txBody>
                    <a:bodyPr/>
                    <a:lstStyle/>
                    <a:p>
                      <a:pPr algn="ctr">
                        <a:lnSpc>
                          <a:spcPct val="130000"/>
                        </a:lnSpc>
                        <a:spcAft>
                          <a:spcPts val="0"/>
                        </a:spcAft>
                      </a:pPr>
                      <a:r>
                        <a:rPr lang="de-CH" sz="1100" b="0" dirty="0">
                          <a:effectLst/>
                        </a:rPr>
                        <a:t>Muss</a:t>
                      </a:r>
                      <a:endParaRPr lang="de-CH" sz="1100" b="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extLst>
                  <a:ext uri="{0D108BD9-81ED-4DB2-BD59-A6C34878D82A}">
                    <a16:rowId xmlns:a16="http://schemas.microsoft.com/office/drawing/2014/main" val="4225461944"/>
                  </a:ext>
                </a:extLst>
              </a:tr>
              <a:tr h="126668">
                <a:tc>
                  <a:txBody>
                    <a:bodyPr/>
                    <a:lstStyle/>
                    <a:p>
                      <a:pPr marL="174625" lvl="0" indent="-87313" algn="l" defTabSz="457200" rtl="0" eaLnBrk="1" latinLnBrk="0" hangingPunct="1">
                        <a:lnSpc>
                          <a:spcPct val="130000"/>
                        </a:lnSpc>
                        <a:spcAft>
                          <a:spcPts val="0"/>
                        </a:spcAft>
                        <a:buFont typeface="Wingdings" panose="05000000000000000000" pitchFamily="2" charset="2"/>
                        <a:buChar char=""/>
                      </a:pPr>
                      <a:r>
                        <a:rPr lang="de-CH" sz="1100" b="0" kern="1200" dirty="0">
                          <a:solidFill>
                            <a:schemeClr val="tx1"/>
                          </a:solidFill>
                          <a:effectLst/>
                          <a:latin typeface="+mn-lt"/>
                          <a:ea typeface="+mn-ea"/>
                          <a:cs typeface="+mn-cs"/>
                        </a:rPr>
                        <a:t>Terminplan</a:t>
                      </a:r>
                    </a:p>
                  </a:txBody>
                  <a:tcPr marL="39638" marR="39638" marT="0" marB="0">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tcPr>
                </a:tc>
                <a:tc>
                  <a:txBody>
                    <a:bodyPr/>
                    <a:lstStyle/>
                    <a:p>
                      <a:pPr algn="ctr">
                        <a:lnSpc>
                          <a:spcPct val="130000"/>
                        </a:lnSpc>
                        <a:spcAft>
                          <a:spcPts val="0"/>
                        </a:spcAft>
                      </a:pPr>
                      <a:r>
                        <a:rPr lang="de-CH" sz="1100" b="0">
                          <a:effectLst/>
                        </a:rPr>
                        <a:t>Muss</a:t>
                      </a:r>
                      <a:endParaRPr lang="de-CH" sz="1100" b="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tcPr>
                </a:tc>
                <a:tc>
                  <a:txBody>
                    <a:bodyPr/>
                    <a:lstStyle/>
                    <a:p>
                      <a:pPr algn="ctr">
                        <a:lnSpc>
                          <a:spcPct val="130000"/>
                        </a:lnSpc>
                        <a:spcAft>
                          <a:spcPts val="0"/>
                        </a:spcAft>
                      </a:pPr>
                      <a:r>
                        <a:rPr lang="de-CH" sz="1100" b="0" dirty="0">
                          <a:effectLst/>
                        </a:rPr>
                        <a:t>Muss</a:t>
                      </a:r>
                      <a:endParaRPr lang="de-CH" sz="1100" b="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tcPr>
                </a:tc>
                <a:tc>
                  <a:txBody>
                    <a:bodyPr/>
                    <a:lstStyle/>
                    <a:p>
                      <a:pPr algn="ctr">
                        <a:lnSpc>
                          <a:spcPct val="130000"/>
                        </a:lnSpc>
                        <a:spcAft>
                          <a:spcPts val="0"/>
                        </a:spcAft>
                      </a:pPr>
                      <a:r>
                        <a:rPr lang="de-CH" sz="1100" b="0">
                          <a:effectLst/>
                        </a:rPr>
                        <a:t>Muss</a:t>
                      </a:r>
                      <a:endParaRPr lang="de-CH" sz="1100" b="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tcPr>
                </a:tc>
                <a:tc>
                  <a:txBody>
                    <a:bodyPr/>
                    <a:lstStyle/>
                    <a:p>
                      <a:pPr algn="ctr">
                        <a:lnSpc>
                          <a:spcPct val="130000"/>
                        </a:lnSpc>
                        <a:spcAft>
                          <a:spcPts val="0"/>
                        </a:spcAft>
                      </a:pPr>
                      <a:r>
                        <a:rPr lang="de-CH" sz="1100" b="0">
                          <a:effectLst/>
                        </a:rPr>
                        <a:t>Muss</a:t>
                      </a:r>
                      <a:endParaRPr lang="de-CH" sz="1100" b="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tcPr>
                </a:tc>
                <a:extLst>
                  <a:ext uri="{0D108BD9-81ED-4DB2-BD59-A6C34878D82A}">
                    <a16:rowId xmlns:a16="http://schemas.microsoft.com/office/drawing/2014/main" val="409896140"/>
                  </a:ext>
                </a:extLst>
              </a:tr>
              <a:tr h="126668">
                <a:tc>
                  <a:txBody>
                    <a:bodyPr/>
                    <a:lstStyle/>
                    <a:p>
                      <a:pPr marL="174625" lvl="0" indent="-87313" algn="l" defTabSz="457200" rtl="0" eaLnBrk="1" latinLnBrk="0" hangingPunct="1">
                        <a:lnSpc>
                          <a:spcPct val="130000"/>
                        </a:lnSpc>
                        <a:spcAft>
                          <a:spcPts val="0"/>
                        </a:spcAft>
                        <a:buFont typeface="Wingdings" panose="05000000000000000000" pitchFamily="2" charset="2"/>
                        <a:buChar char=""/>
                      </a:pPr>
                      <a:r>
                        <a:rPr lang="de-CH" sz="1100" b="0" kern="1200" dirty="0">
                          <a:solidFill>
                            <a:schemeClr val="tx1"/>
                          </a:solidFill>
                          <a:effectLst/>
                          <a:latin typeface="+mn-lt"/>
                          <a:ea typeface="+mn-ea"/>
                          <a:cs typeface="+mn-cs"/>
                        </a:rPr>
                        <a:t>Kostenplan</a:t>
                      </a:r>
                    </a:p>
                  </a:txBody>
                  <a:tcPr marL="39638" marR="39638" marT="0" marB="0">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tc>
                  <a:txBody>
                    <a:bodyPr/>
                    <a:lstStyle/>
                    <a:p>
                      <a:pPr algn="ctr">
                        <a:lnSpc>
                          <a:spcPct val="130000"/>
                        </a:lnSpc>
                        <a:spcAft>
                          <a:spcPts val="0"/>
                        </a:spcAft>
                      </a:pPr>
                      <a:r>
                        <a:rPr lang="de-CH" sz="1100" b="0">
                          <a:effectLst/>
                        </a:rPr>
                        <a:t>Muss</a:t>
                      </a:r>
                      <a:endParaRPr lang="de-CH" sz="1100" b="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tc>
                  <a:txBody>
                    <a:bodyPr/>
                    <a:lstStyle/>
                    <a:p>
                      <a:pPr algn="ctr">
                        <a:lnSpc>
                          <a:spcPct val="130000"/>
                        </a:lnSpc>
                        <a:spcAft>
                          <a:spcPts val="0"/>
                        </a:spcAft>
                      </a:pPr>
                      <a:r>
                        <a:rPr lang="de-CH" sz="1100" b="0" dirty="0">
                          <a:effectLst/>
                        </a:rPr>
                        <a:t>Muss</a:t>
                      </a:r>
                      <a:endParaRPr lang="de-CH" sz="1100" b="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tc>
                  <a:txBody>
                    <a:bodyPr/>
                    <a:lstStyle/>
                    <a:p>
                      <a:pPr algn="ctr">
                        <a:lnSpc>
                          <a:spcPct val="130000"/>
                        </a:lnSpc>
                        <a:spcAft>
                          <a:spcPts val="0"/>
                        </a:spcAft>
                      </a:pPr>
                      <a:r>
                        <a:rPr lang="de-CH" sz="1100" b="0">
                          <a:effectLst/>
                        </a:rPr>
                        <a:t>Muss</a:t>
                      </a:r>
                      <a:endParaRPr lang="de-CH" sz="1100" b="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tc>
                  <a:txBody>
                    <a:bodyPr/>
                    <a:lstStyle/>
                    <a:p>
                      <a:pPr algn="ctr">
                        <a:lnSpc>
                          <a:spcPct val="130000"/>
                        </a:lnSpc>
                        <a:spcAft>
                          <a:spcPts val="0"/>
                        </a:spcAft>
                      </a:pPr>
                      <a:r>
                        <a:rPr lang="de-CH" sz="1100" b="0">
                          <a:effectLst/>
                        </a:rPr>
                        <a:t>Muss</a:t>
                      </a:r>
                      <a:endParaRPr lang="de-CH" sz="1100" b="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extLst>
                  <a:ext uri="{0D108BD9-81ED-4DB2-BD59-A6C34878D82A}">
                    <a16:rowId xmlns:a16="http://schemas.microsoft.com/office/drawing/2014/main" val="1868308853"/>
                  </a:ext>
                </a:extLst>
              </a:tr>
              <a:tr h="126668">
                <a:tc>
                  <a:txBody>
                    <a:bodyPr/>
                    <a:lstStyle/>
                    <a:p>
                      <a:pPr marL="174625" lvl="0" indent="-87313" algn="l" defTabSz="457200" rtl="0" eaLnBrk="1" latinLnBrk="0" hangingPunct="1">
                        <a:lnSpc>
                          <a:spcPct val="130000"/>
                        </a:lnSpc>
                        <a:spcAft>
                          <a:spcPts val="0"/>
                        </a:spcAft>
                        <a:buFont typeface="Wingdings" panose="05000000000000000000" pitchFamily="2" charset="2"/>
                        <a:buChar char=""/>
                      </a:pPr>
                      <a:r>
                        <a:rPr lang="de-CH" sz="1100" b="0" kern="1200" dirty="0">
                          <a:solidFill>
                            <a:schemeClr val="tx1"/>
                          </a:solidFill>
                          <a:effectLst/>
                          <a:latin typeface="+mn-lt"/>
                          <a:ea typeface="+mn-ea"/>
                          <a:cs typeface="+mn-cs"/>
                        </a:rPr>
                        <a:t>Ressourcenplan</a:t>
                      </a:r>
                    </a:p>
                  </a:txBody>
                  <a:tcPr marL="39638" marR="39638" marT="0" marB="0">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tcPr>
                </a:tc>
                <a:tc>
                  <a:txBody>
                    <a:bodyPr/>
                    <a:lstStyle/>
                    <a:p>
                      <a:pPr algn="ctr">
                        <a:lnSpc>
                          <a:spcPct val="130000"/>
                        </a:lnSpc>
                        <a:spcAft>
                          <a:spcPts val="0"/>
                        </a:spcAft>
                      </a:pPr>
                      <a:r>
                        <a:rPr lang="de-CH" sz="1100" b="0">
                          <a:effectLst/>
                        </a:rPr>
                        <a:t>Muss</a:t>
                      </a:r>
                      <a:endParaRPr lang="de-CH" sz="1100" b="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tcPr>
                </a:tc>
                <a:tc>
                  <a:txBody>
                    <a:bodyPr/>
                    <a:lstStyle/>
                    <a:p>
                      <a:pPr algn="ctr">
                        <a:lnSpc>
                          <a:spcPct val="130000"/>
                        </a:lnSpc>
                        <a:spcAft>
                          <a:spcPts val="0"/>
                        </a:spcAft>
                      </a:pPr>
                      <a:r>
                        <a:rPr lang="de-CH" sz="1100" b="0" dirty="0">
                          <a:effectLst/>
                        </a:rPr>
                        <a:t>Muss</a:t>
                      </a:r>
                      <a:endParaRPr lang="de-CH" sz="1100" b="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tcPr>
                </a:tc>
                <a:tc>
                  <a:txBody>
                    <a:bodyPr/>
                    <a:lstStyle/>
                    <a:p>
                      <a:pPr algn="ctr">
                        <a:lnSpc>
                          <a:spcPct val="130000"/>
                        </a:lnSpc>
                        <a:spcAft>
                          <a:spcPts val="0"/>
                        </a:spcAft>
                      </a:pPr>
                      <a:r>
                        <a:rPr lang="de-CH" sz="1100" b="0">
                          <a:effectLst/>
                        </a:rPr>
                        <a:t>Muss</a:t>
                      </a:r>
                      <a:endParaRPr lang="de-CH" sz="1100" b="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tcPr>
                </a:tc>
                <a:tc>
                  <a:txBody>
                    <a:bodyPr/>
                    <a:lstStyle/>
                    <a:p>
                      <a:pPr algn="ctr">
                        <a:lnSpc>
                          <a:spcPct val="130000"/>
                        </a:lnSpc>
                        <a:spcAft>
                          <a:spcPts val="0"/>
                        </a:spcAft>
                      </a:pPr>
                      <a:r>
                        <a:rPr lang="de-CH" sz="1100" b="0">
                          <a:effectLst/>
                        </a:rPr>
                        <a:t>Muss</a:t>
                      </a:r>
                      <a:endParaRPr lang="de-CH" sz="1100" b="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tcPr>
                </a:tc>
                <a:extLst>
                  <a:ext uri="{0D108BD9-81ED-4DB2-BD59-A6C34878D82A}">
                    <a16:rowId xmlns:a16="http://schemas.microsoft.com/office/drawing/2014/main" val="1436297895"/>
                  </a:ext>
                </a:extLst>
              </a:tr>
              <a:tr h="126668">
                <a:tc>
                  <a:txBody>
                    <a:bodyPr/>
                    <a:lstStyle/>
                    <a:p>
                      <a:pPr marL="174625" lvl="0" indent="-87313" algn="l" defTabSz="457200" rtl="0" eaLnBrk="1" latinLnBrk="0" hangingPunct="1">
                        <a:lnSpc>
                          <a:spcPct val="130000"/>
                        </a:lnSpc>
                        <a:spcAft>
                          <a:spcPts val="0"/>
                        </a:spcAft>
                        <a:buFont typeface="Wingdings" panose="05000000000000000000" pitchFamily="2" charset="2"/>
                        <a:buChar char=""/>
                      </a:pPr>
                      <a:r>
                        <a:rPr lang="de-CH" sz="1100" b="0" kern="1200" dirty="0">
                          <a:solidFill>
                            <a:schemeClr val="tx1"/>
                          </a:solidFill>
                          <a:effectLst/>
                          <a:latin typeface="+mn-lt"/>
                          <a:ea typeface="+mn-ea"/>
                          <a:cs typeface="+mn-cs"/>
                        </a:rPr>
                        <a:t>Projektmanagementplan</a:t>
                      </a:r>
                    </a:p>
                  </a:txBody>
                  <a:tcPr marL="39638" marR="39638" marT="0" marB="0">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tc>
                  <a:txBody>
                    <a:bodyPr/>
                    <a:lstStyle/>
                    <a:p>
                      <a:pPr algn="ctr">
                        <a:lnSpc>
                          <a:spcPct val="130000"/>
                        </a:lnSpc>
                        <a:spcAft>
                          <a:spcPts val="0"/>
                        </a:spcAft>
                      </a:pPr>
                      <a:r>
                        <a:rPr lang="de-CH" sz="1100" b="0" dirty="0">
                          <a:effectLst/>
                        </a:rPr>
                        <a:t>Kann</a:t>
                      </a:r>
                      <a:endParaRPr lang="de-CH" sz="1100" b="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tc>
                  <a:txBody>
                    <a:bodyPr/>
                    <a:lstStyle/>
                    <a:p>
                      <a:pPr algn="ctr">
                        <a:lnSpc>
                          <a:spcPct val="130000"/>
                        </a:lnSpc>
                        <a:spcAft>
                          <a:spcPts val="0"/>
                        </a:spcAft>
                      </a:pPr>
                      <a:r>
                        <a:rPr lang="de-CH" sz="1100" b="0" dirty="0" smtClean="0">
                          <a:effectLst/>
                        </a:rPr>
                        <a:t>Kann</a:t>
                      </a:r>
                      <a:endParaRPr lang="de-CH" sz="1100" b="0" strike="sngStrike" baseline="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tc>
                  <a:txBody>
                    <a:bodyPr/>
                    <a:lstStyle/>
                    <a:p>
                      <a:pPr algn="ctr">
                        <a:lnSpc>
                          <a:spcPct val="130000"/>
                        </a:lnSpc>
                        <a:spcAft>
                          <a:spcPts val="0"/>
                        </a:spcAft>
                      </a:pPr>
                      <a:r>
                        <a:rPr lang="de-CH" sz="1100" b="0" dirty="0">
                          <a:effectLst/>
                        </a:rPr>
                        <a:t>Muss</a:t>
                      </a:r>
                      <a:endParaRPr lang="de-CH" sz="1100" b="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tc>
                  <a:txBody>
                    <a:bodyPr/>
                    <a:lstStyle/>
                    <a:p>
                      <a:pPr algn="ctr">
                        <a:lnSpc>
                          <a:spcPct val="130000"/>
                        </a:lnSpc>
                        <a:spcAft>
                          <a:spcPts val="0"/>
                        </a:spcAft>
                      </a:pPr>
                      <a:r>
                        <a:rPr lang="de-CH" sz="1100" b="0" dirty="0">
                          <a:effectLst/>
                        </a:rPr>
                        <a:t>Muss</a:t>
                      </a:r>
                      <a:endParaRPr lang="de-CH" sz="1100" b="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extLst>
                  <a:ext uri="{0D108BD9-81ED-4DB2-BD59-A6C34878D82A}">
                    <a16:rowId xmlns:a16="http://schemas.microsoft.com/office/drawing/2014/main" val="1456058854"/>
                  </a:ext>
                </a:extLst>
              </a:tr>
              <a:tr h="126668">
                <a:tc>
                  <a:txBody>
                    <a:bodyPr/>
                    <a:lstStyle/>
                    <a:p>
                      <a:pPr algn="l">
                        <a:lnSpc>
                          <a:spcPct val="130000"/>
                        </a:lnSpc>
                        <a:spcAft>
                          <a:spcPts val="0"/>
                        </a:spcAft>
                      </a:pPr>
                      <a:r>
                        <a:rPr lang="de-CH" sz="1100" b="1" i="1" dirty="0">
                          <a:effectLst/>
                        </a:rPr>
                        <a:t>Projektorganisation</a:t>
                      </a:r>
                      <a:endParaRPr lang="de-CH" sz="1100" b="1" i="1"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solidFill>
                      <a:srgbClr val="9D9D9C">
                        <a:alpha val="20000"/>
                      </a:srgbClr>
                    </a:solidFill>
                  </a:tcPr>
                </a:tc>
                <a:tc>
                  <a:txBody>
                    <a:bodyPr/>
                    <a:lstStyle/>
                    <a:p>
                      <a:pPr algn="l">
                        <a:lnSpc>
                          <a:spcPct val="130000"/>
                        </a:lnSpc>
                        <a:spcAft>
                          <a:spcPts val="0"/>
                        </a:spcAft>
                      </a:pPr>
                      <a:endParaRPr lang="de-CH" sz="1100" b="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solidFill>
                      <a:srgbClr val="9D9D9C">
                        <a:alpha val="20000"/>
                      </a:srgbClr>
                    </a:solidFill>
                  </a:tcPr>
                </a:tc>
                <a:tc>
                  <a:txBody>
                    <a:bodyPr/>
                    <a:lstStyle/>
                    <a:p>
                      <a:pPr algn="l">
                        <a:lnSpc>
                          <a:spcPct val="130000"/>
                        </a:lnSpc>
                        <a:spcAft>
                          <a:spcPts val="0"/>
                        </a:spcAft>
                      </a:pPr>
                      <a:endParaRPr lang="de-CH" sz="1100" b="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solidFill>
                      <a:srgbClr val="9D9D9C">
                        <a:alpha val="20000"/>
                      </a:srgbClr>
                    </a:solidFill>
                  </a:tcPr>
                </a:tc>
                <a:tc>
                  <a:txBody>
                    <a:bodyPr/>
                    <a:lstStyle/>
                    <a:p>
                      <a:pPr algn="l">
                        <a:lnSpc>
                          <a:spcPct val="130000"/>
                        </a:lnSpc>
                        <a:spcAft>
                          <a:spcPts val="0"/>
                        </a:spcAft>
                      </a:pPr>
                      <a:endParaRPr lang="de-CH" sz="1100" b="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solidFill>
                      <a:srgbClr val="9D9D9C">
                        <a:alpha val="20000"/>
                      </a:srgbClr>
                    </a:solidFill>
                  </a:tcPr>
                </a:tc>
                <a:tc>
                  <a:txBody>
                    <a:bodyPr/>
                    <a:lstStyle/>
                    <a:p>
                      <a:pPr algn="l">
                        <a:lnSpc>
                          <a:spcPct val="130000"/>
                        </a:lnSpc>
                        <a:spcAft>
                          <a:spcPts val="0"/>
                        </a:spcAft>
                      </a:pPr>
                      <a:endParaRPr lang="de-CH" sz="1100" b="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T w="12700" cap="flat" cmpd="sng" algn="ctr">
                      <a:solidFill>
                        <a:srgbClr val="698FA4">
                          <a:alpha val="60000"/>
                        </a:srgbClr>
                      </a:solidFill>
                      <a:prstDash val="sysDot"/>
                      <a:round/>
                      <a:headEnd type="none" w="med" len="med"/>
                      <a:tailEnd type="none" w="med" len="med"/>
                    </a:lnT>
                    <a:solidFill>
                      <a:srgbClr val="9D9D9C">
                        <a:alpha val="20000"/>
                      </a:srgbClr>
                    </a:solidFill>
                  </a:tcPr>
                </a:tc>
                <a:extLst>
                  <a:ext uri="{0D108BD9-81ED-4DB2-BD59-A6C34878D82A}">
                    <a16:rowId xmlns:a16="http://schemas.microsoft.com/office/drawing/2014/main" val="2189534334"/>
                  </a:ext>
                </a:extLst>
              </a:tr>
              <a:tr h="126668">
                <a:tc>
                  <a:txBody>
                    <a:bodyPr/>
                    <a:lstStyle/>
                    <a:p>
                      <a:pPr marL="174625" lvl="0" indent="-87313" algn="l" defTabSz="457200" rtl="0" eaLnBrk="1" latinLnBrk="0" hangingPunct="1">
                        <a:lnSpc>
                          <a:spcPct val="130000"/>
                        </a:lnSpc>
                        <a:spcAft>
                          <a:spcPts val="0"/>
                        </a:spcAft>
                        <a:buFont typeface="Wingdings" panose="05000000000000000000" pitchFamily="2" charset="2"/>
                        <a:buChar char=""/>
                      </a:pPr>
                      <a:r>
                        <a:rPr lang="de-CH" sz="1100" b="0" kern="1200" dirty="0" smtClean="0">
                          <a:solidFill>
                            <a:schemeClr val="tx1"/>
                          </a:solidFill>
                          <a:effectLst/>
                          <a:latin typeface="+mn-lt"/>
                          <a:ea typeface="+mn-ea"/>
                          <a:cs typeface="+mn-cs"/>
                        </a:rPr>
                        <a:t>Steuerungsausschuss</a:t>
                      </a:r>
                      <a:endParaRPr lang="de-CH" sz="1100" b="0" strike="sngStrike" kern="1200" dirty="0">
                        <a:solidFill>
                          <a:schemeClr val="tx1"/>
                        </a:solidFill>
                        <a:effectLst/>
                        <a:latin typeface="+mn-lt"/>
                        <a:ea typeface="+mn-ea"/>
                        <a:cs typeface="+mn-cs"/>
                      </a:endParaRPr>
                    </a:p>
                  </a:txBody>
                  <a:tcPr marL="39638" marR="39638" marT="0" marB="0">
                    <a:lnR w="12700" cap="flat" cmpd="sng" algn="ctr">
                      <a:solidFill>
                        <a:schemeClr val="tx1"/>
                      </a:solidFill>
                      <a:prstDash val="sysDot"/>
                      <a:round/>
                      <a:headEnd type="none" w="med" len="med"/>
                      <a:tailEnd type="none" w="med" len="med"/>
                    </a:lnR>
                    <a:lnB w="12700" cap="flat" cmpd="sng" algn="ctr">
                      <a:solidFill>
                        <a:srgbClr val="698FA4">
                          <a:alpha val="60000"/>
                        </a:srgbClr>
                      </a:solidFill>
                      <a:prstDash val="sysDot"/>
                      <a:round/>
                      <a:headEnd type="none" w="med" len="med"/>
                      <a:tailEnd type="none" w="med" len="med"/>
                    </a:lnB>
                    <a:noFill/>
                  </a:tcPr>
                </a:tc>
                <a:tc>
                  <a:txBody>
                    <a:bodyPr/>
                    <a:lstStyle/>
                    <a:p>
                      <a:pPr algn="ctr">
                        <a:lnSpc>
                          <a:spcPct val="130000"/>
                        </a:lnSpc>
                        <a:spcAft>
                          <a:spcPts val="0"/>
                        </a:spcAft>
                      </a:pPr>
                      <a:r>
                        <a:rPr lang="de-CH" sz="1100" b="0">
                          <a:effectLst/>
                        </a:rPr>
                        <a:t>Kann</a:t>
                      </a:r>
                      <a:endParaRPr lang="de-CH" sz="1100" b="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B w="12700" cap="flat" cmpd="sng" algn="ctr">
                      <a:solidFill>
                        <a:srgbClr val="698FA4">
                          <a:alpha val="60000"/>
                        </a:srgbClr>
                      </a:solidFill>
                      <a:prstDash val="sysDot"/>
                      <a:round/>
                      <a:headEnd type="none" w="med" len="med"/>
                      <a:tailEnd type="none" w="med" len="med"/>
                    </a:lnB>
                    <a:noFill/>
                  </a:tcPr>
                </a:tc>
                <a:tc>
                  <a:txBody>
                    <a:bodyPr/>
                    <a:lstStyle/>
                    <a:p>
                      <a:pPr algn="ctr">
                        <a:lnSpc>
                          <a:spcPct val="130000"/>
                        </a:lnSpc>
                        <a:spcAft>
                          <a:spcPts val="0"/>
                        </a:spcAft>
                      </a:pPr>
                      <a:r>
                        <a:rPr lang="de-CH" sz="1100" b="0" dirty="0" smtClean="0">
                          <a:effectLst/>
                        </a:rPr>
                        <a:t>Kann</a:t>
                      </a:r>
                      <a:endParaRPr lang="de-CH" sz="1100" b="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B w="12700" cap="flat" cmpd="sng" algn="ctr">
                      <a:solidFill>
                        <a:srgbClr val="698FA4">
                          <a:alpha val="60000"/>
                        </a:srgbClr>
                      </a:solidFill>
                      <a:prstDash val="sysDot"/>
                      <a:round/>
                      <a:headEnd type="none" w="med" len="med"/>
                      <a:tailEnd type="none" w="med" len="med"/>
                    </a:lnB>
                    <a:noFill/>
                  </a:tcPr>
                </a:tc>
                <a:tc>
                  <a:txBody>
                    <a:bodyPr/>
                    <a:lstStyle/>
                    <a:p>
                      <a:pPr algn="ctr">
                        <a:lnSpc>
                          <a:spcPct val="130000"/>
                        </a:lnSpc>
                        <a:spcAft>
                          <a:spcPts val="0"/>
                        </a:spcAft>
                      </a:pPr>
                      <a:r>
                        <a:rPr lang="de-CH" sz="1100" b="0">
                          <a:effectLst/>
                        </a:rPr>
                        <a:t>Muss</a:t>
                      </a:r>
                      <a:endParaRPr lang="de-CH" sz="1100" b="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B w="12700" cap="flat" cmpd="sng" algn="ctr">
                      <a:solidFill>
                        <a:srgbClr val="698FA4">
                          <a:alpha val="60000"/>
                        </a:srgbClr>
                      </a:solidFill>
                      <a:prstDash val="sysDot"/>
                      <a:round/>
                      <a:headEnd type="none" w="med" len="med"/>
                      <a:tailEnd type="none" w="med" len="med"/>
                    </a:lnB>
                    <a:noFill/>
                  </a:tcPr>
                </a:tc>
                <a:tc>
                  <a:txBody>
                    <a:bodyPr/>
                    <a:lstStyle/>
                    <a:p>
                      <a:pPr algn="ctr">
                        <a:lnSpc>
                          <a:spcPct val="130000"/>
                        </a:lnSpc>
                        <a:spcAft>
                          <a:spcPts val="0"/>
                        </a:spcAft>
                      </a:pPr>
                      <a:r>
                        <a:rPr lang="de-CH" sz="1100" b="0" dirty="0">
                          <a:effectLst/>
                        </a:rPr>
                        <a:t>Muss</a:t>
                      </a:r>
                      <a:endParaRPr lang="de-CH" sz="1100" b="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B w="12700" cap="flat" cmpd="sng" algn="ctr">
                      <a:solidFill>
                        <a:srgbClr val="698FA4">
                          <a:alpha val="60000"/>
                        </a:srgbClr>
                      </a:solidFill>
                      <a:prstDash val="sysDot"/>
                      <a:round/>
                      <a:headEnd type="none" w="med" len="med"/>
                      <a:tailEnd type="none" w="med" len="med"/>
                    </a:lnB>
                    <a:noFill/>
                  </a:tcPr>
                </a:tc>
                <a:extLst>
                  <a:ext uri="{0D108BD9-81ED-4DB2-BD59-A6C34878D82A}">
                    <a16:rowId xmlns:a16="http://schemas.microsoft.com/office/drawing/2014/main" val="1990384987"/>
                  </a:ext>
                </a:extLst>
              </a:tr>
              <a:tr h="126668">
                <a:tc>
                  <a:txBody>
                    <a:bodyPr/>
                    <a:lstStyle/>
                    <a:p>
                      <a:pPr marL="174625" lvl="0" indent="-87313" algn="l" defTabSz="457200" rtl="0" eaLnBrk="1" latinLnBrk="0" hangingPunct="1">
                        <a:lnSpc>
                          <a:spcPct val="130000"/>
                        </a:lnSpc>
                        <a:spcAft>
                          <a:spcPts val="0"/>
                        </a:spcAft>
                        <a:buFont typeface="Wingdings" panose="05000000000000000000" pitchFamily="2" charset="2"/>
                        <a:buChar char=""/>
                      </a:pPr>
                      <a:r>
                        <a:rPr lang="de-CH" sz="1100" b="0" kern="1200" dirty="0" smtClean="0">
                          <a:solidFill>
                            <a:schemeClr val="tx1"/>
                          </a:solidFill>
                          <a:effectLst/>
                          <a:latin typeface="+mn-lt"/>
                          <a:ea typeface="+mn-ea"/>
                          <a:cs typeface="+mn-cs"/>
                        </a:rPr>
                        <a:t>Qualitäts- </a:t>
                      </a:r>
                      <a:r>
                        <a:rPr lang="de-CH" sz="1100" b="0" kern="1200" dirty="0">
                          <a:solidFill>
                            <a:schemeClr val="tx1"/>
                          </a:solidFill>
                          <a:effectLst/>
                          <a:latin typeface="+mn-lt"/>
                          <a:ea typeface="+mn-ea"/>
                          <a:cs typeface="+mn-cs"/>
                        </a:rPr>
                        <a:t>und Risikomanagement (</a:t>
                      </a:r>
                      <a:r>
                        <a:rPr lang="de-CH" sz="1100" b="0" kern="1200" dirty="0" smtClean="0">
                          <a:solidFill>
                            <a:schemeClr val="tx1"/>
                          </a:solidFill>
                          <a:effectLst/>
                          <a:latin typeface="+mn-lt"/>
                          <a:ea typeface="+mn-ea"/>
                          <a:cs typeface="+mn-cs"/>
                        </a:rPr>
                        <a:t>intern oder extern</a:t>
                      </a:r>
                      <a:r>
                        <a:rPr lang="de-CH" sz="1100" b="0" kern="1200" dirty="0">
                          <a:solidFill>
                            <a:schemeClr val="tx1"/>
                          </a:solidFill>
                          <a:effectLst/>
                          <a:latin typeface="+mn-lt"/>
                          <a:ea typeface="+mn-ea"/>
                          <a:cs typeface="+mn-cs"/>
                        </a:rPr>
                        <a:t>)</a:t>
                      </a:r>
                    </a:p>
                  </a:txBody>
                  <a:tcPr marL="39638" marR="39638" marT="0" marB="0">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tc>
                  <a:txBody>
                    <a:bodyPr/>
                    <a:lstStyle/>
                    <a:p>
                      <a:pPr algn="ctr">
                        <a:lnSpc>
                          <a:spcPct val="130000"/>
                        </a:lnSpc>
                        <a:spcAft>
                          <a:spcPts val="0"/>
                        </a:spcAft>
                      </a:pPr>
                      <a:r>
                        <a:rPr lang="de-CH" sz="1100" b="0">
                          <a:effectLst/>
                        </a:rPr>
                        <a:t>Kann</a:t>
                      </a:r>
                      <a:endParaRPr lang="de-CH" sz="1100" b="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tc>
                  <a:txBody>
                    <a:bodyPr/>
                    <a:lstStyle/>
                    <a:p>
                      <a:pPr algn="ctr">
                        <a:lnSpc>
                          <a:spcPct val="130000"/>
                        </a:lnSpc>
                        <a:spcAft>
                          <a:spcPts val="0"/>
                        </a:spcAft>
                      </a:pPr>
                      <a:r>
                        <a:rPr lang="de-CH" sz="1100" b="0" dirty="0" smtClean="0">
                          <a:effectLst/>
                        </a:rPr>
                        <a:t>Kann</a:t>
                      </a:r>
                      <a:endParaRPr lang="de-CH" sz="1100" b="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tc>
                  <a:txBody>
                    <a:bodyPr/>
                    <a:lstStyle/>
                    <a:p>
                      <a:pPr algn="ctr">
                        <a:lnSpc>
                          <a:spcPct val="130000"/>
                        </a:lnSpc>
                        <a:spcAft>
                          <a:spcPts val="0"/>
                        </a:spcAft>
                      </a:pPr>
                      <a:r>
                        <a:rPr lang="de-CH" sz="1100" b="0" dirty="0">
                          <a:effectLst/>
                        </a:rPr>
                        <a:t>Muss</a:t>
                      </a:r>
                      <a:endParaRPr lang="de-CH" sz="1100" b="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tc>
                  <a:txBody>
                    <a:bodyPr/>
                    <a:lstStyle/>
                    <a:p>
                      <a:pPr algn="ctr">
                        <a:lnSpc>
                          <a:spcPct val="130000"/>
                        </a:lnSpc>
                        <a:spcAft>
                          <a:spcPts val="0"/>
                        </a:spcAft>
                      </a:pPr>
                      <a:r>
                        <a:rPr lang="de-CH" sz="1100" b="0" dirty="0">
                          <a:effectLst/>
                        </a:rPr>
                        <a:t>Muss</a:t>
                      </a:r>
                      <a:endParaRPr lang="de-CH" sz="1100" b="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extLst>
                  <a:ext uri="{0D108BD9-81ED-4DB2-BD59-A6C34878D82A}">
                    <a16:rowId xmlns:a16="http://schemas.microsoft.com/office/drawing/2014/main" val="2673051430"/>
                  </a:ext>
                </a:extLst>
              </a:tr>
              <a:tr h="126668">
                <a:tc>
                  <a:txBody>
                    <a:bodyPr/>
                    <a:lstStyle/>
                    <a:p>
                      <a:pPr marL="174625" lvl="0" indent="-87313" algn="l" defTabSz="457200" rtl="0" eaLnBrk="1" latinLnBrk="0" hangingPunct="1">
                        <a:lnSpc>
                          <a:spcPct val="130000"/>
                        </a:lnSpc>
                        <a:spcAft>
                          <a:spcPts val="0"/>
                        </a:spcAft>
                        <a:buFont typeface="Wingdings" panose="05000000000000000000" pitchFamily="2" charset="2"/>
                        <a:buChar char=""/>
                      </a:pPr>
                      <a:r>
                        <a:rPr lang="de-CH" sz="1100" b="0" kern="1200" dirty="0" smtClean="0">
                          <a:solidFill>
                            <a:schemeClr val="tx1"/>
                          </a:solidFill>
                          <a:effectLst/>
                          <a:latin typeface="+mn-lt"/>
                          <a:ea typeface="+mn-ea"/>
                          <a:cs typeface="+mn-cs"/>
                        </a:rPr>
                        <a:t>Rollen- / </a:t>
                      </a:r>
                      <a:r>
                        <a:rPr lang="de-CH" sz="1100" b="0" kern="1200" dirty="0">
                          <a:solidFill>
                            <a:schemeClr val="tx1"/>
                          </a:solidFill>
                          <a:effectLst/>
                          <a:latin typeface="+mn-lt"/>
                          <a:ea typeface="+mn-ea"/>
                          <a:cs typeface="+mn-cs"/>
                        </a:rPr>
                        <a:t>Verantwortlichkeitsmatrix / RACI </a:t>
                      </a:r>
                    </a:p>
                  </a:txBody>
                  <a:tcPr marL="39638" marR="39638" marT="0" marB="0">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tc>
                  <a:txBody>
                    <a:bodyPr/>
                    <a:lstStyle/>
                    <a:p>
                      <a:pPr algn="ctr">
                        <a:lnSpc>
                          <a:spcPct val="130000"/>
                        </a:lnSpc>
                        <a:spcAft>
                          <a:spcPts val="0"/>
                        </a:spcAft>
                      </a:pPr>
                      <a:r>
                        <a:rPr lang="de-CH" sz="1100" b="0">
                          <a:effectLst/>
                        </a:rPr>
                        <a:t>Kann</a:t>
                      </a:r>
                      <a:endParaRPr lang="de-CH" sz="1100" b="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tc>
                  <a:txBody>
                    <a:bodyPr/>
                    <a:lstStyle/>
                    <a:p>
                      <a:pPr algn="ctr">
                        <a:lnSpc>
                          <a:spcPct val="130000"/>
                        </a:lnSpc>
                        <a:spcAft>
                          <a:spcPts val="0"/>
                        </a:spcAft>
                      </a:pPr>
                      <a:r>
                        <a:rPr lang="de-CH" sz="1100" b="0" dirty="0">
                          <a:effectLst/>
                        </a:rPr>
                        <a:t>Kann</a:t>
                      </a:r>
                      <a:endParaRPr lang="de-CH" sz="1100" b="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tc>
                  <a:txBody>
                    <a:bodyPr/>
                    <a:lstStyle/>
                    <a:p>
                      <a:pPr algn="ctr">
                        <a:lnSpc>
                          <a:spcPct val="130000"/>
                        </a:lnSpc>
                        <a:spcAft>
                          <a:spcPts val="0"/>
                        </a:spcAft>
                      </a:pPr>
                      <a:r>
                        <a:rPr lang="de-CH" sz="1100" b="0">
                          <a:effectLst/>
                        </a:rPr>
                        <a:t>Muss</a:t>
                      </a:r>
                      <a:endParaRPr lang="de-CH" sz="1100" b="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tc>
                  <a:txBody>
                    <a:bodyPr/>
                    <a:lstStyle/>
                    <a:p>
                      <a:pPr algn="ctr">
                        <a:lnSpc>
                          <a:spcPct val="130000"/>
                        </a:lnSpc>
                        <a:spcAft>
                          <a:spcPts val="0"/>
                        </a:spcAft>
                      </a:pPr>
                      <a:r>
                        <a:rPr lang="de-CH" sz="1100" b="0" dirty="0">
                          <a:effectLst/>
                        </a:rPr>
                        <a:t>Muss</a:t>
                      </a:r>
                      <a:endParaRPr lang="de-CH" sz="1100" b="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extLst>
                  <a:ext uri="{0D108BD9-81ED-4DB2-BD59-A6C34878D82A}">
                    <a16:rowId xmlns:a16="http://schemas.microsoft.com/office/drawing/2014/main" val="571735420"/>
                  </a:ext>
                </a:extLst>
              </a:tr>
              <a:tr h="126668">
                <a:tc>
                  <a:txBody>
                    <a:bodyPr/>
                    <a:lstStyle/>
                    <a:p>
                      <a:pPr marL="174625" lvl="0" indent="-87313" algn="l" defTabSz="457200" rtl="0" eaLnBrk="1" latinLnBrk="0" hangingPunct="1">
                        <a:lnSpc>
                          <a:spcPct val="130000"/>
                        </a:lnSpc>
                        <a:spcAft>
                          <a:spcPts val="0"/>
                        </a:spcAft>
                        <a:buFont typeface="Wingdings" panose="05000000000000000000" pitchFamily="2" charset="2"/>
                        <a:buChar char=""/>
                      </a:pPr>
                      <a:r>
                        <a:rPr lang="de-CH" sz="1100" b="0" kern="1200" dirty="0" err="1" smtClean="0">
                          <a:solidFill>
                            <a:schemeClr val="tx1"/>
                          </a:solidFill>
                          <a:effectLst/>
                          <a:latin typeface="+mn-lt"/>
                          <a:ea typeface="+mn-ea"/>
                          <a:cs typeface="+mn-cs"/>
                        </a:rPr>
                        <a:t>Stakeholdermanagement</a:t>
                      </a:r>
                      <a:r>
                        <a:rPr lang="de-CH" sz="1100" b="0" kern="1200" dirty="0" smtClean="0">
                          <a:solidFill>
                            <a:schemeClr val="tx1"/>
                          </a:solidFill>
                          <a:effectLst/>
                          <a:latin typeface="+mn-lt"/>
                          <a:ea typeface="+mn-ea"/>
                          <a:cs typeface="+mn-cs"/>
                        </a:rPr>
                        <a:t> (</a:t>
                      </a:r>
                      <a:r>
                        <a:rPr lang="de-CH" sz="1100" b="0" kern="1200" dirty="0" err="1" smtClean="0">
                          <a:solidFill>
                            <a:schemeClr val="tx1"/>
                          </a:solidFill>
                          <a:effectLst/>
                          <a:latin typeface="+mn-lt"/>
                          <a:ea typeface="+mn-ea"/>
                          <a:cs typeface="+mn-cs"/>
                        </a:rPr>
                        <a:t>Stakeholderliste</a:t>
                      </a:r>
                      <a:r>
                        <a:rPr lang="de-CH" sz="1100" b="0" kern="1200" dirty="0" smtClean="0">
                          <a:solidFill>
                            <a:schemeClr val="tx1"/>
                          </a:solidFill>
                          <a:effectLst/>
                          <a:latin typeface="+mn-lt"/>
                          <a:ea typeface="+mn-ea"/>
                          <a:cs typeface="+mn-cs"/>
                        </a:rPr>
                        <a:t>)</a:t>
                      </a:r>
                      <a:endParaRPr lang="de-CH" sz="1100" b="0" kern="1200" dirty="0">
                        <a:solidFill>
                          <a:schemeClr val="tx1"/>
                        </a:solidFill>
                        <a:effectLst/>
                        <a:latin typeface="+mn-lt"/>
                        <a:ea typeface="+mn-ea"/>
                        <a:cs typeface="+mn-cs"/>
                      </a:endParaRPr>
                    </a:p>
                  </a:txBody>
                  <a:tcPr marL="39638" marR="39638" marT="0" marB="0">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noFill/>
                  </a:tcPr>
                </a:tc>
                <a:tc>
                  <a:txBody>
                    <a:bodyPr/>
                    <a:lstStyle/>
                    <a:p>
                      <a:pPr algn="ctr">
                        <a:lnSpc>
                          <a:spcPct val="130000"/>
                        </a:lnSpc>
                        <a:spcAft>
                          <a:spcPts val="0"/>
                        </a:spcAft>
                      </a:pPr>
                      <a:r>
                        <a:rPr lang="de-CH" sz="1100" b="0">
                          <a:effectLst/>
                        </a:rPr>
                        <a:t>Kann</a:t>
                      </a:r>
                      <a:endParaRPr lang="de-CH" sz="1100" b="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noFill/>
                  </a:tcPr>
                </a:tc>
                <a:tc>
                  <a:txBody>
                    <a:bodyPr/>
                    <a:lstStyle/>
                    <a:p>
                      <a:pPr algn="ctr">
                        <a:lnSpc>
                          <a:spcPct val="130000"/>
                        </a:lnSpc>
                        <a:spcAft>
                          <a:spcPts val="0"/>
                        </a:spcAft>
                      </a:pPr>
                      <a:r>
                        <a:rPr lang="de-CH" sz="1100" b="0" dirty="0">
                          <a:effectLst/>
                        </a:rPr>
                        <a:t>Kann</a:t>
                      </a:r>
                      <a:endParaRPr lang="de-CH" sz="1100" b="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noFill/>
                  </a:tcPr>
                </a:tc>
                <a:tc>
                  <a:txBody>
                    <a:bodyPr/>
                    <a:lstStyle/>
                    <a:p>
                      <a:pPr algn="ctr">
                        <a:lnSpc>
                          <a:spcPct val="130000"/>
                        </a:lnSpc>
                        <a:spcAft>
                          <a:spcPts val="0"/>
                        </a:spcAft>
                      </a:pPr>
                      <a:r>
                        <a:rPr lang="de-CH" sz="1100" b="0" dirty="0" smtClean="0">
                          <a:effectLst/>
                        </a:rPr>
                        <a:t>Kann</a:t>
                      </a:r>
                      <a:endParaRPr lang="de-CH" sz="1100" b="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noFill/>
                  </a:tcPr>
                </a:tc>
                <a:tc>
                  <a:txBody>
                    <a:bodyPr/>
                    <a:lstStyle/>
                    <a:p>
                      <a:pPr algn="ctr">
                        <a:lnSpc>
                          <a:spcPct val="130000"/>
                        </a:lnSpc>
                        <a:spcAft>
                          <a:spcPts val="0"/>
                        </a:spcAft>
                      </a:pPr>
                      <a:r>
                        <a:rPr lang="de-CH" sz="1100" b="0" dirty="0">
                          <a:effectLst/>
                        </a:rPr>
                        <a:t>Muss</a:t>
                      </a:r>
                      <a:endParaRPr lang="de-CH" sz="1100" b="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9638" marR="39638" marT="0" marB="0">
                    <a:lnL w="12700" cap="flat" cmpd="sng" algn="ctr">
                      <a:solidFill>
                        <a:schemeClr val="tx1"/>
                      </a:solidFill>
                      <a:prstDash val="sysDot"/>
                      <a:round/>
                      <a:headEnd type="none" w="med" len="med"/>
                      <a:tailEnd type="none" w="med" len="med"/>
                    </a:lnL>
                    <a:lnT w="12700" cap="flat" cmpd="sng" algn="ctr">
                      <a:solidFill>
                        <a:srgbClr val="698FA4">
                          <a:alpha val="60000"/>
                        </a:srgbClr>
                      </a:solidFill>
                      <a:prstDash val="sysDot"/>
                      <a:round/>
                      <a:headEnd type="none" w="med" len="med"/>
                      <a:tailEnd type="none" w="med" len="med"/>
                    </a:lnT>
                    <a:noFill/>
                  </a:tcPr>
                </a:tc>
                <a:extLst>
                  <a:ext uri="{0D108BD9-81ED-4DB2-BD59-A6C34878D82A}">
                    <a16:rowId xmlns:a16="http://schemas.microsoft.com/office/drawing/2014/main" val="528111295"/>
                  </a:ext>
                </a:extLst>
              </a:tr>
            </a:tbl>
          </a:graphicData>
        </a:graphic>
      </p:graphicFrame>
    </p:spTree>
    <p:extLst>
      <p:ext uri="{BB962C8B-B14F-4D97-AF65-F5344CB8AC3E}">
        <p14:creationId xmlns:p14="http://schemas.microsoft.com/office/powerpoint/2010/main" val="2610711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Anpassung der </a:t>
            </a:r>
            <a:r>
              <a:rPr lang="de-CH" dirty="0" smtClean="0"/>
              <a:t>Projektinstrumente (2/2)</a:t>
            </a:r>
            <a:endParaRPr lang="de-CH" dirty="0"/>
          </a:p>
        </p:txBody>
      </p:sp>
      <p:graphicFrame>
        <p:nvGraphicFramePr>
          <p:cNvPr id="4" name="Tabelle 3"/>
          <p:cNvGraphicFramePr>
            <a:graphicFrameLocks noGrp="1"/>
          </p:cNvGraphicFramePr>
          <p:nvPr>
            <p:extLst/>
          </p:nvPr>
        </p:nvGraphicFramePr>
        <p:xfrm>
          <a:off x="395288" y="1012668"/>
          <a:ext cx="8355011" cy="4576572"/>
        </p:xfrm>
        <a:graphic>
          <a:graphicData uri="http://schemas.openxmlformats.org/drawingml/2006/table">
            <a:tbl>
              <a:tblPr firstRow="1" firstCol="1" bandRow="1">
                <a:tableStyleId>{9D7B26C5-4107-4FEC-AEDC-1716B250A1EF}</a:tableStyleId>
              </a:tblPr>
              <a:tblGrid>
                <a:gridCol w="3214339">
                  <a:extLst>
                    <a:ext uri="{9D8B030D-6E8A-4147-A177-3AD203B41FA5}">
                      <a16:colId xmlns:a16="http://schemas.microsoft.com/office/drawing/2014/main" val="617316491"/>
                    </a:ext>
                  </a:extLst>
                </a:gridCol>
                <a:gridCol w="1285168">
                  <a:extLst>
                    <a:ext uri="{9D8B030D-6E8A-4147-A177-3AD203B41FA5}">
                      <a16:colId xmlns:a16="http://schemas.microsoft.com/office/drawing/2014/main" val="1522504048"/>
                    </a:ext>
                  </a:extLst>
                </a:gridCol>
                <a:gridCol w="1285168">
                  <a:extLst>
                    <a:ext uri="{9D8B030D-6E8A-4147-A177-3AD203B41FA5}">
                      <a16:colId xmlns:a16="http://schemas.microsoft.com/office/drawing/2014/main" val="4279695314"/>
                    </a:ext>
                  </a:extLst>
                </a:gridCol>
                <a:gridCol w="1285168">
                  <a:extLst>
                    <a:ext uri="{9D8B030D-6E8A-4147-A177-3AD203B41FA5}">
                      <a16:colId xmlns:a16="http://schemas.microsoft.com/office/drawing/2014/main" val="2319528163"/>
                    </a:ext>
                  </a:extLst>
                </a:gridCol>
                <a:gridCol w="1285168">
                  <a:extLst>
                    <a:ext uri="{9D8B030D-6E8A-4147-A177-3AD203B41FA5}">
                      <a16:colId xmlns:a16="http://schemas.microsoft.com/office/drawing/2014/main" val="3712234236"/>
                    </a:ext>
                  </a:extLst>
                </a:gridCol>
              </a:tblGrid>
              <a:tr h="178308">
                <a:tc>
                  <a:txBody>
                    <a:bodyPr/>
                    <a:lstStyle/>
                    <a:p>
                      <a:pPr marL="0" lvl="0" indent="0" algn="l" defTabSz="457200" rtl="0" eaLnBrk="1" latinLnBrk="0" hangingPunct="1">
                        <a:lnSpc>
                          <a:spcPct val="130000"/>
                        </a:lnSpc>
                        <a:spcAft>
                          <a:spcPts val="0"/>
                        </a:spcAft>
                        <a:buFont typeface="Wingdings" panose="05000000000000000000" pitchFamily="2" charset="2"/>
                        <a:buNone/>
                      </a:pPr>
                      <a:r>
                        <a:rPr lang="de-CH" sz="1400" b="1" kern="1200" dirty="0">
                          <a:solidFill>
                            <a:schemeClr val="bg1"/>
                          </a:solidFill>
                          <a:effectLst/>
                          <a:latin typeface="+mn-lt"/>
                          <a:ea typeface="+mn-ea"/>
                          <a:cs typeface="+mn-cs"/>
                        </a:rPr>
                        <a:t>Komponente</a:t>
                      </a:r>
                      <a:endParaRPr lang="de-CH" sz="1100" b="1" kern="1200" dirty="0">
                        <a:solidFill>
                          <a:schemeClr val="bg1"/>
                        </a:solidFill>
                        <a:effectLst/>
                        <a:latin typeface="+mn-lt"/>
                        <a:ea typeface="+mn-ea"/>
                        <a:cs typeface="+mn-cs"/>
                      </a:endParaRPr>
                    </a:p>
                  </a:txBody>
                  <a:tcPr marL="39638" marR="39638" marT="0" marB="0">
                    <a:lnR w="12700" cap="flat" cmpd="sng" algn="ctr">
                      <a:solidFill>
                        <a:schemeClr val="tx1"/>
                      </a:solidFill>
                      <a:prstDash val="sysDot"/>
                      <a:round/>
                      <a:headEnd type="none" w="med" len="med"/>
                      <a:tailEnd type="none" w="med" len="med"/>
                    </a:lnR>
                    <a:solidFill>
                      <a:schemeClr val="tx1"/>
                    </a:solidFill>
                  </a:tcPr>
                </a:tc>
                <a:tc>
                  <a:txBody>
                    <a:bodyPr/>
                    <a:lstStyle/>
                    <a:p>
                      <a:pPr marL="87312" lvl="0" indent="0" algn="ctr" defTabSz="457200" rtl="0" eaLnBrk="1" latinLnBrk="0" hangingPunct="1">
                        <a:lnSpc>
                          <a:spcPct val="130000"/>
                        </a:lnSpc>
                        <a:spcAft>
                          <a:spcPts val="0"/>
                        </a:spcAft>
                        <a:buFont typeface="Wingdings" panose="05000000000000000000" pitchFamily="2" charset="2"/>
                        <a:buNone/>
                      </a:pPr>
                      <a:r>
                        <a:rPr lang="de-CH" sz="1100" b="1" kern="1200" dirty="0">
                          <a:solidFill>
                            <a:schemeClr val="bg1"/>
                          </a:solidFill>
                          <a:effectLst/>
                          <a:latin typeface="+mn-lt"/>
                          <a:ea typeface="+mn-ea"/>
                          <a:cs typeface="+mn-cs"/>
                        </a:rPr>
                        <a:t>S (Kleinprojekt)</a:t>
                      </a: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solidFill>
                      <a:schemeClr val="tx1"/>
                    </a:solidFill>
                  </a:tcPr>
                </a:tc>
                <a:tc>
                  <a:txBody>
                    <a:bodyPr/>
                    <a:lstStyle/>
                    <a:p>
                      <a:pPr marL="87312" lvl="0" indent="0" algn="ctr" defTabSz="457200" rtl="0" eaLnBrk="1" latinLnBrk="0" hangingPunct="1">
                        <a:lnSpc>
                          <a:spcPct val="130000"/>
                        </a:lnSpc>
                        <a:spcAft>
                          <a:spcPts val="0"/>
                        </a:spcAft>
                        <a:buFont typeface="Wingdings" panose="05000000000000000000" pitchFamily="2" charset="2"/>
                        <a:buNone/>
                      </a:pPr>
                      <a:r>
                        <a:rPr lang="de-CH" sz="1100" b="1" kern="1200" dirty="0">
                          <a:solidFill>
                            <a:schemeClr val="bg1"/>
                          </a:solidFill>
                          <a:effectLst/>
                          <a:latin typeface="+mn-lt"/>
                          <a:ea typeface="+mn-ea"/>
                          <a:cs typeface="+mn-cs"/>
                        </a:rPr>
                        <a:t>M (</a:t>
                      </a:r>
                      <a:r>
                        <a:rPr lang="de-CH" sz="1100" b="1" kern="1200" dirty="0" smtClean="0">
                          <a:solidFill>
                            <a:schemeClr val="bg1"/>
                          </a:solidFill>
                          <a:effectLst/>
                          <a:latin typeface="+mn-lt"/>
                          <a:ea typeface="+mn-ea"/>
                          <a:cs typeface="+mn-cs"/>
                        </a:rPr>
                        <a:t>Standard-projekt</a:t>
                      </a:r>
                      <a:r>
                        <a:rPr lang="de-CH" sz="1100" b="1" kern="1200" dirty="0">
                          <a:solidFill>
                            <a:schemeClr val="bg1"/>
                          </a:solidFill>
                          <a:effectLst/>
                          <a:latin typeface="+mn-lt"/>
                          <a:ea typeface="+mn-ea"/>
                          <a:cs typeface="+mn-cs"/>
                        </a:rPr>
                        <a:t>)</a:t>
                      </a: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solidFill>
                      <a:schemeClr val="tx1"/>
                    </a:solidFill>
                  </a:tcPr>
                </a:tc>
                <a:tc>
                  <a:txBody>
                    <a:bodyPr/>
                    <a:lstStyle/>
                    <a:p>
                      <a:pPr marL="87312" lvl="0" indent="0" algn="ctr" defTabSz="457200" rtl="0" eaLnBrk="1" latinLnBrk="0" hangingPunct="1">
                        <a:lnSpc>
                          <a:spcPct val="130000"/>
                        </a:lnSpc>
                        <a:spcAft>
                          <a:spcPts val="0"/>
                        </a:spcAft>
                        <a:buFont typeface="Wingdings" panose="05000000000000000000" pitchFamily="2" charset="2"/>
                        <a:buNone/>
                      </a:pPr>
                      <a:r>
                        <a:rPr lang="de-CH" sz="1100" b="1" kern="1200" dirty="0">
                          <a:solidFill>
                            <a:schemeClr val="bg1"/>
                          </a:solidFill>
                          <a:effectLst/>
                          <a:latin typeface="+mn-lt"/>
                          <a:ea typeface="+mn-ea"/>
                          <a:cs typeface="+mn-cs"/>
                        </a:rPr>
                        <a:t>L (Grossprojekt)</a:t>
                      </a: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solidFill>
                      <a:schemeClr val="tx1"/>
                    </a:solidFill>
                  </a:tcPr>
                </a:tc>
                <a:tc>
                  <a:txBody>
                    <a:bodyPr/>
                    <a:lstStyle/>
                    <a:p>
                      <a:pPr marL="87312" lvl="0" indent="0" algn="ctr" defTabSz="457200" rtl="0" eaLnBrk="1" latinLnBrk="0" hangingPunct="1">
                        <a:lnSpc>
                          <a:spcPct val="130000"/>
                        </a:lnSpc>
                        <a:spcAft>
                          <a:spcPts val="0"/>
                        </a:spcAft>
                        <a:buFont typeface="Wingdings" panose="05000000000000000000" pitchFamily="2" charset="2"/>
                        <a:buNone/>
                      </a:pPr>
                      <a:r>
                        <a:rPr lang="de-CH" sz="1100" b="1" kern="1200" dirty="0">
                          <a:solidFill>
                            <a:schemeClr val="bg1"/>
                          </a:solidFill>
                          <a:effectLst/>
                          <a:latin typeface="+mn-lt"/>
                          <a:ea typeface="+mn-ea"/>
                          <a:cs typeface="+mn-cs"/>
                        </a:rPr>
                        <a:t>XL (XL-Projekt)</a:t>
                      </a:r>
                    </a:p>
                  </a:txBody>
                  <a:tcPr marL="39638" marR="39638" marT="0" marB="0">
                    <a:lnL w="12700" cap="flat" cmpd="sng" algn="ctr">
                      <a:solidFill>
                        <a:schemeClr val="tx1"/>
                      </a:solidFill>
                      <a:prstDash val="sysDot"/>
                      <a:round/>
                      <a:headEnd type="none" w="med" len="med"/>
                      <a:tailEnd type="none" w="med" len="med"/>
                    </a:lnL>
                    <a:solidFill>
                      <a:schemeClr val="tx1"/>
                    </a:solidFill>
                  </a:tcPr>
                </a:tc>
                <a:extLst>
                  <a:ext uri="{0D108BD9-81ED-4DB2-BD59-A6C34878D82A}">
                    <a16:rowId xmlns:a16="http://schemas.microsoft.com/office/drawing/2014/main" val="2324238842"/>
                  </a:ext>
                </a:extLst>
              </a:tr>
              <a:tr h="126668">
                <a:tc>
                  <a:txBody>
                    <a:bodyPr/>
                    <a:lstStyle/>
                    <a:p>
                      <a:pPr marL="0" lvl="0" indent="0" algn="l" defTabSz="457200" rtl="0" eaLnBrk="1" latinLnBrk="0" hangingPunct="1">
                        <a:lnSpc>
                          <a:spcPct val="130000"/>
                        </a:lnSpc>
                        <a:spcAft>
                          <a:spcPts val="0"/>
                        </a:spcAft>
                        <a:buFont typeface="Wingdings" panose="05000000000000000000" pitchFamily="2" charset="2"/>
                        <a:buNone/>
                      </a:pPr>
                      <a:r>
                        <a:rPr lang="de-CH" sz="1100" b="1" i="1" kern="1200" dirty="0" smtClean="0">
                          <a:solidFill>
                            <a:schemeClr val="tx1"/>
                          </a:solidFill>
                          <a:effectLst/>
                          <a:latin typeface="+mn-lt"/>
                          <a:ea typeface="+mn-ea"/>
                          <a:cs typeface="+mn-cs"/>
                        </a:rPr>
                        <a:t>Projektdurchführung </a:t>
                      </a:r>
                      <a:r>
                        <a:rPr lang="de-CH" sz="1100" b="1" i="1" kern="1200" dirty="0">
                          <a:solidFill>
                            <a:schemeClr val="tx1"/>
                          </a:solidFill>
                          <a:effectLst/>
                          <a:latin typeface="+mn-lt"/>
                          <a:ea typeface="+mn-ea"/>
                          <a:cs typeface="+mn-cs"/>
                        </a:rPr>
                        <a:t>und </a:t>
                      </a:r>
                      <a:r>
                        <a:rPr lang="de-CH" sz="1100" b="1" i="1" kern="1200" dirty="0" smtClean="0">
                          <a:solidFill>
                            <a:schemeClr val="tx1"/>
                          </a:solidFill>
                          <a:effectLst/>
                          <a:latin typeface="+mn-lt"/>
                          <a:ea typeface="+mn-ea"/>
                          <a:cs typeface="+mn-cs"/>
                        </a:rPr>
                        <a:t>-Controlling</a:t>
                      </a:r>
                      <a:endParaRPr lang="de-CH" sz="1100" b="1" i="1" kern="1200" dirty="0">
                        <a:solidFill>
                          <a:schemeClr val="tx1"/>
                        </a:solidFill>
                        <a:effectLst/>
                        <a:latin typeface="+mn-lt"/>
                        <a:ea typeface="+mn-ea"/>
                        <a:cs typeface="+mn-cs"/>
                      </a:endParaRPr>
                    </a:p>
                  </a:txBody>
                  <a:tcPr marL="39638" marR="39638" marT="0" marB="0">
                    <a:lnR w="12700" cap="flat" cmpd="sng" algn="ctr">
                      <a:solidFill>
                        <a:schemeClr val="tx1"/>
                      </a:solidFill>
                      <a:prstDash val="sysDot"/>
                      <a:round/>
                      <a:headEnd type="none" w="med" len="med"/>
                      <a:tailEnd type="none" w="med" len="med"/>
                    </a:lnR>
                    <a:solidFill>
                      <a:srgbClr val="9D9D9C">
                        <a:alpha val="20000"/>
                      </a:srgbClr>
                    </a:solidFill>
                  </a:tcPr>
                </a:tc>
                <a:tc>
                  <a:txBody>
                    <a:bodyPr/>
                    <a:lstStyle/>
                    <a:p>
                      <a:pPr marL="87312" lvl="0" indent="0" algn="l" defTabSz="457200" rtl="0" eaLnBrk="1" latinLnBrk="0" hangingPunct="1">
                        <a:lnSpc>
                          <a:spcPct val="130000"/>
                        </a:lnSpc>
                        <a:spcAft>
                          <a:spcPts val="0"/>
                        </a:spcAft>
                        <a:buFont typeface="Wingdings" panose="05000000000000000000" pitchFamily="2" charset="2"/>
                        <a:buNone/>
                      </a:pPr>
                      <a:endParaRPr lang="de-CH" sz="1100" b="0" kern="1200" dirty="0">
                        <a:solidFill>
                          <a:schemeClr val="tx1"/>
                        </a:solidFill>
                        <a:effectLst/>
                        <a:latin typeface="+mn-lt"/>
                        <a:ea typeface="+mn-ea"/>
                        <a:cs typeface="+mn-cs"/>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solidFill>
                      <a:srgbClr val="9D9D9C">
                        <a:alpha val="20000"/>
                      </a:srgbClr>
                    </a:solidFill>
                  </a:tcPr>
                </a:tc>
                <a:tc>
                  <a:txBody>
                    <a:bodyPr/>
                    <a:lstStyle/>
                    <a:p>
                      <a:pPr marL="87312" lvl="0" indent="0" algn="l" defTabSz="457200" rtl="0" eaLnBrk="1" latinLnBrk="0" hangingPunct="1">
                        <a:lnSpc>
                          <a:spcPct val="130000"/>
                        </a:lnSpc>
                        <a:spcAft>
                          <a:spcPts val="0"/>
                        </a:spcAft>
                        <a:buFont typeface="Wingdings" panose="05000000000000000000" pitchFamily="2" charset="2"/>
                        <a:buNone/>
                      </a:pPr>
                      <a:endParaRPr lang="de-CH" sz="1100" b="0" kern="1200" dirty="0">
                        <a:solidFill>
                          <a:schemeClr val="tx1"/>
                        </a:solidFill>
                        <a:effectLst/>
                        <a:latin typeface="+mn-lt"/>
                        <a:ea typeface="+mn-ea"/>
                        <a:cs typeface="+mn-cs"/>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solidFill>
                      <a:srgbClr val="9D9D9C">
                        <a:alpha val="20000"/>
                      </a:srgbClr>
                    </a:solidFill>
                  </a:tcPr>
                </a:tc>
                <a:tc>
                  <a:txBody>
                    <a:bodyPr/>
                    <a:lstStyle/>
                    <a:p>
                      <a:pPr marL="87312" lvl="0" indent="0" algn="l" defTabSz="457200" rtl="0" eaLnBrk="1" latinLnBrk="0" hangingPunct="1">
                        <a:lnSpc>
                          <a:spcPct val="130000"/>
                        </a:lnSpc>
                        <a:spcAft>
                          <a:spcPts val="0"/>
                        </a:spcAft>
                        <a:buFont typeface="Wingdings" panose="05000000000000000000" pitchFamily="2" charset="2"/>
                        <a:buNone/>
                      </a:pPr>
                      <a:endParaRPr lang="de-CH" sz="1100" b="0" kern="1200" dirty="0">
                        <a:solidFill>
                          <a:schemeClr val="tx1"/>
                        </a:solidFill>
                        <a:effectLst/>
                        <a:latin typeface="+mn-lt"/>
                        <a:ea typeface="+mn-ea"/>
                        <a:cs typeface="+mn-cs"/>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solidFill>
                      <a:srgbClr val="9D9D9C">
                        <a:alpha val="20000"/>
                      </a:srgbClr>
                    </a:solidFill>
                  </a:tcPr>
                </a:tc>
                <a:tc>
                  <a:txBody>
                    <a:bodyPr/>
                    <a:lstStyle/>
                    <a:p>
                      <a:pPr marL="87312" lvl="0" indent="0" algn="l" defTabSz="457200" rtl="0" eaLnBrk="1" latinLnBrk="0" hangingPunct="1">
                        <a:lnSpc>
                          <a:spcPct val="130000"/>
                        </a:lnSpc>
                        <a:spcAft>
                          <a:spcPts val="0"/>
                        </a:spcAft>
                        <a:buFont typeface="Wingdings" panose="05000000000000000000" pitchFamily="2" charset="2"/>
                        <a:buNone/>
                      </a:pPr>
                      <a:endParaRPr lang="de-CH" sz="1100" b="0" kern="1200" dirty="0">
                        <a:solidFill>
                          <a:schemeClr val="tx1"/>
                        </a:solidFill>
                        <a:effectLst/>
                        <a:latin typeface="+mn-lt"/>
                        <a:ea typeface="+mn-ea"/>
                        <a:cs typeface="+mn-cs"/>
                      </a:endParaRPr>
                    </a:p>
                  </a:txBody>
                  <a:tcPr marL="39638" marR="39638" marT="0" marB="0">
                    <a:lnL w="12700" cap="flat" cmpd="sng" algn="ctr">
                      <a:solidFill>
                        <a:schemeClr val="tx1"/>
                      </a:solidFill>
                      <a:prstDash val="sysDot"/>
                      <a:round/>
                      <a:headEnd type="none" w="med" len="med"/>
                      <a:tailEnd type="none" w="med" len="med"/>
                    </a:lnL>
                    <a:solidFill>
                      <a:srgbClr val="9D9D9C">
                        <a:alpha val="20000"/>
                      </a:srgbClr>
                    </a:solidFill>
                  </a:tcPr>
                </a:tc>
                <a:extLst>
                  <a:ext uri="{0D108BD9-81ED-4DB2-BD59-A6C34878D82A}">
                    <a16:rowId xmlns:a16="http://schemas.microsoft.com/office/drawing/2014/main" val="1158085859"/>
                  </a:ext>
                </a:extLst>
              </a:tr>
              <a:tr h="126668">
                <a:tc>
                  <a:txBody>
                    <a:bodyPr/>
                    <a:lstStyle/>
                    <a:p>
                      <a:pPr marL="174625" lvl="0" indent="-87313" algn="l" defTabSz="457200" rtl="0" eaLnBrk="1" latinLnBrk="0" hangingPunct="1">
                        <a:lnSpc>
                          <a:spcPct val="130000"/>
                        </a:lnSpc>
                        <a:spcAft>
                          <a:spcPts val="0"/>
                        </a:spcAft>
                        <a:buFont typeface="Wingdings" panose="05000000000000000000" pitchFamily="2" charset="2"/>
                        <a:buChar char=""/>
                      </a:pPr>
                      <a:r>
                        <a:rPr lang="de-CH" sz="1100" b="0" kern="1200" dirty="0">
                          <a:solidFill>
                            <a:schemeClr val="tx1"/>
                          </a:solidFill>
                          <a:effectLst/>
                          <a:latin typeface="+mn-lt"/>
                          <a:ea typeface="+mn-ea"/>
                          <a:cs typeface="+mn-cs"/>
                        </a:rPr>
                        <a:t>Kick-off Meeting</a:t>
                      </a:r>
                    </a:p>
                  </a:txBody>
                  <a:tcPr marL="39638" marR="39638" marT="0" marB="0">
                    <a:lnR w="12700" cap="flat" cmpd="sng" algn="ctr">
                      <a:solidFill>
                        <a:schemeClr val="tx1"/>
                      </a:solidFill>
                      <a:prstDash val="sysDot"/>
                      <a:round/>
                      <a:headEnd type="none" w="med" len="med"/>
                      <a:tailEnd type="none" w="med" len="med"/>
                    </a:lnR>
                    <a:lnB w="12700" cap="flat" cmpd="sng" algn="ctr">
                      <a:solidFill>
                        <a:srgbClr val="698FA4">
                          <a:alpha val="60000"/>
                        </a:srgbClr>
                      </a:solidFill>
                      <a:prstDash val="sysDot"/>
                      <a:round/>
                      <a:headEnd type="none" w="med" len="med"/>
                      <a:tailEnd type="none" w="med" len="med"/>
                    </a:lnB>
                  </a:tcPr>
                </a:tc>
                <a:tc>
                  <a:txBody>
                    <a:bodyPr/>
                    <a:lstStyle/>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a:solidFill>
                            <a:schemeClr val="tx1"/>
                          </a:solidFill>
                          <a:effectLst/>
                          <a:latin typeface="+mn-lt"/>
                          <a:ea typeface="+mn-ea"/>
                          <a:cs typeface="+mn-cs"/>
                        </a:rPr>
                        <a:t>Muss</a:t>
                      </a: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B w="12700" cap="flat" cmpd="sng" algn="ctr">
                      <a:solidFill>
                        <a:srgbClr val="698FA4">
                          <a:alpha val="60000"/>
                        </a:srgbClr>
                      </a:solidFill>
                      <a:prstDash val="sysDot"/>
                      <a:round/>
                      <a:headEnd type="none" w="med" len="med"/>
                      <a:tailEnd type="none" w="med" len="med"/>
                    </a:lnB>
                  </a:tcPr>
                </a:tc>
                <a:tc>
                  <a:txBody>
                    <a:bodyPr/>
                    <a:lstStyle/>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a:solidFill>
                            <a:schemeClr val="tx1"/>
                          </a:solidFill>
                          <a:effectLst/>
                          <a:latin typeface="+mn-lt"/>
                          <a:ea typeface="+mn-ea"/>
                          <a:cs typeface="+mn-cs"/>
                        </a:rPr>
                        <a:t>Muss</a:t>
                      </a: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B w="12700" cap="flat" cmpd="sng" algn="ctr">
                      <a:solidFill>
                        <a:srgbClr val="698FA4">
                          <a:alpha val="60000"/>
                        </a:srgbClr>
                      </a:solidFill>
                      <a:prstDash val="sysDot"/>
                      <a:round/>
                      <a:headEnd type="none" w="med" len="med"/>
                      <a:tailEnd type="none" w="med" len="med"/>
                    </a:lnB>
                  </a:tcPr>
                </a:tc>
                <a:tc>
                  <a:txBody>
                    <a:bodyPr/>
                    <a:lstStyle/>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a:solidFill>
                            <a:schemeClr val="tx1"/>
                          </a:solidFill>
                          <a:effectLst/>
                          <a:latin typeface="+mn-lt"/>
                          <a:ea typeface="+mn-ea"/>
                          <a:cs typeface="+mn-cs"/>
                        </a:rPr>
                        <a:t>Muss</a:t>
                      </a: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B w="12700" cap="flat" cmpd="sng" algn="ctr">
                      <a:solidFill>
                        <a:srgbClr val="698FA4">
                          <a:alpha val="60000"/>
                        </a:srgbClr>
                      </a:solidFill>
                      <a:prstDash val="sysDot"/>
                      <a:round/>
                      <a:headEnd type="none" w="med" len="med"/>
                      <a:tailEnd type="none" w="med" len="med"/>
                    </a:lnB>
                  </a:tcPr>
                </a:tc>
                <a:tc>
                  <a:txBody>
                    <a:bodyPr/>
                    <a:lstStyle/>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a:solidFill>
                            <a:schemeClr val="tx1"/>
                          </a:solidFill>
                          <a:effectLst/>
                          <a:latin typeface="+mn-lt"/>
                          <a:ea typeface="+mn-ea"/>
                          <a:cs typeface="+mn-cs"/>
                        </a:rPr>
                        <a:t>Muss</a:t>
                      </a:r>
                    </a:p>
                  </a:txBody>
                  <a:tcPr marL="39638" marR="39638" marT="0" marB="0">
                    <a:lnL w="12700" cap="flat" cmpd="sng" algn="ctr">
                      <a:solidFill>
                        <a:schemeClr val="tx1"/>
                      </a:solidFill>
                      <a:prstDash val="sysDot"/>
                      <a:round/>
                      <a:headEnd type="none" w="med" len="med"/>
                      <a:tailEnd type="none" w="med" len="med"/>
                    </a:lnL>
                    <a:lnB w="12700" cap="flat" cmpd="sng" algn="ctr">
                      <a:solidFill>
                        <a:srgbClr val="698FA4">
                          <a:alpha val="60000"/>
                        </a:srgbClr>
                      </a:solidFill>
                      <a:prstDash val="sysDot"/>
                      <a:round/>
                      <a:headEnd type="none" w="med" len="med"/>
                      <a:tailEnd type="none" w="med" len="med"/>
                    </a:lnB>
                  </a:tcPr>
                </a:tc>
                <a:extLst>
                  <a:ext uri="{0D108BD9-81ED-4DB2-BD59-A6C34878D82A}">
                    <a16:rowId xmlns:a16="http://schemas.microsoft.com/office/drawing/2014/main" val="3515845742"/>
                  </a:ext>
                </a:extLst>
              </a:tr>
              <a:tr h="126668">
                <a:tc>
                  <a:txBody>
                    <a:bodyPr/>
                    <a:lstStyle/>
                    <a:p>
                      <a:pPr marL="174625" lvl="0" indent="-87313" algn="l" defTabSz="457200" rtl="0" eaLnBrk="1" latinLnBrk="0" hangingPunct="1">
                        <a:lnSpc>
                          <a:spcPct val="130000"/>
                        </a:lnSpc>
                        <a:spcAft>
                          <a:spcPts val="0"/>
                        </a:spcAft>
                        <a:buFont typeface="Wingdings" panose="05000000000000000000" pitchFamily="2" charset="2"/>
                        <a:buChar char=""/>
                      </a:pPr>
                      <a:r>
                        <a:rPr lang="de-CH" sz="1100" b="0" kern="1200" dirty="0">
                          <a:solidFill>
                            <a:schemeClr val="tx1"/>
                          </a:solidFill>
                          <a:effectLst/>
                          <a:latin typeface="+mn-lt"/>
                          <a:ea typeface="+mn-ea"/>
                          <a:cs typeface="+mn-cs"/>
                        </a:rPr>
                        <a:t>Aufgabenliste / Pendenzenliste</a:t>
                      </a:r>
                    </a:p>
                  </a:txBody>
                  <a:tcPr marL="39638" marR="39638" marT="0" marB="0">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tc>
                  <a:txBody>
                    <a:bodyPr/>
                    <a:lstStyle/>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a:solidFill>
                            <a:schemeClr val="tx1"/>
                          </a:solidFill>
                          <a:effectLst/>
                          <a:latin typeface="+mn-lt"/>
                          <a:ea typeface="+mn-ea"/>
                          <a:cs typeface="+mn-cs"/>
                        </a:rPr>
                        <a:t>Muss</a:t>
                      </a: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tc>
                  <a:txBody>
                    <a:bodyPr/>
                    <a:lstStyle/>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a:solidFill>
                            <a:schemeClr val="tx1"/>
                          </a:solidFill>
                          <a:effectLst/>
                          <a:latin typeface="+mn-lt"/>
                          <a:ea typeface="+mn-ea"/>
                          <a:cs typeface="+mn-cs"/>
                        </a:rPr>
                        <a:t>Muss</a:t>
                      </a: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tc>
                  <a:txBody>
                    <a:bodyPr/>
                    <a:lstStyle/>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a:solidFill>
                            <a:schemeClr val="tx1"/>
                          </a:solidFill>
                          <a:effectLst/>
                          <a:latin typeface="+mn-lt"/>
                          <a:ea typeface="+mn-ea"/>
                          <a:cs typeface="+mn-cs"/>
                        </a:rPr>
                        <a:t>Muss</a:t>
                      </a: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tc>
                  <a:txBody>
                    <a:bodyPr/>
                    <a:lstStyle/>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a:solidFill>
                            <a:schemeClr val="tx1"/>
                          </a:solidFill>
                          <a:effectLst/>
                          <a:latin typeface="+mn-lt"/>
                          <a:ea typeface="+mn-ea"/>
                          <a:cs typeface="+mn-cs"/>
                        </a:rPr>
                        <a:t>Muss</a:t>
                      </a:r>
                    </a:p>
                  </a:txBody>
                  <a:tcPr marL="39638" marR="39638" marT="0" marB="0">
                    <a:lnL w="12700" cap="flat" cmpd="sng" algn="ctr">
                      <a:solidFill>
                        <a:schemeClr val="tx1"/>
                      </a:solidFill>
                      <a:prstDash val="sysDot"/>
                      <a:round/>
                      <a:headEnd type="none" w="med" len="med"/>
                      <a:tailEnd type="none" w="med" len="med"/>
                    </a:lnL>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extLst>
                  <a:ext uri="{0D108BD9-81ED-4DB2-BD59-A6C34878D82A}">
                    <a16:rowId xmlns:a16="http://schemas.microsoft.com/office/drawing/2014/main" val="3666898509"/>
                  </a:ext>
                </a:extLst>
              </a:tr>
              <a:tr h="126668">
                <a:tc>
                  <a:txBody>
                    <a:bodyPr/>
                    <a:lstStyle/>
                    <a:p>
                      <a:pPr marL="174625" lvl="0" indent="-87313" algn="l" defTabSz="457200" rtl="0" eaLnBrk="1" latinLnBrk="0" hangingPunct="1">
                        <a:lnSpc>
                          <a:spcPct val="130000"/>
                        </a:lnSpc>
                        <a:spcAft>
                          <a:spcPts val="0"/>
                        </a:spcAft>
                        <a:buFont typeface="Wingdings" panose="05000000000000000000" pitchFamily="2" charset="2"/>
                        <a:buChar char=""/>
                      </a:pPr>
                      <a:r>
                        <a:rPr lang="de-CH" sz="1100" b="0" kern="1200" dirty="0" smtClean="0">
                          <a:solidFill>
                            <a:schemeClr val="tx1"/>
                          </a:solidFill>
                          <a:effectLst/>
                          <a:latin typeface="+mn-lt"/>
                          <a:ea typeface="+mn-ea"/>
                          <a:cs typeface="+mn-cs"/>
                        </a:rPr>
                        <a:t>Risiko- und Problemmanagement </a:t>
                      </a:r>
                      <a:endParaRPr lang="de-CH" sz="1100" b="0" kern="1200" dirty="0">
                        <a:solidFill>
                          <a:schemeClr val="tx1"/>
                        </a:solidFill>
                        <a:effectLst/>
                        <a:latin typeface="+mn-lt"/>
                        <a:ea typeface="+mn-ea"/>
                        <a:cs typeface="+mn-cs"/>
                      </a:endParaRPr>
                    </a:p>
                  </a:txBody>
                  <a:tcPr marL="39638" marR="39638" marT="0" marB="0">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tcPr>
                </a:tc>
                <a:tc>
                  <a:txBody>
                    <a:bodyPr/>
                    <a:lstStyle/>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a:solidFill>
                            <a:schemeClr val="tx1"/>
                          </a:solidFill>
                          <a:effectLst/>
                          <a:latin typeface="+mn-lt"/>
                          <a:ea typeface="+mn-ea"/>
                          <a:cs typeface="+mn-cs"/>
                        </a:rPr>
                        <a:t>Kann</a:t>
                      </a: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tcPr>
                </a:tc>
                <a:tc>
                  <a:txBody>
                    <a:bodyPr/>
                    <a:lstStyle/>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a:solidFill>
                            <a:schemeClr val="tx1"/>
                          </a:solidFill>
                          <a:effectLst/>
                          <a:latin typeface="+mn-lt"/>
                          <a:ea typeface="+mn-ea"/>
                          <a:cs typeface="+mn-cs"/>
                        </a:rPr>
                        <a:t>Empfohlen</a:t>
                      </a: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tcPr>
                </a:tc>
                <a:tc>
                  <a:txBody>
                    <a:bodyPr/>
                    <a:lstStyle/>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a:solidFill>
                            <a:schemeClr val="tx1"/>
                          </a:solidFill>
                          <a:effectLst/>
                          <a:latin typeface="+mn-lt"/>
                          <a:ea typeface="+mn-ea"/>
                          <a:cs typeface="+mn-cs"/>
                        </a:rPr>
                        <a:t>Muss</a:t>
                      </a: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tcPr>
                </a:tc>
                <a:tc>
                  <a:txBody>
                    <a:bodyPr/>
                    <a:lstStyle/>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a:solidFill>
                            <a:schemeClr val="tx1"/>
                          </a:solidFill>
                          <a:effectLst/>
                          <a:latin typeface="+mn-lt"/>
                          <a:ea typeface="+mn-ea"/>
                          <a:cs typeface="+mn-cs"/>
                        </a:rPr>
                        <a:t>Muss</a:t>
                      </a:r>
                    </a:p>
                  </a:txBody>
                  <a:tcPr marL="39638" marR="39638" marT="0" marB="0">
                    <a:lnL w="12700" cap="flat" cmpd="sng" algn="ctr">
                      <a:solidFill>
                        <a:schemeClr val="tx1"/>
                      </a:solidFill>
                      <a:prstDash val="sysDot"/>
                      <a:round/>
                      <a:headEnd type="none" w="med" len="med"/>
                      <a:tailEnd type="none" w="med" len="med"/>
                    </a:lnL>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tcPr>
                </a:tc>
                <a:extLst>
                  <a:ext uri="{0D108BD9-81ED-4DB2-BD59-A6C34878D82A}">
                    <a16:rowId xmlns:a16="http://schemas.microsoft.com/office/drawing/2014/main" val="3135407520"/>
                  </a:ext>
                </a:extLst>
              </a:tr>
              <a:tr h="126668">
                <a:tc>
                  <a:txBody>
                    <a:bodyPr/>
                    <a:lstStyle/>
                    <a:p>
                      <a:pPr marL="174625" lvl="0" indent="-87313" algn="l" defTabSz="457200" rtl="0" eaLnBrk="1" latinLnBrk="0" hangingPunct="1">
                        <a:lnSpc>
                          <a:spcPct val="130000"/>
                        </a:lnSpc>
                        <a:spcAft>
                          <a:spcPts val="0"/>
                        </a:spcAft>
                        <a:buFont typeface="Wingdings" panose="05000000000000000000" pitchFamily="2" charset="2"/>
                        <a:buChar char=""/>
                      </a:pPr>
                      <a:r>
                        <a:rPr lang="de-CH" sz="1100" b="0" kern="1200" dirty="0">
                          <a:solidFill>
                            <a:schemeClr val="tx1"/>
                          </a:solidFill>
                          <a:effectLst/>
                          <a:latin typeface="+mn-lt"/>
                          <a:ea typeface="+mn-ea"/>
                          <a:cs typeface="+mn-cs"/>
                        </a:rPr>
                        <a:t>Änderungsantragsmanagement</a:t>
                      </a:r>
                    </a:p>
                  </a:txBody>
                  <a:tcPr marL="39638" marR="39638" marT="0" marB="0">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tc>
                  <a:txBody>
                    <a:bodyPr/>
                    <a:lstStyle/>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a:solidFill>
                            <a:schemeClr val="tx1"/>
                          </a:solidFill>
                          <a:effectLst/>
                          <a:latin typeface="+mn-lt"/>
                          <a:ea typeface="+mn-ea"/>
                          <a:cs typeface="+mn-cs"/>
                        </a:rPr>
                        <a:t>Kann</a:t>
                      </a: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tc>
                  <a:txBody>
                    <a:bodyPr/>
                    <a:lstStyle/>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a:solidFill>
                            <a:schemeClr val="tx1"/>
                          </a:solidFill>
                          <a:effectLst/>
                          <a:latin typeface="+mn-lt"/>
                          <a:ea typeface="+mn-ea"/>
                          <a:cs typeface="+mn-cs"/>
                        </a:rPr>
                        <a:t>Empfohlen</a:t>
                      </a: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tc>
                  <a:txBody>
                    <a:bodyPr/>
                    <a:lstStyle/>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a:solidFill>
                            <a:schemeClr val="tx1"/>
                          </a:solidFill>
                          <a:effectLst/>
                          <a:latin typeface="+mn-lt"/>
                          <a:ea typeface="+mn-ea"/>
                          <a:cs typeface="+mn-cs"/>
                        </a:rPr>
                        <a:t>Muss</a:t>
                      </a: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tc>
                  <a:txBody>
                    <a:bodyPr/>
                    <a:lstStyle/>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a:solidFill>
                            <a:schemeClr val="tx1"/>
                          </a:solidFill>
                          <a:effectLst/>
                          <a:latin typeface="+mn-lt"/>
                          <a:ea typeface="+mn-ea"/>
                          <a:cs typeface="+mn-cs"/>
                        </a:rPr>
                        <a:t>Muss</a:t>
                      </a:r>
                    </a:p>
                  </a:txBody>
                  <a:tcPr marL="39638" marR="39638" marT="0" marB="0">
                    <a:lnL w="12700" cap="flat" cmpd="sng" algn="ctr">
                      <a:solidFill>
                        <a:schemeClr val="tx1"/>
                      </a:solidFill>
                      <a:prstDash val="sysDot"/>
                      <a:round/>
                      <a:headEnd type="none" w="med" len="med"/>
                      <a:tailEnd type="none" w="med" len="med"/>
                    </a:lnL>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extLst>
                  <a:ext uri="{0D108BD9-81ED-4DB2-BD59-A6C34878D82A}">
                    <a16:rowId xmlns:a16="http://schemas.microsoft.com/office/drawing/2014/main" val="3007759635"/>
                  </a:ext>
                </a:extLst>
              </a:tr>
              <a:tr h="253335">
                <a:tc>
                  <a:txBody>
                    <a:bodyPr/>
                    <a:lstStyle/>
                    <a:p>
                      <a:pPr marL="174625" lvl="0" indent="-87313" algn="l" defTabSz="457200" rtl="0" eaLnBrk="1" latinLnBrk="0" hangingPunct="1">
                        <a:lnSpc>
                          <a:spcPct val="130000"/>
                        </a:lnSpc>
                        <a:spcAft>
                          <a:spcPts val="0"/>
                        </a:spcAft>
                        <a:buFont typeface="Wingdings" panose="05000000000000000000" pitchFamily="2" charset="2"/>
                        <a:buChar char=""/>
                      </a:pPr>
                      <a:r>
                        <a:rPr lang="de-CH" sz="1100" b="0" kern="1200" dirty="0">
                          <a:solidFill>
                            <a:schemeClr val="tx1"/>
                          </a:solidFill>
                          <a:effectLst/>
                          <a:latin typeface="+mn-lt"/>
                          <a:ea typeface="+mn-ea"/>
                          <a:cs typeface="+mn-cs"/>
                        </a:rPr>
                        <a:t>Projektumfangmanagement / </a:t>
                      </a:r>
                      <a:r>
                        <a:rPr lang="de-CH" sz="1100" b="0" kern="1200" dirty="0" err="1" smtClean="0">
                          <a:solidFill>
                            <a:schemeClr val="tx1"/>
                          </a:solidFill>
                          <a:effectLst/>
                          <a:latin typeface="+mn-lt"/>
                          <a:ea typeface="+mn-ea"/>
                          <a:cs typeface="+mn-cs"/>
                        </a:rPr>
                        <a:t>Scope</a:t>
                      </a:r>
                      <a:r>
                        <a:rPr lang="de-CH" sz="1100" b="0" kern="1200" dirty="0" smtClean="0">
                          <a:solidFill>
                            <a:schemeClr val="tx1"/>
                          </a:solidFill>
                          <a:effectLst/>
                          <a:latin typeface="+mn-lt"/>
                          <a:ea typeface="+mn-ea"/>
                          <a:cs typeface="+mn-cs"/>
                        </a:rPr>
                        <a:t>-Management</a:t>
                      </a:r>
                      <a:endParaRPr lang="de-CH" sz="1100" b="0" kern="1200" dirty="0">
                        <a:solidFill>
                          <a:schemeClr val="tx1"/>
                        </a:solidFill>
                        <a:effectLst/>
                        <a:latin typeface="+mn-lt"/>
                        <a:ea typeface="+mn-ea"/>
                        <a:cs typeface="+mn-cs"/>
                      </a:endParaRPr>
                    </a:p>
                  </a:txBody>
                  <a:tcPr marL="39638" marR="39638" marT="0" marB="0">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tcPr>
                </a:tc>
                <a:tc>
                  <a:txBody>
                    <a:bodyPr/>
                    <a:lstStyle/>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a:solidFill>
                            <a:schemeClr val="tx1"/>
                          </a:solidFill>
                          <a:effectLst/>
                          <a:latin typeface="+mn-lt"/>
                          <a:ea typeface="+mn-ea"/>
                          <a:cs typeface="+mn-cs"/>
                        </a:rPr>
                        <a:t>Kann </a:t>
                      </a:r>
                      <a:br>
                        <a:rPr lang="de-CH" sz="1100" b="0" kern="1200" dirty="0">
                          <a:solidFill>
                            <a:schemeClr val="tx1"/>
                          </a:solidFill>
                          <a:effectLst/>
                          <a:latin typeface="+mn-lt"/>
                          <a:ea typeface="+mn-ea"/>
                          <a:cs typeface="+mn-cs"/>
                        </a:rPr>
                      </a:br>
                      <a:endParaRPr lang="de-CH" sz="1100" b="0" kern="1200" dirty="0">
                        <a:solidFill>
                          <a:schemeClr val="tx1"/>
                        </a:solidFill>
                        <a:effectLst/>
                        <a:latin typeface="+mn-lt"/>
                        <a:ea typeface="+mn-ea"/>
                        <a:cs typeface="+mn-cs"/>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tcPr>
                </a:tc>
                <a:tc>
                  <a:txBody>
                    <a:bodyPr/>
                    <a:lstStyle/>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a:solidFill>
                            <a:schemeClr val="tx1"/>
                          </a:solidFill>
                          <a:effectLst/>
                          <a:latin typeface="+mn-lt"/>
                          <a:ea typeface="+mn-ea"/>
                          <a:cs typeface="+mn-cs"/>
                        </a:rPr>
                        <a:t>Kann </a:t>
                      </a: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tcPr>
                </a:tc>
                <a:tc>
                  <a:txBody>
                    <a:bodyPr/>
                    <a:lstStyle/>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a:solidFill>
                            <a:schemeClr val="tx1"/>
                          </a:solidFill>
                          <a:effectLst/>
                          <a:latin typeface="+mn-lt"/>
                          <a:ea typeface="+mn-ea"/>
                          <a:cs typeface="+mn-cs"/>
                        </a:rPr>
                        <a:t>Muss</a:t>
                      </a: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tcPr>
                </a:tc>
                <a:tc>
                  <a:txBody>
                    <a:bodyPr/>
                    <a:lstStyle/>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a:solidFill>
                            <a:schemeClr val="tx1"/>
                          </a:solidFill>
                          <a:effectLst/>
                          <a:latin typeface="+mn-lt"/>
                          <a:ea typeface="+mn-ea"/>
                          <a:cs typeface="+mn-cs"/>
                        </a:rPr>
                        <a:t>Muss</a:t>
                      </a:r>
                    </a:p>
                  </a:txBody>
                  <a:tcPr marL="39638" marR="39638" marT="0" marB="0">
                    <a:lnL w="12700" cap="flat" cmpd="sng" algn="ctr">
                      <a:solidFill>
                        <a:schemeClr val="tx1"/>
                      </a:solidFill>
                      <a:prstDash val="sysDot"/>
                      <a:round/>
                      <a:headEnd type="none" w="med" len="med"/>
                      <a:tailEnd type="none" w="med" len="med"/>
                    </a:lnL>
                    <a:lnT w="12700" cap="flat" cmpd="sng" algn="ctr">
                      <a:solidFill>
                        <a:srgbClr val="698FA4">
                          <a:alpha val="60000"/>
                        </a:srgbClr>
                      </a:solidFill>
                      <a:prstDash val="sysDot"/>
                      <a:round/>
                      <a:headEnd type="none" w="med" len="med"/>
                      <a:tailEnd type="none" w="med" len="med"/>
                    </a:lnT>
                  </a:tcPr>
                </a:tc>
                <a:extLst>
                  <a:ext uri="{0D108BD9-81ED-4DB2-BD59-A6C34878D82A}">
                    <a16:rowId xmlns:a16="http://schemas.microsoft.com/office/drawing/2014/main" val="317743995"/>
                  </a:ext>
                </a:extLst>
              </a:tr>
              <a:tr h="126668">
                <a:tc>
                  <a:txBody>
                    <a:bodyPr/>
                    <a:lstStyle/>
                    <a:p>
                      <a:pPr marL="0" lvl="0" indent="0" algn="l" defTabSz="457200" rtl="0" eaLnBrk="1" latinLnBrk="0" hangingPunct="1">
                        <a:lnSpc>
                          <a:spcPct val="130000"/>
                        </a:lnSpc>
                        <a:spcAft>
                          <a:spcPts val="0"/>
                        </a:spcAft>
                        <a:buFont typeface="Wingdings" panose="05000000000000000000" pitchFamily="2" charset="2"/>
                        <a:buNone/>
                      </a:pPr>
                      <a:r>
                        <a:rPr lang="de-CH" sz="1100" b="1" i="1" kern="1200" dirty="0">
                          <a:solidFill>
                            <a:schemeClr val="tx1"/>
                          </a:solidFill>
                          <a:effectLst/>
                          <a:latin typeface="+mn-lt"/>
                          <a:ea typeface="+mn-ea"/>
                          <a:cs typeface="+mn-cs"/>
                        </a:rPr>
                        <a:t>Dokumentation, Projektberichtswesen und Reporting</a:t>
                      </a:r>
                    </a:p>
                  </a:txBody>
                  <a:tcPr marL="39638" marR="39638" marT="0" marB="0">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solidFill>
                      <a:srgbClr val="9D9D9C">
                        <a:alpha val="20000"/>
                      </a:srgbClr>
                    </a:solidFill>
                  </a:tcPr>
                </a:tc>
                <a:tc>
                  <a:txBody>
                    <a:bodyPr/>
                    <a:lstStyle/>
                    <a:p>
                      <a:pPr marL="87312" lvl="0" indent="0" algn="l" defTabSz="457200" rtl="0" eaLnBrk="1" latinLnBrk="0" hangingPunct="1">
                        <a:lnSpc>
                          <a:spcPct val="130000"/>
                        </a:lnSpc>
                        <a:spcAft>
                          <a:spcPts val="0"/>
                        </a:spcAft>
                        <a:buFont typeface="Wingdings" panose="05000000000000000000" pitchFamily="2" charset="2"/>
                        <a:buNone/>
                      </a:pPr>
                      <a:endParaRPr lang="de-CH" sz="1100" b="0" kern="1200" dirty="0">
                        <a:solidFill>
                          <a:schemeClr val="tx1"/>
                        </a:solidFill>
                        <a:effectLst/>
                        <a:latin typeface="+mn-lt"/>
                        <a:ea typeface="+mn-ea"/>
                        <a:cs typeface="+mn-cs"/>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solidFill>
                      <a:srgbClr val="9D9D9C">
                        <a:alpha val="20000"/>
                      </a:srgbClr>
                    </a:solidFill>
                  </a:tcPr>
                </a:tc>
                <a:tc>
                  <a:txBody>
                    <a:bodyPr/>
                    <a:lstStyle/>
                    <a:p>
                      <a:pPr marL="87312" lvl="0" indent="0" algn="l" defTabSz="457200" rtl="0" eaLnBrk="1" latinLnBrk="0" hangingPunct="1">
                        <a:lnSpc>
                          <a:spcPct val="130000"/>
                        </a:lnSpc>
                        <a:spcAft>
                          <a:spcPts val="0"/>
                        </a:spcAft>
                        <a:buFont typeface="Wingdings" panose="05000000000000000000" pitchFamily="2" charset="2"/>
                        <a:buNone/>
                      </a:pPr>
                      <a:endParaRPr lang="de-CH" sz="1100" b="0" kern="1200" dirty="0">
                        <a:solidFill>
                          <a:schemeClr val="tx1"/>
                        </a:solidFill>
                        <a:effectLst/>
                        <a:latin typeface="+mn-lt"/>
                        <a:ea typeface="+mn-ea"/>
                        <a:cs typeface="+mn-cs"/>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solidFill>
                      <a:srgbClr val="9D9D9C">
                        <a:alpha val="20000"/>
                      </a:srgbClr>
                    </a:solidFill>
                  </a:tcPr>
                </a:tc>
                <a:tc>
                  <a:txBody>
                    <a:bodyPr/>
                    <a:lstStyle/>
                    <a:p>
                      <a:pPr marL="87312" lvl="0" indent="0" algn="l" defTabSz="457200" rtl="0" eaLnBrk="1" latinLnBrk="0" hangingPunct="1">
                        <a:lnSpc>
                          <a:spcPct val="130000"/>
                        </a:lnSpc>
                        <a:spcAft>
                          <a:spcPts val="0"/>
                        </a:spcAft>
                        <a:buFont typeface="Wingdings" panose="05000000000000000000" pitchFamily="2" charset="2"/>
                        <a:buNone/>
                      </a:pPr>
                      <a:endParaRPr lang="de-CH" sz="1100" b="0" kern="1200" dirty="0">
                        <a:solidFill>
                          <a:schemeClr val="tx1"/>
                        </a:solidFill>
                        <a:effectLst/>
                        <a:latin typeface="+mn-lt"/>
                        <a:ea typeface="+mn-ea"/>
                        <a:cs typeface="+mn-cs"/>
                      </a:endParaRP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solidFill>
                      <a:srgbClr val="9D9D9C">
                        <a:alpha val="20000"/>
                      </a:srgbClr>
                    </a:solidFill>
                  </a:tcPr>
                </a:tc>
                <a:tc>
                  <a:txBody>
                    <a:bodyPr/>
                    <a:lstStyle/>
                    <a:p>
                      <a:pPr marL="87312" lvl="0" indent="0" algn="l" defTabSz="457200" rtl="0" eaLnBrk="1" latinLnBrk="0" hangingPunct="1">
                        <a:lnSpc>
                          <a:spcPct val="130000"/>
                        </a:lnSpc>
                        <a:spcAft>
                          <a:spcPts val="0"/>
                        </a:spcAft>
                        <a:buFont typeface="Wingdings" panose="05000000000000000000" pitchFamily="2" charset="2"/>
                        <a:buNone/>
                      </a:pPr>
                      <a:endParaRPr lang="de-CH" sz="1100" b="0" kern="1200" dirty="0">
                        <a:solidFill>
                          <a:schemeClr val="tx1"/>
                        </a:solidFill>
                        <a:effectLst/>
                        <a:latin typeface="+mn-lt"/>
                        <a:ea typeface="+mn-ea"/>
                        <a:cs typeface="+mn-cs"/>
                      </a:endParaRPr>
                    </a:p>
                  </a:txBody>
                  <a:tcPr marL="39638" marR="39638" marT="0" marB="0">
                    <a:lnL w="12700" cap="flat" cmpd="sng" algn="ctr">
                      <a:solidFill>
                        <a:schemeClr val="tx1"/>
                      </a:solidFill>
                      <a:prstDash val="sysDot"/>
                      <a:round/>
                      <a:headEnd type="none" w="med" len="med"/>
                      <a:tailEnd type="none" w="med" len="med"/>
                    </a:lnL>
                    <a:solidFill>
                      <a:srgbClr val="9D9D9C">
                        <a:alpha val="20000"/>
                      </a:srgbClr>
                    </a:solidFill>
                  </a:tcPr>
                </a:tc>
                <a:extLst>
                  <a:ext uri="{0D108BD9-81ED-4DB2-BD59-A6C34878D82A}">
                    <a16:rowId xmlns:a16="http://schemas.microsoft.com/office/drawing/2014/main" val="1044642458"/>
                  </a:ext>
                </a:extLst>
              </a:tr>
              <a:tr h="126668">
                <a:tc>
                  <a:txBody>
                    <a:bodyPr/>
                    <a:lstStyle/>
                    <a:p>
                      <a:pPr marL="174625" lvl="0" indent="-87313" algn="l" defTabSz="457200" rtl="0" eaLnBrk="1" latinLnBrk="0" hangingPunct="1">
                        <a:lnSpc>
                          <a:spcPct val="130000"/>
                        </a:lnSpc>
                        <a:spcAft>
                          <a:spcPts val="0"/>
                        </a:spcAft>
                        <a:buFont typeface="Wingdings" panose="05000000000000000000" pitchFamily="2" charset="2"/>
                        <a:buChar char=""/>
                      </a:pPr>
                      <a:r>
                        <a:rPr lang="de-CH" sz="1100" b="0" kern="1200" dirty="0">
                          <a:solidFill>
                            <a:schemeClr val="tx1"/>
                          </a:solidFill>
                          <a:effectLst/>
                          <a:latin typeface="+mn-lt"/>
                          <a:ea typeface="+mn-ea"/>
                          <a:cs typeface="+mn-cs"/>
                        </a:rPr>
                        <a:t>Monatlicher </a:t>
                      </a:r>
                      <a:r>
                        <a:rPr lang="de-CH" sz="1100" b="0" kern="1200" dirty="0" smtClean="0">
                          <a:solidFill>
                            <a:schemeClr val="tx1"/>
                          </a:solidFill>
                          <a:effectLst/>
                          <a:latin typeface="+mn-lt"/>
                          <a:ea typeface="+mn-ea"/>
                          <a:cs typeface="+mn-cs"/>
                        </a:rPr>
                        <a:t>Statusbericht</a:t>
                      </a:r>
                      <a:endParaRPr lang="de-CH" sz="1100" b="0" strike="sngStrike" kern="1200" dirty="0">
                        <a:solidFill>
                          <a:srgbClr val="0070C0"/>
                        </a:solidFill>
                        <a:effectLst/>
                        <a:latin typeface="+mn-lt"/>
                        <a:ea typeface="+mn-ea"/>
                        <a:cs typeface="+mn-cs"/>
                      </a:endParaRPr>
                    </a:p>
                  </a:txBody>
                  <a:tcPr marL="39638" marR="39638" marT="0" marB="0">
                    <a:lnR w="12700" cap="flat" cmpd="sng" algn="ctr">
                      <a:solidFill>
                        <a:schemeClr val="tx1"/>
                      </a:solidFill>
                      <a:prstDash val="sysDot"/>
                      <a:round/>
                      <a:headEnd type="none" w="med" len="med"/>
                      <a:tailEnd type="none" w="med" len="med"/>
                    </a:lnR>
                    <a:lnB w="12700" cap="flat" cmpd="sng" algn="ctr">
                      <a:solidFill>
                        <a:srgbClr val="698FA4">
                          <a:alpha val="60000"/>
                        </a:srgbClr>
                      </a:solidFill>
                      <a:prstDash val="sysDot"/>
                      <a:round/>
                      <a:headEnd type="none" w="med" len="med"/>
                      <a:tailEnd type="none" w="med" len="med"/>
                    </a:lnB>
                    <a:noFill/>
                  </a:tcPr>
                </a:tc>
                <a:tc>
                  <a:txBody>
                    <a:bodyPr/>
                    <a:lstStyle/>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a:solidFill>
                            <a:schemeClr val="tx1"/>
                          </a:solidFill>
                          <a:effectLst/>
                          <a:latin typeface="+mn-lt"/>
                          <a:ea typeface="+mn-ea"/>
                          <a:cs typeface="+mn-cs"/>
                        </a:rPr>
                        <a:t>Kann</a:t>
                      </a: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B w="12700" cap="flat" cmpd="sng" algn="ctr">
                      <a:solidFill>
                        <a:srgbClr val="698FA4">
                          <a:alpha val="60000"/>
                        </a:srgbClr>
                      </a:solidFill>
                      <a:prstDash val="sysDot"/>
                      <a:round/>
                      <a:headEnd type="none" w="med" len="med"/>
                      <a:tailEnd type="none" w="med" len="med"/>
                    </a:lnB>
                    <a:noFill/>
                  </a:tcPr>
                </a:tc>
                <a:tc>
                  <a:txBody>
                    <a:bodyPr/>
                    <a:lstStyle/>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a:solidFill>
                            <a:schemeClr val="tx1"/>
                          </a:solidFill>
                          <a:effectLst/>
                          <a:latin typeface="+mn-lt"/>
                          <a:ea typeface="+mn-ea"/>
                          <a:cs typeface="+mn-cs"/>
                        </a:rPr>
                        <a:t>Empfohlen</a:t>
                      </a: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B w="12700" cap="flat" cmpd="sng" algn="ctr">
                      <a:solidFill>
                        <a:srgbClr val="698FA4">
                          <a:alpha val="60000"/>
                        </a:srgbClr>
                      </a:solidFill>
                      <a:prstDash val="sysDot"/>
                      <a:round/>
                      <a:headEnd type="none" w="med" len="med"/>
                      <a:tailEnd type="none" w="med" len="med"/>
                    </a:lnB>
                    <a:noFill/>
                  </a:tcPr>
                </a:tc>
                <a:tc>
                  <a:txBody>
                    <a:bodyPr/>
                    <a:lstStyle/>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a:solidFill>
                            <a:schemeClr val="tx1"/>
                          </a:solidFill>
                          <a:effectLst/>
                          <a:latin typeface="+mn-lt"/>
                          <a:ea typeface="+mn-ea"/>
                          <a:cs typeface="+mn-cs"/>
                        </a:rPr>
                        <a:t>Muss</a:t>
                      </a: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B w="12700" cap="flat" cmpd="sng" algn="ctr">
                      <a:solidFill>
                        <a:srgbClr val="698FA4">
                          <a:alpha val="60000"/>
                        </a:srgbClr>
                      </a:solidFill>
                      <a:prstDash val="sysDot"/>
                      <a:round/>
                      <a:headEnd type="none" w="med" len="med"/>
                      <a:tailEnd type="none" w="med" len="med"/>
                    </a:lnB>
                    <a:noFill/>
                  </a:tcPr>
                </a:tc>
                <a:tc>
                  <a:txBody>
                    <a:bodyPr/>
                    <a:lstStyle/>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a:solidFill>
                            <a:schemeClr val="tx1"/>
                          </a:solidFill>
                          <a:effectLst/>
                          <a:latin typeface="+mn-lt"/>
                          <a:ea typeface="+mn-ea"/>
                          <a:cs typeface="+mn-cs"/>
                        </a:rPr>
                        <a:t>Muss</a:t>
                      </a:r>
                    </a:p>
                  </a:txBody>
                  <a:tcPr marL="39638" marR="39638" marT="0" marB="0">
                    <a:lnL w="12700" cap="flat" cmpd="sng" algn="ctr">
                      <a:solidFill>
                        <a:schemeClr val="tx1"/>
                      </a:solidFill>
                      <a:prstDash val="sysDot"/>
                      <a:round/>
                      <a:headEnd type="none" w="med" len="med"/>
                      <a:tailEnd type="none" w="med" len="med"/>
                    </a:lnL>
                    <a:lnB w="12700" cap="flat" cmpd="sng" algn="ctr">
                      <a:solidFill>
                        <a:srgbClr val="698FA4">
                          <a:alpha val="60000"/>
                        </a:srgbClr>
                      </a:solidFill>
                      <a:prstDash val="sysDot"/>
                      <a:round/>
                      <a:headEnd type="none" w="med" len="med"/>
                      <a:tailEnd type="none" w="med" len="med"/>
                    </a:lnB>
                    <a:noFill/>
                  </a:tcPr>
                </a:tc>
                <a:extLst>
                  <a:ext uri="{0D108BD9-81ED-4DB2-BD59-A6C34878D82A}">
                    <a16:rowId xmlns:a16="http://schemas.microsoft.com/office/drawing/2014/main" val="3049600930"/>
                  </a:ext>
                </a:extLst>
              </a:tr>
              <a:tr h="126668">
                <a:tc>
                  <a:txBody>
                    <a:bodyPr/>
                    <a:lstStyle/>
                    <a:p>
                      <a:pPr marL="174625" lvl="0" indent="-87313" algn="l" defTabSz="457200" rtl="0" eaLnBrk="1" latinLnBrk="0" hangingPunct="1">
                        <a:lnSpc>
                          <a:spcPct val="130000"/>
                        </a:lnSpc>
                        <a:spcAft>
                          <a:spcPts val="0"/>
                        </a:spcAft>
                        <a:buFont typeface="Wingdings" panose="05000000000000000000" pitchFamily="2" charset="2"/>
                        <a:buChar char=""/>
                      </a:pPr>
                      <a:r>
                        <a:rPr lang="de-CH" sz="1100" b="0" kern="1200" dirty="0">
                          <a:solidFill>
                            <a:schemeClr val="tx1"/>
                          </a:solidFill>
                          <a:effectLst/>
                          <a:latin typeface="+mn-lt"/>
                          <a:ea typeface="+mn-ea"/>
                          <a:cs typeface="+mn-cs"/>
                        </a:rPr>
                        <a:t>Qualitätsstatusbericht / Qualitätssicherungsbericht</a:t>
                      </a:r>
                    </a:p>
                  </a:txBody>
                  <a:tcPr marL="39638" marR="39638" marT="0" marB="0">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tc>
                  <a:txBody>
                    <a:bodyPr/>
                    <a:lstStyle/>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a:solidFill>
                            <a:schemeClr val="tx1"/>
                          </a:solidFill>
                          <a:effectLst/>
                          <a:latin typeface="+mn-lt"/>
                          <a:ea typeface="+mn-ea"/>
                          <a:cs typeface="+mn-cs"/>
                        </a:rPr>
                        <a:t>Kann</a:t>
                      </a: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tc>
                  <a:txBody>
                    <a:bodyPr/>
                    <a:lstStyle/>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a:solidFill>
                            <a:schemeClr val="tx1"/>
                          </a:solidFill>
                          <a:effectLst/>
                          <a:latin typeface="+mn-lt"/>
                          <a:ea typeface="+mn-ea"/>
                          <a:cs typeface="+mn-cs"/>
                        </a:rPr>
                        <a:t>Kann</a:t>
                      </a: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tc>
                  <a:txBody>
                    <a:bodyPr/>
                    <a:lstStyle/>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a:solidFill>
                            <a:schemeClr val="tx1"/>
                          </a:solidFill>
                          <a:effectLst/>
                          <a:latin typeface="+mn-lt"/>
                          <a:ea typeface="+mn-ea"/>
                          <a:cs typeface="+mn-cs"/>
                        </a:rPr>
                        <a:t>Empfohlen</a:t>
                      </a: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tc>
                  <a:txBody>
                    <a:bodyPr/>
                    <a:lstStyle/>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a:solidFill>
                            <a:schemeClr val="tx1"/>
                          </a:solidFill>
                          <a:effectLst/>
                          <a:latin typeface="+mn-lt"/>
                          <a:ea typeface="+mn-ea"/>
                          <a:cs typeface="+mn-cs"/>
                        </a:rPr>
                        <a:t>Muss</a:t>
                      </a:r>
                    </a:p>
                  </a:txBody>
                  <a:tcPr marL="39638" marR="39638" marT="0" marB="0">
                    <a:lnL w="12700" cap="flat" cmpd="sng" algn="ctr">
                      <a:solidFill>
                        <a:schemeClr val="tx1"/>
                      </a:solidFill>
                      <a:prstDash val="sysDot"/>
                      <a:round/>
                      <a:headEnd type="none" w="med" len="med"/>
                      <a:tailEnd type="none" w="med" len="med"/>
                    </a:lnL>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extLst>
                  <a:ext uri="{0D108BD9-81ED-4DB2-BD59-A6C34878D82A}">
                    <a16:rowId xmlns:a16="http://schemas.microsoft.com/office/drawing/2014/main" val="2823364389"/>
                  </a:ext>
                </a:extLst>
              </a:tr>
              <a:tr h="380003">
                <a:tc>
                  <a:txBody>
                    <a:bodyPr/>
                    <a:lstStyle/>
                    <a:p>
                      <a:pPr marL="174625" lvl="0" indent="-87313" algn="l" defTabSz="457200" rtl="0" eaLnBrk="1" latinLnBrk="0" hangingPunct="1">
                        <a:lnSpc>
                          <a:spcPct val="130000"/>
                        </a:lnSpc>
                        <a:spcAft>
                          <a:spcPts val="0"/>
                        </a:spcAft>
                        <a:buFont typeface="Wingdings" panose="05000000000000000000" pitchFamily="2" charset="2"/>
                        <a:buChar char=""/>
                      </a:pPr>
                      <a:r>
                        <a:rPr lang="de-CH" sz="1100" b="0" kern="1200" dirty="0">
                          <a:solidFill>
                            <a:schemeClr val="tx1"/>
                          </a:solidFill>
                          <a:effectLst/>
                          <a:latin typeface="+mn-lt"/>
                          <a:ea typeface="+mn-ea"/>
                          <a:cs typeface="+mn-cs"/>
                        </a:rPr>
                        <a:t>Sitzungsprotokolle</a:t>
                      </a:r>
                    </a:p>
                    <a:p>
                      <a:pPr marL="447675" lvl="1" indent="-174625" algn="l" defTabSz="457200" rtl="0" eaLnBrk="1" latinLnBrk="0" hangingPunct="1">
                        <a:lnSpc>
                          <a:spcPct val="130000"/>
                        </a:lnSpc>
                        <a:spcAft>
                          <a:spcPts val="0"/>
                        </a:spcAft>
                        <a:buFont typeface="Symbol" panose="05050102010706020507" pitchFamily="18" charset="2"/>
                        <a:buChar char="-"/>
                      </a:pPr>
                      <a:r>
                        <a:rPr lang="de-CH" sz="1100" b="0" kern="1200" dirty="0" smtClean="0">
                          <a:solidFill>
                            <a:schemeClr val="tx1"/>
                          </a:solidFill>
                          <a:effectLst/>
                          <a:latin typeface="+mn-lt"/>
                          <a:ea typeface="+mn-ea"/>
                          <a:cs typeface="+mn-cs"/>
                        </a:rPr>
                        <a:t>Steuerungsausschuss-Protokolle</a:t>
                      </a:r>
                      <a:endParaRPr lang="de-CH" sz="1100" b="0" kern="1200" dirty="0">
                        <a:solidFill>
                          <a:schemeClr val="tx1"/>
                        </a:solidFill>
                        <a:effectLst/>
                        <a:latin typeface="+mn-lt"/>
                        <a:ea typeface="+mn-ea"/>
                        <a:cs typeface="+mn-cs"/>
                      </a:endParaRPr>
                    </a:p>
                    <a:p>
                      <a:pPr marL="447675" lvl="1" indent="-174625" algn="l" defTabSz="457200" rtl="0" eaLnBrk="1" latinLnBrk="0" hangingPunct="1">
                        <a:lnSpc>
                          <a:spcPct val="130000"/>
                        </a:lnSpc>
                        <a:spcAft>
                          <a:spcPts val="0"/>
                        </a:spcAft>
                        <a:buFont typeface="Symbol" panose="05050102010706020507" pitchFamily="18" charset="2"/>
                        <a:buChar char="-"/>
                      </a:pPr>
                      <a:r>
                        <a:rPr lang="de-CH" sz="1100" b="0" kern="1200" dirty="0" smtClean="0">
                          <a:solidFill>
                            <a:schemeClr val="tx1"/>
                          </a:solidFill>
                          <a:effectLst/>
                          <a:latin typeface="+mn-lt"/>
                          <a:ea typeface="+mn-ea"/>
                          <a:cs typeface="+mn-cs"/>
                        </a:rPr>
                        <a:t>Projektleitung-Protokolle</a:t>
                      </a:r>
                      <a:endParaRPr lang="de-CH" sz="1100" b="0" kern="1200" dirty="0">
                        <a:solidFill>
                          <a:schemeClr val="tx1"/>
                        </a:solidFill>
                        <a:effectLst/>
                        <a:latin typeface="+mn-lt"/>
                        <a:ea typeface="+mn-ea"/>
                        <a:cs typeface="+mn-cs"/>
                      </a:endParaRPr>
                    </a:p>
                  </a:txBody>
                  <a:tcPr marL="39638" marR="39638" marT="0" marB="0">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tc>
                  <a:txBody>
                    <a:bodyPr/>
                    <a:lstStyle/>
                    <a:p>
                      <a:pPr marL="87312" lvl="0" indent="0" algn="ctr" defTabSz="457200" rtl="0" eaLnBrk="1" latinLnBrk="0" hangingPunct="1">
                        <a:lnSpc>
                          <a:spcPct val="130000"/>
                        </a:lnSpc>
                        <a:spcAft>
                          <a:spcPts val="0"/>
                        </a:spcAft>
                        <a:buFont typeface="Wingdings" panose="05000000000000000000" pitchFamily="2" charset="2"/>
                        <a:buNone/>
                      </a:pPr>
                      <a:endParaRPr lang="de-CH" sz="1100" b="0" kern="1200" dirty="0">
                        <a:solidFill>
                          <a:schemeClr val="tx1"/>
                        </a:solidFill>
                        <a:effectLst/>
                        <a:latin typeface="+mn-lt"/>
                        <a:ea typeface="+mn-ea"/>
                        <a:cs typeface="+mn-cs"/>
                      </a:endParaRPr>
                    </a:p>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smtClean="0">
                          <a:solidFill>
                            <a:schemeClr val="tx1"/>
                          </a:solidFill>
                          <a:effectLst/>
                          <a:latin typeface="+mn-lt"/>
                          <a:ea typeface="+mn-ea"/>
                          <a:cs typeface="+mn-cs"/>
                        </a:rPr>
                        <a:t>Kann</a:t>
                      </a:r>
                      <a:endParaRPr lang="de-CH" sz="1100" b="0" kern="1200" dirty="0">
                        <a:solidFill>
                          <a:schemeClr val="tx1"/>
                        </a:solidFill>
                        <a:effectLst/>
                        <a:latin typeface="+mn-lt"/>
                        <a:ea typeface="+mn-ea"/>
                        <a:cs typeface="+mn-cs"/>
                      </a:endParaRPr>
                    </a:p>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a:solidFill>
                            <a:schemeClr val="tx1"/>
                          </a:solidFill>
                          <a:effectLst/>
                          <a:latin typeface="+mn-lt"/>
                          <a:ea typeface="+mn-ea"/>
                          <a:cs typeface="+mn-cs"/>
                        </a:rPr>
                        <a:t>Kann</a:t>
                      </a: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tc>
                  <a:txBody>
                    <a:bodyPr/>
                    <a:lstStyle/>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a:solidFill>
                            <a:schemeClr val="tx1"/>
                          </a:solidFill>
                          <a:effectLst/>
                          <a:latin typeface="+mn-lt"/>
                          <a:ea typeface="+mn-ea"/>
                          <a:cs typeface="+mn-cs"/>
                        </a:rPr>
                        <a:t> </a:t>
                      </a:r>
                    </a:p>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smtClean="0">
                          <a:solidFill>
                            <a:schemeClr val="tx1"/>
                          </a:solidFill>
                          <a:effectLst/>
                          <a:latin typeface="+mn-lt"/>
                          <a:ea typeface="+mn-ea"/>
                          <a:cs typeface="+mn-cs"/>
                        </a:rPr>
                        <a:t>Kann</a:t>
                      </a:r>
                      <a:endParaRPr lang="de-CH" sz="1100" b="0" kern="1200" dirty="0">
                        <a:solidFill>
                          <a:schemeClr val="tx1"/>
                        </a:solidFill>
                        <a:effectLst/>
                        <a:latin typeface="+mn-lt"/>
                        <a:ea typeface="+mn-ea"/>
                        <a:cs typeface="+mn-cs"/>
                      </a:endParaRPr>
                    </a:p>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a:solidFill>
                            <a:schemeClr val="tx1"/>
                          </a:solidFill>
                          <a:effectLst/>
                          <a:latin typeface="+mn-lt"/>
                          <a:ea typeface="+mn-ea"/>
                          <a:cs typeface="+mn-cs"/>
                        </a:rPr>
                        <a:t>Kann</a:t>
                      </a: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tc>
                  <a:txBody>
                    <a:bodyPr/>
                    <a:lstStyle/>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a:solidFill>
                            <a:schemeClr val="tx1"/>
                          </a:solidFill>
                          <a:effectLst/>
                          <a:latin typeface="+mn-lt"/>
                          <a:ea typeface="+mn-ea"/>
                          <a:cs typeface="+mn-cs"/>
                        </a:rPr>
                        <a:t> </a:t>
                      </a:r>
                    </a:p>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a:solidFill>
                            <a:schemeClr val="tx1"/>
                          </a:solidFill>
                          <a:effectLst/>
                          <a:latin typeface="+mn-lt"/>
                          <a:ea typeface="+mn-ea"/>
                          <a:cs typeface="+mn-cs"/>
                        </a:rPr>
                        <a:t>Muss</a:t>
                      </a:r>
                    </a:p>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a:solidFill>
                            <a:schemeClr val="tx1"/>
                          </a:solidFill>
                          <a:effectLst/>
                          <a:latin typeface="+mn-lt"/>
                          <a:ea typeface="+mn-ea"/>
                          <a:cs typeface="+mn-cs"/>
                        </a:rPr>
                        <a:t>Empfohlen</a:t>
                      </a: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tc>
                  <a:txBody>
                    <a:bodyPr/>
                    <a:lstStyle/>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a:solidFill>
                            <a:schemeClr val="tx1"/>
                          </a:solidFill>
                          <a:effectLst/>
                          <a:latin typeface="+mn-lt"/>
                          <a:ea typeface="+mn-ea"/>
                          <a:cs typeface="+mn-cs"/>
                        </a:rPr>
                        <a:t> </a:t>
                      </a:r>
                    </a:p>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a:solidFill>
                            <a:schemeClr val="tx1"/>
                          </a:solidFill>
                          <a:effectLst/>
                          <a:latin typeface="+mn-lt"/>
                          <a:ea typeface="+mn-ea"/>
                          <a:cs typeface="+mn-cs"/>
                        </a:rPr>
                        <a:t>Muss</a:t>
                      </a:r>
                    </a:p>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a:solidFill>
                            <a:schemeClr val="tx1"/>
                          </a:solidFill>
                          <a:effectLst/>
                          <a:latin typeface="+mn-lt"/>
                          <a:ea typeface="+mn-ea"/>
                          <a:cs typeface="+mn-cs"/>
                        </a:rPr>
                        <a:t>Empfohlen</a:t>
                      </a:r>
                    </a:p>
                  </a:txBody>
                  <a:tcPr marL="39638" marR="39638" marT="0" marB="0">
                    <a:lnL w="12700" cap="flat" cmpd="sng" algn="ctr">
                      <a:solidFill>
                        <a:schemeClr val="tx1"/>
                      </a:solidFill>
                      <a:prstDash val="sysDot"/>
                      <a:round/>
                      <a:headEnd type="none" w="med" len="med"/>
                      <a:tailEnd type="none" w="med" len="med"/>
                    </a:lnL>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extLst>
                  <a:ext uri="{0D108BD9-81ED-4DB2-BD59-A6C34878D82A}">
                    <a16:rowId xmlns:a16="http://schemas.microsoft.com/office/drawing/2014/main" val="2536361958"/>
                  </a:ext>
                </a:extLst>
              </a:tr>
              <a:tr h="175149">
                <a:tc>
                  <a:txBody>
                    <a:bodyPr/>
                    <a:lstStyle/>
                    <a:p>
                      <a:pPr marL="174625" lvl="0" indent="-87313" algn="l" defTabSz="457200" rtl="0" eaLnBrk="1" latinLnBrk="0" hangingPunct="1">
                        <a:lnSpc>
                          <a:spcPct val="130000"/>
                        </a:lnSpc>
                        <a:spcAft>
                          <a:spcPts val="0"/>
                        </a:spcAft>
                        <a:buFont typeface="Wingdings" panose="05000000000000000000" pitchFamily="2" charset="2"/>
                        <a:buChar char=""/>
                      </a:pPr>
                      <a:r>
                        <a:rPr lang="de-CH" sz="1100" b="0" kern="1200" dirty="0">
                          <a:solidFill>
                            <a:schemeClr val="tx1"/>
                          </a:solidFill>
                          <a:effectLst/>
                          <a:latin typeface="+mn-lt"/>
                          <a:ea typeface="+mn-ea"/>
                          <a:cs typeface="+mn-cs"/>
                        </a:rPr>
                        <a:t>Kommunikationsplan (Projektnewsletter / -kommunikation)</a:t>
                      </a:r>
                    </a:p>
                  </a:txBody>
                  <a:tcPr marL="39638" marR="39638" marT="0" marB="0">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tc>
                  <a:txBody>
                    <a:bodyPr/>
                    <a:lstStyle/>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a:solidFill>
                            <a:schemeClr val="tx1"/>
                          </a:solidFill>
                          <a:effectLst/>
                          <a:latin typeface="+mn-lt"/>
                          <a:ea typeface="+mn-ea"/>
                          <a:cs typeface="+mn-cs"/>
                        </a:rPr>
                        <a:t>Kann</a:t>
                      </a: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tc>
                  <a:txBody>
                    <a:bodyPr/>
                    <a:lstStyle/>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a:solidFill>
                            <a:schemeClr val="tx1"/>
                          </a:solidFill>
                          <a:effectLst/>
                          <a:latin typeface="+mn-lt"/>
                          <a:ea typeface="+mn-ea"/>
                          <a:cs typeface="+mn-cs"/>
                        </a:rPr>
                        <a:t>Kann</a:t>
                      </a: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tc>
                  <a:txBody>
                    <a:bodyPr/>
                    <a:lstStyle/>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a:solidFill>
                            <a:schemeClr val="tx1"/>
                          </a:solidFill>
                          <a:effectLst/>
                          <a:latin typeface="+mn-lt"/>
                          <a:ea typeface="+mn-ea"/>
                          <a:cs typeface="+mn-cs"/>
                        </a:rPr>
                        <a:t>Empfohlen</a:t>
                      </a: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tc>
                  <a:txBody>
                    <a:bodyPr/>
                    <a:lstStyle/>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a:solidFill>
                            <a:schemeClr val="tx1"/>
                          </a:solidFill>
                          <a:effectLst/>
                          <a:latin typeface="+mn-lt"/>
                          <a:ea typeface="+mn-ea"/>
                          <a:cs typeface="+mn-cs"/>
                        </a:rPr>
                        <a:t>Muss</a:t>
                      </a:r>
                    </a:p>
                  </a:txBody>
                  <a:tcPr marL="39638" marR="39638" marT="0" marB="0">
                    <a:lnL w="12700" cap="flat" cmpd="sng" algn="ctr">
                      <a:solidFill>
                        <a:schemeClr val="tx1"/>
                      </a:solidFill>
                      <a:prstDash val="sysDot"/>
                      <a:round/>
                      <a:headEnd type="none" w="med" len="med"/>
                      <a:tailEnd type="none" w="med" len="med"/>
                    </a:lnL>
                    <a:lnT w="12700" cap="flat" cmpd="sng" algn="ctr">
                      <a:solidFill>
                        <a:srgbClr val="698FA4">
                          <a:alpha val="60000"/>
                        </a:srgbClr>
                      </a:solidFill>
                      <a:prstDash val="sysDot"/>
                      <a:round/>
                      <a:headEnd type="none" w="med" len="med"/>
                      <a:tailEnd type="none" w="med" len="med"/>
                    </a:lnT>
                    <a:lnB w="12700" cap="flat" cmpd="sng" algn="ctr">
                      <a:solidFill>
                        <a:srgbClr val="698FA4">
                          <a:alpha val="60000"/>
                        </a:srgbClr>
                      </a:solidFill>
                      <a:prstDash val="sysDot"/>
                      <a:round/>
                      <a:headEnd type="none" w="med" len="med"/>
                      <a:tailEnd type="none" w="med" len="med"/>
                    </a:lnB>
                    <a:noFill/>
                  </a:tcPr>
                </a:tc>
                <a:extLst>
                  <a:ext uri="{0D108BD9-81ED-4DB2-BD59-A6C34878D82A}">
                    <a16:rowId xmlns:a16="http://schemas.microsoft.com/office/drawing/2014/main" val="3933885985"/>
                  </a:ext>
                </a:extLst>
              </a:tr>
              <a:tr h="126668">
                <a:tc>
                  <a:txBody>
                    <a:bodyPr/>
                    <a:lstStyle/>
                    <a:p>
                      <a:pPr marL="174625" lvl="0" indent="-87313" algn="l" defTabSz="457200" rtl="0" eaLnBrk="1" latinLnBrk="0" hangingPunct="1">
                        <a:lnSpc>
                          <a:spcPct val="130000"/>
                        </a:lnSpc>
                        <a:spcAft>
                          <a:spcPts val="0"/>
                        </a:spcAft>
                        <a:buFont typeface="Wingdings" panose="05000000000000000000" pitchFamily="2" charset="2"/>
                        <a:buChar char=""/>
                      </a:pPr>
                      <a:r>
                        <a:rPr lang="de-CH" sz="1100" b="0" kern="1200" dirty="0" smtClean="0">
                          <a:solidFill>
                            <a:schemeClr val="tx1"/>
                          </a:solidFill>
                          <a:effectLst/>
                          <a:latin typeface="+mn-lt"/>
                          <a:ea typeface="+mn-ea"/>
                          <a:cs typeface="+mn-cs"/>
                        </a:rPr>
                        <a:t>Projektschlussbeurteilung (</a:t>
                      </a:r>
                      <a:r>
                        <a:rPr lang="de-CH" sz="1100" b="0" kern="1200" dirty="0" err="1">
                          <a:solidFill>
                            <a:schemeClr val="tx1"/>
                          </a:solidFill>
                          <a:effectLst/>
                          <a:latin typeface="+mn-lt"/>
                          <a:ea typeface="+mn-ea"/>
                          <a:cs typeface="+mn-cs"/>
                        </a:rPr>
                        <a:t>Lessons</a:t>
                      </a:r>
                      <a:r>
                        <a:rPr lang="de-CH" sz="1100" b="0" kern="1200" dirty="0">
                          <a:solidFill>
                            <a:schemeClr val="tx1"/>
                          </a:solidFill>
                          <a:effectLst/>
                          <a:latin typeface="+mn-lt"/>
                          <a:ea typeface="+mn-ea"/>
                          <a:cs typeface="+mn-cs"/>
                        </a:rPr>
                        <a:t>-</a:t>
                      </a:r>
                      <a:r>
                        <a:rPr lang="de-CH" sz="1100" b="0" kern="1200" dirty="0" err="1">
                          <a:solidFill>
                            <a:schemeClr val="tx1"/>
                          </a:solidFill>
                          <a:effectLst/>
                          <a:latin typeface="+mn-lt"/>
                          <a:ea typeface="+mn-ea"/>
                          <a:cs typeface="+mn-cs"/>
                        </a:rPr>
                        <a:t>Learned</a:t>
                      </a:r>
                      <a:r>
                        <a:rPr lang="de-CH" sz="1100" b="0" kern="1200" dirty="0">
                          <a:solidFill>
                            <a:schemeClr val="tx1"/>
                          </a:solidFill>
                          <a:effectLst/>
                          <a:latin typeface="+mn-lt"/>
                          <a:ea typeface="+mn-ea"/>
                          <a:cs typeface="+mn-cs"/>
                        </a:rPr>
                        <a:t>-Bericht)</a:t>
                      </a:r>
                    </a:p>
                  </a:txBody>
                  <a:tcPr marL="39638" marR="39638" marT="0" marB="0">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noFill/>
                  </a:tcPr>
                </a:tc>
                <a:tc>
                  <a:txBody>
                    <a:bodyPr/>
                    <a:lstStyle/>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a:solidFill>
                            <a:schemeClr val="tx1"/>
                          </a:solidFill>
                          <a:effectLst/>
                          <a:latin typeface="+mn-lt"/>
                          <a:ea typeface="+mn-ea"/>
                          <a:cs typeface="+mn-cs"/>
                        </a:rPr>
                        <a:t>Muss</a:t>
                      </a: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noFill/>
                  </a:tcPr>
                </a:tc>
                <a:tc>
                  <a:txBody>
                    <a:bodyPr/>
                    <a:lstStyle/>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a:solidFill>
                            <a:schemeClr val="tx1"/>
                          </a:solidFill>
                          <a:effectLst/>
                          <a:latin typeface="+mn-lt"/>
                          <a:ea typeface="+mn-ea"/>
                          <a:cs typeface="+mn-cs"/>
                        </a:rPr>
                        <a:t>Muss</a:t>
                      </a: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noFill/>
                  </a:tcPr>
                </a:tc>
                <a:tc>
                  <a:txBody>
                    <a:bodyPr/>
                    <a:lstStyle/>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a:solidFill>
                            <a:schemeClr val="tx1"/>
                          </a:solidFill>
                          <a:effectLst/>
                          <a:latin typeface="+mn-lt"/>
                          <a:ea typeface="+mn-ea"/>
                          <a:cs typeface="+mn-cs"/>
                        </a:rPr>
                        <a:t>Muss</a:t>
                      </a:r>
                    </a:p>
                  </a:txBody>
                  <a:tcPr marL="39638" marR="39638" marT="0" marB="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698FA4">
                          <a:alpha val="60000"/>
                        </a:srgbClr>
                      </a:solidFill>
                      <a:prstDash val="sysDot"/>
                      <a:round/>
                      <a:headEnd type="none" w="med" len="med"/>
                      <a:tailEnd type="none" w="med" len="med"/>
                    </a:lnT>
                    <a:noFill/>
                  </a:tcPr>
                </a:tc>
                <a:tc>
                  <a:txBody>
                    <a:bodyPr/>
                    <a:lstStyle/>
                    <a:p>
                      <a:pPr marL="87312" lvl="0" indent="0" algn="ctr" defTabSz="457200" rtl="0" eaLnBrk="1" latinLnBrk="0" hangingPunct="1">
                        <a:lnSpc>
                          <a:spcPct val="130000"/>
                        </a:lnSpc>
                        <a:spcAft>
                          <a:spcPts val="0"/>
                        </a:spcAft>
                        <a:buFont typeface="Wingdings" panose="05000000000000000000" pitchFamily="2" charset="2"/>
                        <a:buNone/>
                      </a:pPr>
                      <a:r>
                        <a:rPr lang="de-CH" sz="1100" b="0" kern="1200" dirty="0">
                          <a:solidFill>
                            <a:schemeClr val="tx1"/>
                          </a:solidFill>
                          <a:effectLst/>
                          <a:latin typeface="+mn-lt"/>
                          <a:ea typeface="+mn-ea"/>
                          <a:cs typeface="+mn-cs"/>
                        </a:rPr>
                        <a:t>Muss</a:t>
                      </a:r>
                    </a:p>
                  </a:txBody>
                  <a:tcPr marL="39638" marR="39638" marT="0" marB="0">
                    <a:lnL w="12700" cap="flat" cmpd="sng" algn="ctr">
                      <a:solidFill>
                        <a:schemeClr val="tx1"/>
                      </a:solidFill>
                      <a:prstDash val="sysDot"/>
                      <a:round/>
                      <a:headEnd type="none" w="med" len="med"/>
                      <a:tailEnd type="none" w="med" len="med"/>
                    </a:lnL>
                    <a:lnT w="12700" cap="flat" cmpd="sng" algn="ctr">
                      <a:solidFill>
                        <a:srgbClr val="698FA4">
                          <a:alpha val="60000"/>
                        </a:srgbClr>
                      </a:solidFill>
                      <a:prstDash val="sysDot"/>
                      <a:round/>
                      <a:headEnd type="none" w="med" len="med"/>
                      <a:tailEnd type="none" w="med" len="med"/>
                    </a:lnT>
                    <a:noFill/>
                  </a:tcPr>
                </a:tc>
                <a:extLst>
                  <a:ext uri="{0D108BD9-81ED-4DB2-BD59-A6C34878D82A}">
                    <a16:rowId xmlns:a16="http://schemas.microsoft.com/office/drawing/2014/main" val="430237894"/>
                  </a:ext>
                </a:extLst>
              </a:tr>
            </a:tbl>
          </a:graphicData>
        </a:graphic>
      </p:graphicFrame>
    </p:spTree>
    <p:extLst>
      <p:ext uri="{BB962C8B-B14F-4D97-AF65-F5344CB8AC3E}">
        <p14:creationId xmlns:p14="http://schemas.microsoft.com/office/powerpoint/2010/main" val="51210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Vorlagenübersicht</a:t>
            </a:r>
            <a:endParaRPr lang="de-CH" dirty="0"/>
          </a:p>
        </p:txBody>
      </p:sp>
      <p:sp>
        <p:nvSpPr>
          <p:cNvPr id="3" name="Textplatzhalter 2"/>
          <p:cNvSpPr>
            <a:spLocks noGrp="1"/>
          </p:cNvSpPr>
          <p:nvPr>
            <p:ph type="body" sz="quarter" idx="10"/>
          </p:nvPr>
        </p:nvSpPr>
        <p:spPr/>
        <p:txBody>
          <a:bodyPr/>
          <a:lstStyle/>
          <a:p>
            <a:r>
              <a:rPr lang="de-CH" dirty="0" smtClean="0"/>
              <a:t>Nutzung von standardisierten Vorlagen</a:t>
            </a:r>
            <a:endParaRPr lang="de-CH" dirty="0"/>
          </a:p>
        </p:txBody>
      </p:sp>
      <p:graphicFrame>
        <p:nvGraphicFramePr>
          <p:cNvPr id="5" name="Tabelle 4"/>
          <p:cNvGraphicFramePr>
            <a:graphicFrameLocks noGrp="1"/>
          </p:cNvGraphicFramePr>
          <p:nvPr>
            <p:extLst>
              <p:ext uri="{D42A27DB-BD31-4B8C-83A1-F6EECF244321}">
                <p14:modId xmlns:p14="http://schemas.microsoft.com/office/powerpoint/2010/main" val="993009417"/>
              </p:ext>
            </p:extLst>
          </p:nvPr>
        </p:nvGraphicFramePr>
        <p:xfrm>
          <a:off x="388279" y="2263272"/>
          <a:ext cx="7920000" cy="3974040"/>
        </p:xfrm>
        <a:graphic>
          <a:graphicData uri="http://schemas.openxmlformats.org/drawingml/2006/table">
            <a:tbl>
              <a:tblPr firstRow="1" bandRow="1">
                <a:tableStyleId>{9D7B26C5-4107-4FEC-AEDC-1716B250A1EF}</a:tableStyleId>
              </a:tblPr>
              <a:tblGrid>
                <a:gridCol w="2160000">
                  <a:extLst>
                    <a:ext uri="{9D8B030D-6E8A-4147-A177-3AD203B41FA5}">
                      <a16:colId xmlns:a16="http://schemas.microsoft.com/office/drawing/2014/main" val="3691499820"/>
                    </a:ext>
                  </a:extLst>
                </a:gridCol>
                <a:gridCol w="1620000">
                  <a:extLst>
                    <a:ext uri="{9D8B030D-6E8A-4147-A177-3AD203B41FA5}">
                      <a16:colId xmlns:a16="http://schemas.microsoft.com/office/drawing/2014/main" val="1139954942"/>
                    </a:ext>
                  </a:extLst>
                </a:gridCol>
                <a:gridCol w="360000">
                  <a:extLst>
                    <a:ext uri="{9D8B030D-6E8A-4147-A177-3AD203B41FA5}">
                      <a16:colId xmlns:a16="http://schemas.microsoft.com/office/drawing/2014/main" val="1692316460"/>
                    </a:ext>
                  </a:extLst>
                </a:gridCol>
                <a:gridCol w="2160000">
                  <a:extLst>
                    <a:ext uri="{9D8B030D-6E8A-4147-A177-3AD203B41FA5}">
                      <a16:colId xmlns:a16="http://schemas.microsoft.com/office/drawing/2014/main" val="4189830908"/>
                    </a:ext>
                  </a:extLst>
                </a:gridCol>
                <a:gridCol w="1620000">
                  <a:extLst>
                    <a:ext uri="{9D8B030D-6E8A-4147-A177-3AD203B41FA5}">
                      <a16:colId xmlns:a16="http://schemas.microsoft.com/office/drawing/2014/main" val="1142274398"/>
                    </a:ext>
                  </a:extLst>
                </a:gridCol>
              </a:tblGrid>
              <a:tr h="180000">
                <a:tc>
                  <a:txBody>
                    <a:bodyPr/>
                    <a:lstStyle/>
                    <a:p>
                      <a:r>
                        <a:rPr lang="de-CH" sz="900" dirty="0" smtClean="0"/>
                        <a:t>Projektinstrument</a:t>
                      </a:r>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CH" sz="900" dirty="0" smtClean="0"/>
                        <a:t>Vorlage / Format</a:t>
                      </a:r>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9">
                  <a:txBody>
                    <a:bodyPr/>
                    <a:lstStyle/>
                    <a:p>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r>
                        <a:rPr lang="de-CH" sz="900" dirty="0" smtClean="0"/>
                        <a:t>Dokumente</a:t>
                      </a:r>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CH" sz="900" dirty="0" smtClean="0"/>
                        <a:t>Vorlage / Format</a:t>
                      </a:r>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3165709"/>
                  </a:ext>
                </a:extLst>
              </a:tr>
              <a:tr h="180000">
                <a:tc>
                  <a:txBody>
                    <a:bodyPr/>
                    <a:lstStyle/>
                    <a:p>
                      <a:r>
                        <a:rPr lang="de-CH" sz="900" dirty="0" smtClean="0"/>
                        <a:t>Projektgrössen (S, M, L, XL)</a:t>
                      </a:r>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CH" sz="900" dirty="0" smtClean="0"/>
                        <a:t>Excel</a:t>
                      </a:r>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CH" sz="8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CH" sz="900" dirty="0" smtClean="0"/>
                        <a:t>Anforderungsspezifikation</a:t>
                      </a:r>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CH" sz="900" dirty="0" smtClean="0"/>
                        <a:t>Word</a:t>
                      </a:r>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22600527"/>
                  </a:ext>
                </a:extLst>
              </a:tr>
              <a:tr h="180000">
                <a:tc>
                  <a:txBody>
                    <a:bodyPr/>
                    <a:lstStyle/>
                    <a:p>
                      <a:r>
                        <a:rPr lang="de-CH" sz="900" dirty="0" smtClean="0"/>
                        <a:t>Projektidee</a:t>
                      </a:r>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CH" sz="900" dirty="0" smtClean="0"/>
                        <a:t>PowerPoint</a:t>
                      </a:r>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CH" sz="8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CH" sz="900" dirty="0" smtClean="0"/>
                        <a:t>Lastenheft</a:t>
                      </a:r>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CH" sz="900" dirty="0" smtClean="0"/>
                        <a:t>Word</a:t>
                      </a:r>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98700539"/>
                  </a:ext>
                </a:extLst>
              </a:tr>
              <a:tr h="180000">
                <a:tc>
                  <a:txBody>
                    <a:bodyPr/>
                    <a:lstStyle/>
                    <a:p>
                      <a:r>
                        <a:rPr lang="de-CH" sz="900" dirty="0" smtClean="0"/>
                        <a:t>Projektauftrag</a:t>
                      </a:r>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CH" sz="900" dirty="0" smtClean="0"/>
                        <a:t>PowerPoint</a:t>
                      </a:r>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CH" sz="8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CH" sz="900" dirty="0" smtClean="0"/>
                        <a:t>Pflichtenheft</a:t>
                      </a:r>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CH" sz="900" dirty="0" smtClean="0"/>
                        <a:t>Word</a:t>
                      </a:r>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1051889"/>
                  </a:ext>
                </a:extLst>
              </a:tr>
              <a:tr h="180000">
                <a:tc>
                  <a:txBody>
                    <a:bodyPr/>
                    <a:lstStyle/>
                    <a:p>
                      <a:pPr marL="92075" lvl="1" indent="0"/>
                      <a:r>
                        <a:rPr lang="de-CH" sz="900" dirty="0" smtClean="0"/>
                        <a:t>Projektstrukturplan</a:t>
                      </a:r>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CH" sz="900" dirty="0" smtClean="0"/>
                        <a:t>Orchestra</a:t>
                      </a:r>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CH" sz="8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CH" sz="900" dirty="0" smtClean="0"/>
                        <a:t>Nutzwertanalyse</a:t>
                      </a:r>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CH" sz="900" dirty="0" smtClean="0"/>
                        <a:t>Excel</a:t>
                      </a:r>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06946090"/>
                  </a:ext>
                </a:extLst>
              </a:tr>
              <a:tr h="180000">
                <a:tc>
                  <a:txBody>
                    <a:bodyPr/>
                    <a:lstStyle/>
                    <a:p>
                      <a:pPr marL="92075" lvl="1" indent="0"/>
                      <a:r>
                        <a:rPr lang="de-CH" sz="900" dirty="0" smtClean="0"/>
                        <a:t>Kostenplan</a:t>
                      </a:r>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CH" sz="900" dirty="0" smtClean="0"/>
                        <a:t>Orchestra</a:t>
                      </a: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CH" sz="8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CH" sz="900" dirty="0" smtClean="0"/>
                        <a:t>Checkliste IT-Lösung (Evaluation)</a:t>
                      </a:r>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CH" sz="900" dirty="0" smtClean="0"/>
                        <a:t>Excel</a:t>
                      </a:r>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1455200"/>
                  </a:ext>
                </a:extLst>
              </a:tr>
              <a:tr h="180000">
                <a:tc>
                  <a:txBody>
                    <a:bodyPr/>
                    <a:lstStyle/>
                    <a:p>
                      <a:pPr marL="92075" lvl="1" indent="0"/>
                      <a:r>
                        <a:rPr lang="de-CH" sz="900" dirty="0" smtClean="0"/>
                        <a:t>Ressourcenplan</a:t>
                      </a:r>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CH" sz="900" dirty="0" smtClean="0"/>
                        <a:t>Orchestra</a:t>
                      </a: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CH" sz="8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CH" sz="900" dirty="0" smtClean="0"/>
                        <a:t>Konzept (Prozesse)</a:t>
                      </a:r>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CH" sz="900" dirty="0" err="1" smtClean="0"/>
                        <a:t>Signavio</a:t>
                      </a:r>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07470319"/>
                  </a:ext>
                </a:extLst>
              </a:tr>
              <a:tr h="180000">
                <a:tc>
                  <a:txBody>
                    <a:bodyPr/>
                    <a:lstStyle/>
                    <a:p>
                      <a:r>
                        <a:rPr lang="de-CH" sz="900" dirty="0" err="1" smtClean="0"/>
                        <a:t>Investantrag</a:t>
                      </a:r>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CH" sz="900" dirty="0" smtClean="0"/>
                        <a:t>Excel</a:t>
                      </a:r>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CH"/>
                    </a:p>
                  </a:txBody>
                  <a:tcPr/>
                </a:tc>
                <a:tc>
                  <a:txBody>
                    <a:bodyPr/>
                    <a:lstStyle/>
                    <a:p>
                      <a:r>
                        <a:rPr lang="de-CH" sz="900" dirty="0" smtClean="0"/>
                        <a:t>Testkonzept</a:t>
                      </a:r>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CH" sz="900" dirty="0" smtClean="0"/>
                        <a:t>Word</a:t>
                      </a:r>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3356424"/>
                  </a:ext>
                </a:extLst>
              </a:tr>
              <a:tr h="180000">
                <a:tc>
                  <a:txBody>
                    <a:bodyPr/>
                    <a:lstStyle/>
                    <a:p>
                      <a:r>
                        <a:rPr lang="de-CH" sz="900" dirty="0" smtClean="0"/>
                        <a:t>Aufgabenliste / Pendenzenliste</a:t>
                      </a:r>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CH" sz="900" dirty="0" smtClean="0"/>
                        <a:t>Excel / Orchestra</a:t>
                      </a:r>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CH" sz="8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CH" sz="900" dirty="0" smtClean="0"/>
                        <a:t>Schulungen</a:t>
                      </a:r>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CH" sz="900" dirty="0" err="1" smtClean="0">
                          <a:solidFill>
                            <a:srgbClr val="FF0000"/>
                          </a:solidFill>
                        </a:rPr>
                        <a:t>tbd</a:t>
                      </a:r>
                      <a:endParaRPr lang="de-CH" sz="900" dirty="0">
                        <a:solidFill>
                          <a:srgbClr val="FF0000"/>
                        </a:solidFill>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45285933"/>
                  </a:ext>
                </a:extLst>
              </a:tr>
              <a:tr h="180000">
                <a:tc>
                  <a:txBody>
                    <a:bodyPr/>
                    <a:lstStyle/>
                    <a:p>
                      <a:r>
                        <a:rPr lang="de-CH" sz="900" dirty="0" err="1" smtClean="0"/>
                        <a:t>Stakeholderliste</a:t>
                      </a:r>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CH" sz="900" dirty="0" smtClean="0"/>
                        <a:t>Excel</a:t>
                      </a:r>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CH" sz="8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CH" sz="900" dirty="0" smtClean="0"/>
                        <a:t>Betriebshandbuch</a:t>
                      </a:r>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CH" sz="900" dirty="0" smtClean="0"/>
                        <a:t>Word</a:t>
                      </a:r>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2980246"/>
                  </a:ext>
                </a:extLst>
              </a:tr>
              <a:tr h="180000">
                <a:tc>
                  <a:txBody>
                    <a:bodyPr/>
                    <a:lstStyle/>
                    <a:p>
                      <a:r>
                        <a:rPr lang="de-CH" sz="900" dirty="0" smtClean="0"/>
                        <a:t>Rollenbeschreibung / RACI</a:t>
                      </a:r>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CH" sz="900" dirty="0" smtClean="0"/>
                        <a:t>Excel</a:t>
                      </a:r>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CH" sz="8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CH" sz="900" dirty="0" smtClean="0"/>
                        <a:t>Abnahmeprotokoll</a:t>
                      </a:r>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7694579"/>
                  </a:ext>
                </a:extLst>
              </a:tr>
              <a:tr h="180000">
                <a:tc>
                  <a:txBody>
                    <a:bodyPr/>
                    <a:lstStyle/>
                    <a:p>
                      <a:r>
                        <a:rPr lang="de-CH" sz="900" dirty="0" smtClean="0"/>
                        <a:t>Risikomatrix</a:t>
                      </a:r>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CH" sz="900" dirty="0" smtClean="0"/>
                        <a:t>Excel / Orchestra</a:t>
                      </a:r>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CH" sz="8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62401126"/>
                  </a:ext>
                </a:extLst>
              </a:tr>
              <a:tr h="180000">
                <a:tc>
                  <a:txBody>
                    <a:bodyPr/>
                    <a:lstStyle/>
                    <a:p>
                      <a:r>
                        <a:rPr lang="de-CH" sz="900" dirty="0" err="1" smtClean="0"/>
                        <a:t>Änderunsanträge</a:t>
                      </a:r>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CH" sz="900" dirty="0" smtClean="0"/>
                        <a:t>Word / Orchestra</a:t>
                      </a:r>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CH" sz="8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80278914"/>
                  </a:ext>
                </a:extLst>
              </a:tr>
              <a:tr h="18000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CH" sz="900" dirty="0" smtClean="0"/>
                        <a:t>Problemliste</a:t>
                      </a:r>
                      <a:r>
                        <a:rPr lang="de-CH" sz="900" baseline="0" dirty="0" smtClean="0"/>
                        <a:t> (</a:t>
                      </a:r>
                      <a:r>
                        <a:rPr lang="de-CH" sz="900" baseline="0" dirty="0" err="1" smtClean="0"/>
                        <a:t>Issue</a:t>
                      </a:r>
                      <a:r>
                        <a:rPr lang="de-CH" sz="900" baseline="0" dirty="0" smtClean="0"/>
                        <a:t>)</a:t>
                      </a:r>
                      <a:endParaRPr lang="de-CH" sz="900" dirty="0" smtClean="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CH" sz="900" dirty="0" smtClean="0"/>
                        <a:t>Excel / Orchestra</a:t>
                      </a:r>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CH" sz="800" dirty="0">
                        <a:solidFill>
                          <a:srgbClr val="FF0000"/>
                        </a:solidFill>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77759568"/>
                  </a:ext>
                </a:extLst>
              </a:tr>
              <a:tr h="18000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CH" sz="900" kern="1200" dirty="0" smtClean="0">
                          <a:solidFill>
                            <a:schemeClr val="tx1"/>
                          </a:solidFill>
                          <a:latin typeface="+mn-lt"/>
                          <a:ea typeface="+mn-ea"/>
                          <a:cs typeface="+mn-cs"/>
                        </a:rPr>
                        <a:t>Statusberichte</a:t>
                      </a: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CH" sz="900" kern="1200" dirty="0" smtClean="0">
                          <a:solidFill>
                            <a:schemeClr val="tx1"/>
                          </a:solidFill>
                          <a:latin typeface="+mn-lt"/>
                          <a:ea typeface="+mn-ea"/>
                          <a:cs typeface="+mn-cs"/>
                        </a:rPr>
                        <a:t>PowerPoint / Orchestra</a:t>
                      </a: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CH"/>
                    </a:p>
                  </a:txBody>
                  <a:tcPr/>
                </a:tc>
                <a:tc>
                  <a:txBody>
                    <a:bodyPr/>
                    <a:lstStyle/>
                    <a:p>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900" dirty="0">
                        <a:solidFill>
                          <a:srgbClr val="FF0000"/>
                        </a:solidFill>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3090613"/>
                  </a:ext>
                </a:extLst>
              </a:tr>
              <a:tr h="18000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CH" sz="900" kern="1200" dirty="0" smtClean="0">
                          <a:solidFill>
                            <a:schemeClr val="tx1"/>
                          </a:solidFill>
                          <a:latin typeface="+mn-lt"/>
                          <a:ea typeface="+mn-ea"/>
                          <a:cs typeface="+mn-cs"/>
                        </a:rPr>
                        <a:t>Sitzungsprotokolle</a:t>
                      </a: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CH" sz="900" kern="1200" dirty="0" smtClean="0">
                          <a:solidFill>
                            <a:schemeClr val="tx1"/>
                          </a:solidFill>
                          <a:latin typeface="+mn-lt"/>
                          <a:ea typeface="+mn-ea"/>
                          <a:cs typeface="+mn-cs"/>
                        </a:rPr>
                        <a:t>Word</a:t>
                      </a: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CH"/>
                    </a:p>
                  </a:txBody>
                  <a:tcPr/>
                </a:tc>
                <a:tc>
                  <a:txBody>
                    <a:bodyPr/>
                    <a:lstStyle/>
                    <a:p>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900" dirty="0">
                        <a:solidFill>
                          <a:srgbClr val="FF0000"/>
                        </a:solidFill>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1215093"/>
                  </a:ext>
                </a:extLst>
              </a:tr>
              <a:tr h="18000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CH" sz="900" kern="1200" dirty="0" smtClean="0">
                          <a:solidFill>
                            <a:schemeClr val="tx1"/>
                          </a:solidFill>
                          <a:latin typeface="+mn-lt"/>
                          <a:ea typeface="+mn-ea"/>
                          <a:cs typeface="+mn-cs"/>
                        </a:rPr>
                        <a:t>Qualitätsstatus- / </a:t>
                      </a:r>
                      <a:r>
                        <a:rPr lang="de-CH" sz="900" kern="1200" dirty="0" err="1" smtClean="0">
                          <a:solidFill>
                            <a:schemeClr val="tx1"/>
                          </a:solidFill>
                          <a:latin typeface="+mn-lt"/>
                          <a:ea typeface="+mn-ea"/>
                          <a:cs typeface="+mn-cs"/>
                        </a:rPr>
                        <a:t>sicherungsbericht</a:t>
                      </a:r>
                      <a:endParaRPr lang="de-CH" sz="900" kern="1200" dirty="0" smtClean="0">
                        <a:solidFill>
                          <a:schemeClr val="tx1"/>
                        </a:solidFill>
                        <a:latin typeface="+mn-lt"/>
                        <a:ea typeface="+mn-ea"/>
                        <a:cs typeface="+mn-cs"/>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CH" sz="900" kern="1200" dirty="0" smtClean="0">
                          <a:solidFill>
                            <a:schemeClr val="tx1"/>
                          </a:solidFill>
                          <a:latin typeface="+mn-lt"/>
                          <a:ea typeface="+mn-ea"/>
                          <a:cs typeface="+mn-cs"/>
                        </a:rPr>
                        <a:t>Word</a:t>
                      </a: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CH"/>
                    </a:p>
                  </a:txBody>
                  <a:tcPr/>
                </a:tc>
                <a:tc>
                  <a:txBody>
                    <a:bodyPr/>
                    <a:lstStyle/>
                    <a:p>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900" dirty="0">
                        <a:solidFill>
                          <a:srgbClr val="FF0000"/>
                        </a:solidFill>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00041818"/>
                  </a:ext>
                </a:extLst>
              </a:tr>
              <a:tr h="18000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CH" sz="900" kern="1200" dirty="0" smtClean="0">
                          <a:solidFill>
                            <a:schemeClr val="tx1"/>
                          </a:solidFill>
                          <a:latin typeface="+mn-lt"/>
                          <a:ea typeface="+mn-ea"/>
                          <a:cs typeface="+mn-cs"/>
                        </a:rPr>
                        <a:t>Kommunikationsplan</a:t>
                      </a: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CH" sz="900" kern="1200" dirty="0" smtClean="0">
                          <a:solidFill>
                            <a:schemeClr val="tx1"/>
                          </a:solidFill>
                          <a:latin typeface="+mn-lt"/>
                          <a:ea typeface="+mn-ea"/>
                          <a:cs typeface="+mn-cs"/>
                        </a:rPr>
                        <a:t>PowerPoint</a:t>
                      </a: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CH"/>
                    </a:p>
                  </a:txBody>
                  <a:tcPr/>
                </a:tc>
                <a:tc>
                  <a:txBody>
                    <a:bodyPr/>
                    <a:lstStyle/>
                    <a:p>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900" dirty="0">
                        <a:solidFill>
                          <a:srgbClr val="FF0000"/>
                        </a:solidFill>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19336777"/>
                  </a:ext>
                </a:extLst>
              </a:tr>
              <a:tr h="18000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CH" sz="900" kern="1200" dirty="0" smtClean="0">
                          <a:solidFill>
                            <a:schemeClr val="tx1"/>
                          </a:solidFill>
                          <a:latin typeface="+mn-lt"/>
                          <a:ea typeface="+mn-ea"/>
                          <a:cs typeface="+mn-cs"/>
                        </a:rPr>
                        <a:t>Projektschlussbeurteilung</a:t>
                      </a: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CH" sz="900" kern="1200" dirty="0" err="1" smtClean="0">
                          <a:solidFill>
                            <a:schemeClr val="tx1"/>
                          </a:solidFill>
                          <a:latin typeface="+mn-lt"/>
                          <a:ea typeface="+mn-ea"/>
                          <a:cs typeface="+mn-cs"/>
                        </a:rPr>
                        <a:t>tbd</a:t>
                      </a:r>
                      <a:endParaRPr lang="de-CH" sz="900" kern="1200" dirty="0" smtClean="0">
                        <a:solidFill>
                          <a:schemeClr val="tx1"/>
                        </a:solidFill>
                        <a:latin typeface="+mn-lt"/>
                        <a:ea typeface="+mn-ea"/>
                        <a:cs typeface="+mn-cs"/>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CH"/>
                    </a:p>
                  </a:txBody>
                  <a:tcPr/>
                </a:tc>
                <a:tc>
                  <a:txBody>
                    <a:bodyPr/>
                    <a:lstStyle/>
                    <a:p>
                      <a:endParaRPr lang="de-CH" sz="9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900" dirty="0">
                        <a:solidFill>
                          <a:srgbClr val="FF0000"/>
                        </a:solidFill>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22339203"/>
                  </a:ext>
                </a:extLst>
              </a:tr>
            </a:tbl>
          </a:graphicData>
        </a:graphic>
      </p:graphicFrame>
      <p:sp>
        <p:nvSpPr>
          <p:cNvPr id="4" name="Textfeld 3"/>
          <p:cNvSpPr txBox="1"/>
          <p:nvPr/>
        </p:nvSpPr>
        <p:spPr>
          <a:xfrm>
            <a:off x="388279" y="1304850"/>
            <a:ext cx="7992888" cy="861774"/>
          </a:xfrm>
          <a:prstGeom prst="rect">
            <a:avLst/>
          </a:prstGeom>
          <a:noFill/>
        </p:spPr>
        <p:txBody>
          <a:bodyPr wrap="square" lIns="0" tIns="0" rIns="0" bIns="0" rtlCol="0">
            <a:spAutoFit/>
          </a:bodyPr>
          <a:lstStyle/>
          <a:p>
            <a:r>
              <a:rPr lang="de-CH" sz="1400" dirty="0" smtClean="0">
                <a:solidFill>
                  <a:schemeClr val="tx1"/>
                </a:solidFill>
                <a:latin typeface="+mj-lt"/>
              </a:rPr>
              <a:t>Übersicht der Vorlagen:</a:t>
            </a:r>
          </a:p>
          <a:p>
            <a:r>
              <a:rPr lang="de-CH" sz="1400" b="0" dirty="0" smtClean="0">
                <a:solidFill>
                  <a:schemeClr val="tx1"/>
                </a:solidFill>
                <a:latin typeface="+mj-lt"/>
                <a:hlinkClick r:id="rId3"/>
              </a:rPr>
              <a:t>https</a:t>
            </a:r>
            <a:r>
              <a:rPr lang="de-CH" sz="1400" b="0" dirty="0">
                <a:solidFill>
                  <a:schemeClr val="tx1"/>
                </a:solidFill>
                <a:latin typeface="+mj-lt"/>
                <a:hlinkClick r:id="rId3"/>
              </a:rPr>
              <a:t>://intranet.arbonia.com/der-konzern/abteilungen/informatik/it-projektmanagement-arbonia/uebersicht-der-vorlagendokumente</a:t>
            </a:r>
            <a:r>
              <a:rPr lang="de-CH" sz="1400" b="0" dirty="0" smtClean="0">
                <a:solidFill>
                  <a:schemeClr val="tx1"/>
                </a:solidFill>
                <a:latin typeface="+mj-lt"/>
                <a:hlinkClick r:id="rId3"/>
              </a:rPr>
              <a:t>/</a:t>
            </a:r>
            <a:endParaRPr lang="de-CH" sz="1400" b="0" dirty="0" smtClean="0">
              <a:solidFill>
                <a:schemeClr val="tx1"/>
              </a:solidFill>
              <a:latin typeface="+mj-lt"/>
            </a:endParaRPr>
          </a:p>
          <a:p>
            <a:endParaRPr lang="de-CH" sz="1400" b="0" dirty="0" smtClean="0">
              <a:solidFill>
                <a:schemeClr val="tx1"/>
              </a:solidFill>
              <a:latin typeface="+mj-lt"/>
            </a:endParaRPr>
          </a:p>
        </p:txBody>
      </p:sp>
    </p:spTree>
    <p:extLst>
      <p:ext uri="{BB962C8B-B14F-4D97-AF65-F5344CB8AC3E}">
        <p14:creationId xmlns:p14="http://schemas.microsoft.com/office/powerpoint/2010/main" val="6050472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Beispiele von Vorlagen – Projekt Zeiterfassung Schweiz</a:t>
            </a:r>
            <a:endParaRPr lang="de-CH" dirty="0">
              <a:solidFill>
                <a:srgbClr val="FF0000"/>
              </a:solidFill>
            </a:endParaRPr>
          </a:p>
        </p:txBody>
      </p:sp>
      <p:sp>
        <p:nvSpPr>
          <p:cNvPr id="3" name="Textplatzhalter 2"/>
          <p:cNvSpPr>
            <a:spLocks noGrp="1"/>
          </p:cNvSpPr>
          <p:nvPr>
            <p:ph type="body" sz="quarter" idx="10"/>
          </p:nvPr>
        </p:nvSpPr>
        <p:spPr/>
        <p:txBody>
          <a:bodyPr/>
          <a:lstStyle/>
          <a:p>
            <a:r>
              <a:rPr lang="de-CH" dirty="0" smtClean="0"/>
              <a:t>Beispielhafte Projektidee</a:t>
            </a:r>
            <a:endParaRPr lang="de-CH" dirty="0"/>
          </a:p>
        </p:txBody>
      </p:sp>
      <p:graphicFrame>
        <p:nvGraphicFramePr>
          <p:cNvPr id="5" name="Tabelle 4"/>
          <p:cNvGraphicFramePr>
            <a:graphicFrameLocks noGrp="1"/>
          </p:cNvGraphicFramePr>
          <p:nvPr>
            <p:extLst>
              <p:ext uri="{D42A27DB-BD31-4B8C-83A1-F6EECF244321}">
                <p14:modId xmlns:p14="http://schemas.microsoft.com/office/powerpoint/2010/main" val="947417976"/>
              </p:ext>
            </p:extLst>
          </p:nvPr>
        </p:nvGraphicFramePr>
        <p:xfrm>
          <a:off x="401977" y="1346800"/>
          <a:ext cx="8353610" cy="4602480"/>
        </p:xfrm>
        <a:graphic>
          <a:graphicData uri="http://schemas.openxmlformats.org/drawingml/2006/table">
            <a:tbl>
              <a:tblPr firstRow="1" bandRow="1">
                <a:tableStyleId>{2D5ABB26-0587-4C30-8999-92F81FD0307C}</a:tableStyleId>
              </a:tblPr>
              <a:tblGrid>
                <a:gridCol w="857655">
                  <a:extLst>
                    <a:ext uri="{9D8B030D-6E8A-4147-A177-3AD203B41FA5}">
                      <a16:colId xmlns:a16="http://schemas.microsoft.com/office/drawing/2014/main" val="907613046"/>
                    </a:ext>
                  </a:extLst>
                </a:gridCol>
                <a:gridCol w="3312368">
                  <a:extLst>
                    <a:ext uri="{9D8B030D-6E8A-4147-A177-3AD203B41FA5}">
                      <a16:colId xmlns:a16="http://schemas.microsoft.com/office/drawing/2014/main" val="1915443621"/>
                    </a:ext>
                  </a:extLst>
                </a:gridCol>
                <a:gridCol w="2520280">
                  <a:extLst>
                    <a:ext uri="{9D8B030D-6E8A-4147-A177-3AD203B41FA5}">
                      <a16:colId xmlns:a16="http://schemas.microsoft.com/office/drawing/2014/main" val="2122285674"/>
                    </a:ext>
                  </a:extLst>
                </a:gridCol>
                <a:gridCol w="1663307">
                  <a:extLst>
                    <a:ext uri="{9D8B030D-6E8A-4147-A177-3AD203B41FA5}">
                      <a16:colId xmlns:a16="http://schemas.microsoft.com/office/drawing/2014/main" val="369514549"/>
                    </a:ext>
                  </a:extLst>
                </a:gridCol>
              </a:tblGrid>
              <a:tr h="266297">
                <a:tc gridSpan="4">
                  <a:txBody>
                    <a:bodyPr/>
                    <a:lstStyle/>
                    <a:p>
                      <a:r>
                        <a:rPr lang="de-CH" sz="1200" b="1" dirty="0" smtClean="0"/>
                        <a:t>Steckbrief</a:t>
                      </a:r>
                      <a:endParaRPr lang="de-CH"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9EA"/>
                    </a:solidFill>
                  </a:tcPr>
                </a:tc>
                <a:tc hMerge="1">
                  <a:txBody>
                    <a:bodyPr/>
                    <a:lstStyle/>
                    <a:p>
                      <a:endParaRPr lang="de-CH"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de-CH"/>
                    </a:p>
                  </a:txBody>
                  <a:tcPr/>
                </a:tc>
                <a:tc hMerge="1">
                  <a:txBody>
                    <a:bodyPr/>
                    <a:lstStyle/>
                    <a:p>
                      <a:endParaRPr lang="de-CH"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26163784"/>
                  </a:ext>
                </a:extLst>
              </a:tr>
              <a:tr h="251502">
                <a:tc>
                  <a:txBody>
                    <a:bodyPr/>
                    <a:lstStyle/>
                    <a:p>
                      <a:pPr algn="l"/>
                      <a:r>
                        <a:rPr lang="de-CH" sz="1100" dirty="0" smtClean="0"/>
                        <a:t>Ersteller</a:t>
                      </a:r>
                      <a:endParaRPr lang="de-CH"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CH" sz="1100" dirty="0" smtClean="0"/>
                        <a:t>Joëlle</a:t>
                      </a:r>
                      <a:r>
                        <a:rPr lang="de-CH" sz="1100" baseline="0" dirty="0" smtClean="0"/>
                        <a:t> Steib, Claudio Nolli</a:t>
                      </a:r>
                      <a:endParaRPr lang="de-CH"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defTabSz="457200" rtl="0" eaLnBrk="1" latinLnBrk="0" hangingPunct="1"/>
                      <a:r>
                        <a:rPr lang="de-CH" sz="1100" kern="1200" dirty="0" smtClean="0"/>
                        <a:t>Organisationseinheit</a:t>
                      </a:r>
                      <a:endParaRPr lang="de-CH" sz="1100" b="1" kern="1200" dirty="0" smtClean="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CH" sz="1100" dirty="0" smtClean="0"/>
                        <a:t>SSC </a:t>
                      </a:r>
                      <a:r>
                        <a:rPr lang="de-CH" sz="1100" dirty="0" err="1" smtClean="0"/>
                        <a:t>Payroll</a:t>
                      </a:r>
                      <a:endParaRPr lang="de-CH"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38006444"/>
                  </a:ext>
                </a:extLst>
              </a:tr>
              <a:tr h="251502">
                <a:tc>
                  <a:txBody>
                    <a:bodyPr/>
                    <a:lstStyle/>
                    <a:p>
                      <a:pPr algn="l"/>
                      <a:r>
                        <a:rPr lang="de-CH" sz="1100" dirty="0" smtClean="0"/>
                        <a:t>Datum</a:t>
                      </a:r>
                      <a:endParaRPr lang="de-CH"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CH" sz="1100" dirty="0" smtClean="0"/>
                        <a:t>05.01.2018</a:t>
                      </a:r>
                      <a:endParaRPr lang="de-CH"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defTabSz="457200" rtl="0" eaLnBrk="1" latinLnBrk="0" hangingPunct="1"/>
                      <a:r>
                        <a:rPr lang="de-CH" sz="1100" kern="1200" dirty="0" smtClean="0"/>
                        <a:t>Betroffene</a:t>
                      </a:r>
                      <a:r>
                        <a:rPr lang="de-CH" sz="1100" kern="1200" baseline="0" dirty="0" smtClean="0"/>
                        <a:t> Organisationseinheiten</a:t>
                      </a:r>
                      <a:endParaRPr lang="de-CH" sz="1100" b="1" kern="1200" dirty="0" smtClean="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CH" sz="1100" dirty="0" smtClean="0"/>
                        <a:t>CH Gesellschaften</a:t>
                      </a:r>
                      <a:endParaRPr lang="de-CH"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8192026"/>
                  </a:ext>
                </a:extLst>
              </a:tr>
              <a:tr h="251502">
                <a:tc>
                  <a:txBody>
                    <a:bodyPr/>
                    <a:lstStyle/>
                    <a:p>
                      <a:pPr algn="l"/>
                      <a:r>
                        <a:rPr lang="de-CH" sz="1100" dirty="0" smtClean="0"/>
                        <a:t>Status</a:t>
                      </a:r>
                      <a:endParaRPr lang="de-CH"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CH" sz="1100" dirty="0" smtClean="0">
                          <a:solidFill>
                            <a:schemeClr val="tx1"/>
                          </a:solidFill>
                        </a:rPr>
                        <a:t>Freigegeben</a:t>
                      </a:r>
                      <a:endParaRPr lang="de-CH"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7273004"/>
                  </a:ext>
                </a:extLst>
              </a:tr>
              <a:tr h="266297">
                <a:tc gridSpan="4">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CH" sz="1200" b="1" kern="1200" dirty="0" smtClean="0">
                          <a:solidFill>
                            <a:schemeClr val="tx1"/>
                          </a:solidFill>
                          <a:latin typeface="+mn-lt"/>
                          <a:ea typeface="+mn-ea"/>
                          <a:cs typeface="+mn-cs"/>
                        </a:rPr>
                        <a:t>Kurzbeschreibung der Projektidee </a:t>
                      </a:r>
                      <a:r>
                        <a:rPr lang="de-CH" sz="700" b="0" kern="1200" dirty="0" smtClean="0">
                          <a:solidFill>
                            <a:schemeClr val="tx1"/>
                          </a:solidFill>
                          <a:latin typeface="+mn-lt"/>
                          <a:ea typeface="+mn-ea"/>
                          <a:cs typeface="+mn-cs"/>
                        </a:rPr>
                        <a:t>(</a:t>
                      </a:r>
                      <a:r>
                        <a:rPr lang="de-CH" sz="700" dirty="0" smtClean="0"/>
                        <a:t>Beschreiben Sie Ihre Projektidee und die drei wichtigsten Anforderungen)</a:t>
                      </a:r>
                      <a:endParaRPr lang="de-CH" sz="1200" b="1"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9EA"/>
                    </a:solidFill>
                  </a:tcPr>
                </a:tc>
                <a:tc hMerge="1">
                  <a:txBody>
                    <a:bodyPr/>
                    <a:lstStyle/>
                    <a:p>
                      <a:endParaRPr lang="de-CH"/>
                    </a:p>
                  </a:txBody>
                  <a:tcPr/>
                </a:tc>
                <a:tc hMerge="1">
                  <a:txBody>
                    <a:bodyPr/>
                    <a:lstStyle/>
                    <a:p>
                      <a:endParaRPr lang="de-CH"/>
                    </a:p>
                  </a:txBody>
                  <a:tcPr/>
                </a:tc>
                <a:tc hMerge="1">
                  <a:txBody>
                    <a:bodyPr/>
                    <a:lstStyle/>
                    <a:p>
                      <a:endParaRPr lang="de-CH"/>
                    </a:p>
                  </a:txBody>
                  <a:tcPr/>
                </a:tc>
                <a:extLst>
                  <a:ext uri="{0D108BD9-81ED-4DB2-BD59-A6C34878D82A}">
                    <a16:rowId xmlns:a16="http://schemas.microsoft.com/office/drawing/2014/main" val="2688710043"/>
                  </a:ext>
                </a:extLst>
              </a:tr>
              <a:tr h="1065186">
                <a:tc gridSpan="4">
                  <a:txBody>
                    <a:bodyPr/>
                    <a:lstStyle/>
                    <a:p>
                      <a:r>
                        <a:rPr lang="de-CH" sz="1100" dirty="0" smtClean="0"/>
                        <a:t>Evaluation</a:t>
                      </a:r>
                      <a:r>
                        <a:rPr lang="de-CH" sz="1100" baseline="0" dirty="0" smtClean="0"/>
                        <a:t> und Implementierung eines modernen Zeiterfassungssystems für sämtliche CH-Gesellschaften</a:t>
                      </a:r>
                    </a:p>
                    <a:p>
                      <a:endParaRPr lang="de-CH" sz="1100" baseline="0" dirty="0" smtClean="0"/>
                    </a:p>
                    <a:p>
                      <a:r>
                        <a:rPr lang="de-CH" sz="1100" baseline="0" dirty="0" smtClean="0"/>
                        <a:t>Wichtigste Anforderungen:</a:t>
                      </a:r>
                    </a:p>
                    <a:p>
                      <a:pPr marL="171450" indent="-171450">
                        <a:buFont typeface="Arial" panose="020B0604020202020204" pitchFamily="34" charset="0"/>
                        <a:buChar char="•"/>
                      </a:pPr>
                      <a:r>
                        <a:rPr lang="de-CH" sz="1100" dirty="0" smtClean="0"/>
                        <a:t>Kompatibilität</a:t>
                      </a:r>
                      <a:r>
                        <a:rPr lang="de-CH" sz="1100" baseline="0" dirty="0" smtClean="0"/>
                        <a:t> mit bestehenden Zutrittskontrollsystemen und vorhandenen </a:t>
                      </a:r>
                      <a:r>
                        <a:rPr lang="de-CH" sz="1100" baseline="0" dirty="0" err="1" smtClean="0"/>
                        <a:t>Badges</a:t>
                      </a:r>
                      <a:endParaRPr lang="de-CH" sz="1100" baseline="0" dirty="0" smtClean="0"/>
                    </a:p>
                    <a:p>
                      <a:pPr marL="171450" indent="-171450">
                        <a:buFont typeface="Arial" panose="020B0604020202020204" pitchFamily="34" charset="0"/>
                        <a:buChar char="•"/>
                      </a:pPr>
                      <a:r>
                        <a:rPr lang="de-CH" sz="1100" baseline="0" dirty="0" smtClean="0"/>
                        <a:t>Einfache Anbindung an SAP HR und BORM</a:t>
                      </a:r>
                    </a:p>
                    <a:p>
                      <a:pPr marL="171450" indent="-171450">
                        <a:buFont typeface="Arial" panose="020B0604020202020204" pitchFamily="34" charset="0"/>
                        <a:buChar char="•"/>
                      </a:pPr>
                      <a:r>
                        <a:rPr lang="de-CH" sz="1100" baseline="0" dirty="0" smtClean="0"/>
                        <a:t>Mehrsprachige und landesunabhängige Lösung (DE, FR, IT und EN)</a:t>
                      </a:r>
                      <a:endParaRPr lang="de-CH"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CH"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de-CH"/>
                    </a:p>
                  </a:txBody>
                  <a:tcPr/>
                </a:tc>
                <a:tc hMerge="1">
                  <a:txBody>
                    <a:bodyPr/>
                    <a:lstStyle/>
                    <a:p>
                      <a:endParaRPr lang="de-CH"/>
                    </a:p>
                  </a:txBody>
                  <a:tcPr/>
                </a:tc>
                <a:extLst>
                  <a:ext uri="{0D108BD9-81ED-4DB2-BD59-A6C34878D82A}">
                    <a16:rowId xmlns:a16="http://schemas.microsoft.com/office/drawing/2014/main" val="2353632495"/>
                  </a:ext>
                </a:extLst>
              </a:tr>
              <a:tr h="266297">
                <a:tc gridSpan="2">
                  <a:txBody>
                    <a:bodyPr/>
                    <a:lstStyle/>
                    <a:p>
                      <a:pPr marL="0" indent="0" algn="l" defTabSz="457200" rtl="0" eaLnBrk="1" latinLnBrk="0" hangingPunct="1">
                        <a:buFont typeface="Wingdings" panose="05000000000000000000" pitchFamily="2" charset="2"/>
                        <a:buNone/>
                      </a:pPr>
                      <a:r>
                        <a:rPr lang="de-CH" sz="1200" b="1" kern="1200" dirty="0" smtClean="0">
                          <a:solidFill>
                            <a:schemeClr val="tx1"/>
                          </a:solidFill>
                          <a:latin typeface="+mn-lt"/>
                          <a:ea typeface="+mn-ea"/>
                          <a:cs typeface="+mn-cs"/>
                        </a:rPr>
                        <a:t>Ist-Situation</a:t>
                      </a:r>
                      <a:r>
                        <a:rPr lang="de-CH" sz="1200" b="1" kern="1200" baseline="0" dirty="0" smtClean="0">
                          <a:solidFill>
                            <a:schemeClr val="tx1"/>
                          </a:solidFill>
                          <a:latin typeface="+mn-lt"/>
                          <a:ea typeface="+mn-ea"/>
                          <a:cs typeface="+mn-cs"/>
                        </a:rPr>
                        <a:t> / Ausgangslage</a:t>
                      </a:r>
                      <a:endParaRPr lang="de-CH" sz="1200" b="1"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9EA"/>
                    </a:solidFill>
                  </a:tcPr>
                </a:tc>
                <a:tc hMerge="1">
                  <a:txBody>
                    <a:bodyPr/>
                    <a:lstStyle/>
                    <a:p>
                      <a:endParaRPr lang="de-CH"/>
                    </a:p>
                  </a:txBody>
                  <a:tcPr/>
                </a:tc>
                <a:tc gridSpan="2">
                  <a:txBody>
                    <a:bodyPr/>
                    <a:lstStyle/>
                    <a:p>
                      <a:pPr marL="0" marR="0" lvl="0" indent="0" algn="l" defTabSz="457200" rtl="0" eaLnBrk="1" fontAlgn="auto" latinLnBrk="0" hangingPunct="1">
                        <a:lnSpc>
                          <a:spcPct val="100000"/>
                        </a:lnSpc>
                        <a:spcBef>
                          <a:spcPts val="0"/>
                        </a:spcBef>
                        <a:spcAft>
                          <a:spcPts val="0"/>
                        </a:spcAft>
                        <a:buClrTx/>
                        <a:buSzTx/>
                        <a:buFont typeface="Wingdings" panose="05000000000000000000" pitchFamily="2" charset="2"/>
                        <a:buNone/>
                        <a:tabLst/>
                        <a:defRPr/>
                      </a:pPr>
                      <a:r>
                        <a:rPr lang="de-CH" sz="1200" b="1" kern="1200" dirty="0" smtClean="0">
                          <a:solidFill>
                            <a:schemeClr val="tx1"/>
                          </a:solidFill>
                          <a:latin typeface="+mn-lt"/>
                          <a:ea typeface="+mn-ea"/>
                          <a:cs typeface="+mn-cs"/>
                        </a:rPr>
                        <a:t>Ziele </a:t>
                      </a:r>
                      <a:r>
                        <a:rPr lang="de-CH" sz="700" b="1" kern="1200" dirty="0" smtClean="0">
                          <a:solidFill>
                            <a:schemeClr val="tx1"/>
                          </a:solidFill>
                          <a:latin typeface="+mn-lt"/>
                          <a:ea typeface="+mn-ea"/>
                          <a:cs typeface="+mn-cs"/>
                        </a:rPr>
                        <a:t>(Was soll erreicht werden?)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9EA"/>
                    </a:solidFill>
                  </a:tcPr>
                </a:tc>
                <a:tc hMerge="1">
                  <a:txBody>
                    <a:bodyPr/>
                    <a:lstStyle/>
                    <a:p>
                      <a:endParaRPr lang="de-CH"/>
                    </a:p>
                  </a:txBody>
                  <a:tcPr/>
                </a:tc>
                <a:extLst>
                  <a:ext uri="{0D108BD9-81ED-4DB2-BD59-A6C34878D82A}">
                    <a16:rowId xmlns:a16="http://schemas.microsoft.com/office/drawing/2014/main" val="257987917"/>
                  </a:ext>
                </a:extLst>
              </a:tr>
              <a:tr h="902450">
                <a:tc gridSpan="2">
                  <a:txBody>
                    <a:bodyPr/>
                    <a:lstStyle/>
                    <a:p>
                      <a:pPr marL="171450" indent="-171450">
                        <a:buFont typeface="Wingdings" panose="05000000000000000000" pitchFamily="2" charset="2"/>
                        <a:buChar char="§"/>
                      </a:pPr>
                      <a:r>
                        <a:rPr lang="de-CH" sz="1100" dirty="0" smtClean="0"/>
                        <a:t>Einzelne Gesellschaften</a:t>
                      </a:r>
                      <a:r>
                        <a:rPr lang="de-CH" sz="1100" baseline="0" dirty="0" smtClean="0"/>
                        <a:t> nutzen unterschiedliche Zeiterfassungssysteme</a:t>
                      </a:r>
                    </a:p>
                    <a:p>
                      <a:pPr marL="171450" indent="-171450">
                        <a:buFont typeface="Wingdings" panose="05000000000000000000" pitchFamily="2" charset="2"/>
                        <a:buChar char="§"/>
                      </a:pPr>
                      <a:r>
                        <a:rPr lang="de-CH" sz="1100" baseline="0" dirty="0" smtClean="0">
                          <a:sym typeface="Wingdings" panose="05000000000000000000" pitchFamily="2" charset="2"/>
                        </a:rPr>
                        <a:t>Zeitintensive und umständliche Datenpflege (4 FTE SSC </a:t>
                      </a:r>
                      <a:r>
                        <a:rPr lang="de-CH" sz="1100" baseline="0" dirty="0" err="1" smtClean="0">
                          <a:sym typeface="Wingdings" panose="05000000000000000000" pitchFamily="2" charset="2"/>
                        </a:rPr>
                        <a:t>Payroll</a:t>
                      </a:r>
                      <a:r>
                        <a:rPr lang="de-CH" sz="1100" baseline="0" dirty="0" smtClean="0">
                          <a:sym typeface="Wingdings" panose="05000000000000000000" pitchFamily="2" charset="2"/>
                        </a:rPr>
                        <a:t>, 1 FTE SSC HR Admin)</a:t>
                      </a:r>
                      <a:endParaRPr lang="de-CH" sz="1100" baseline="0" dirty="0" smtClean="0"/>
                    </a:p>
                    <a:p>
                      <a:pPr marL="171450" indent="-171450">
                        <a:buFont typeface="Wingdings" panose="05000000000000000000" pitchFamily="2" charset="2"/>
                        <a:buChar char="§"/>
                      </a:pPr>
                      <a:r>
                        <a:rPr lang="de-CH" sz="1100" baseline="0" dirty="0" smtClean="0"/>
                        <a:t>Zeiterfassungssysteme sind teilweise End-</a:t>
                      </a:r>
                      <a:r>
                        <a:rPr lang="de-CH" sz="1100" baseline="0" dirty="0" err="1" smtClean="0"/>
                        <a:t>of</a:t>
                      </a:r>
                      <a:r>
                        <a:rPr lang="de-CH" sz="1100" baseline="0" dirty="0" smtClean="0"/>
                        <a:t>-Life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CH"/>
                    </a:p>
                  </a:txBody>
                  <a:tcPr/>
                </a:tc>
                <a:tc gridSpan="2">
                  <a:txBody>
                    <a:bodyPr/>
                    <a:lstStyle/>
                    <a:p>
                      <a:pPr marL="171450" indent="-171450">
                        <a:buFont typeface="Wingdings" panose="05000000000000000000" pitchFamily="2" charset="2"/>
                        <a:buChar char="§"/>
                      </a:pPr>
                      <a:r>
                        <a:rPr lang="en-US" sz="1100" dirty="0" err="1" smtClean="0"/>
                        <a:t>Implementierung</a:t>
                      </a:r>
                      <a:r>
                        <a:rPr lang="en-US" sz="1100" baseline="0" dirty="0" smtClean="0"/>
                        <a:t> </a:t>
                      </a:r>
                      <a:r>
                        <a:rPr lang="en-US" sz="1100" baseline="0" dirty="0" err="1" smtClean="0"/>
                        <a:t>eines</a:t>
                      </a:r>
                      <a:r>
                        <a:rPr lang="en-US" sz="1100" baseline="0" dirty="0" smtClean="0"/>
                        <a:t> einheitlichen </a:t>
                      </a:r>
                      <a:r>
                        <a:rPr lang="en-US" sz="1100" dirty="0" err="1" smtClean="0"/>
                        <a:t>Zeiterfassungssystems</a:t>
                      </a:r>
                      <a:r>
                        <a:rPr lang="en-US" sz="1100" dirty="0" smtClean="0"/>
                        <a:t> in den CH </a:t>
                      </a:r>
                      <a:r>
                        <a:rPr lang="en-US" sz="1100" dirty="0" err="1" smtClean="0"/>
                        <a:t>Gesellschaften</a:t>
                      </a:r>
                      <a:endParaRPr lang="en-US" sz="1100" dirty="0" smtClean="0"/>
                    </a:p>
                    <a:p>
                      <a:pPr marL="171450" indent="-171450">
                        <a:buFont typeface="Wingdings" panose="05000000000000000000" pitchFamily="2" charset="2"/>
                        <a:buChar char="§"/>
                      </a:pPr>
                      <a:r>
                        <a:rPr lang="en-US" sz="1100" dirty="0" err="1" smtClean="0"/>
                        <a:t>Eliminieren</a:t>
                      </a:r>
                      <a:r>
                        <a:rPr lang="en-US" sz="1100" dirty="0" smtClean="0"/>
                        <a:t> </a:t>
                      </a:r>
                      <a:r>
                        <a:rPr lang="en-US" sz="1100" dirty="0" err="1" smtClean="0"/>
                        <a:t>manueller</a:t>
                      </a:r>
                      <a:r>
                        <a:rPr lang="en-US" sz="1100" baseline="0" dirty="0" smtClean="0"/>
                        <a:t> </a:t>
                      </a:r>
                      <a:r>
                        <a:rPr lang="en-US" sz="1100" baseline="0" dirty="0" err="1" smtClean="0"/>
                        <a:t>Tätigkeiten</a:t>
                      </a:r>
                      <a:r>
                        <a:rPr lang="en-US" sz="1100" baseline="0" dirty="0" smtClean="0"/>
                        <a:t> auf </a:t>
                      </a:r>
                      <a:r>
                        <a:rPr lang="en-US" sz="1100" baseline="0" dirty="0" err="1" smtClean="0"/>
                        <a:t>ein</a:t>
                      </a:r>
                      <a:r>
                        <a:rPr lang="en-US" sz="1100" baseline="0" dirty="0" smtClean="0"/>
                        <a:t> Minimum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CH"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67098897"/>
                  </a:ext>
                </a:extLst>
              </a:tr>
              <a:tr h="369856">
                <a:tc gridSpan="2">
                  <a:txBody>
                    <a:bodyPr/>
                    <a:lstStyle/>
                    <a:p>
                      <a:pPr marL="0" marR="0" lvl="0" indent="0" algn="l" defTabSz="457200" rtl="0" eaLnBrk="1" fontAlgn="auto" latinLnBrk="0" hangingPunct="1">
                        <a:lnSpc>
                          <a:spcPct val="100000"/>
                        </a:lnSpc>
                        <a:spcBef>
                          <a:spcPts val="0"/>
                        </a:spcBef>
                        <a:spcAft>
                          <a:spcPts val="0"/>
                        </a:spcAft>
                        <a:buClrTx/>
                        <a:buSzTx/>
                        <a:buFont typeface="Wingdings" panose="05000000000000000000" pitchFamily="2" charset="2"/>
                        <a:buNone/>
                        <a:tabLst/>
                        <a:defRPr/>
                      </a:pPr>
                      <a:r>
                        <a:rPr lang="de-CH" sz="1200" b="1" kern="1200" dirty="0" smtClean="0">
                          <a:solidFill>
                            <a:schemeClr val="tx1"/>
                          </a:solidFill>
                          <a:latin typeface="+mn-lt"/>
                          <a:ea typeface="+mn-ea"/>
                          <a:cs typeface="+mn-cs"/>
                        </a:rPr>
                        <a:t>Zu erwartender Nutzen /</a:t>
                      </a:r>
                      <a:r>
                        <a:rPr lang="de-CH" sz="1200" b="1" kern="1200" baseline="0" dirty="0" smtClean="0">
                          <a:solidFill>
                            <a:schemeClr val="tx1"/>
                          </a:solidFill>
                          <a:latin typeface="+mn-lt"/>
                          <a:ea typeface="+mn-ea"/>
                          <a:cs typeface="+mn-cs"/>
                        </a:rPr>
                        <a:t> </a:t>
                      </a:r>
                      <a:r>
                        <a:rPr lang="de-CH" sz="1200" b="1" kern="1200" dirty="0" smtClean="0">
                          <a:solidFill>
                            <a:schemeClr val="tx1"/>
                          </a:solidFill>
                          <a:latin typeface="+mn-lt"/>
                          <a:ea typeface="+mn-ea"/>
                          <a:cs typeface="+mn-cs"/>
                        </a:rPr>
                        <a:t>Vorteile </a:t>
                      </a:r>
                      <a:br>
                        <a:rPr lang="de-CH" sz="1200" b="1" kern="1200" dirty="0" smtClean="0">
                          <a:solidFill>
                            <a:schemeClr val="tx1"/>
                          </a:solidFill>
                          <a:latin typeface="+mn-lt"/>
                          <a:ea typeface="+mn-ea"/>
                          <a:cs typeface="+mn-cs"/>
                        </a:rPr>
                      </a:br>
                      <a:r>
                        <a:rPr lang="de-CH" sz="700" b="1" kern="1200" dirty="0" smtClean="0">
                          <a:solidFill>
                            <a:schemeClr val="tx1"/>
                          </a:solidFill>
                          <a:latin typeface="+mn-lt"/>
                          <a:ea typeface="+mn-ea"/>
                          <a:cs typeface="+mn-cs"/>
                        </a:rPr>
                        <a:t>(</a:t>
                      </a:r>
                      <a:r>
                        <a:rPr lang="de-CH" sz="700" dirty="0" smtClean="0"/>
                        <a:t>Was</a:t>
                      </a:r>
                      <a:r>
                        <a:rPr lang="de-CH" sz="700" baseline="0" dirty="0" smtClean="0"/>
                        <a:t> ist der Nutzen / Vorteil bei Umsetzung der Projektidee?)</a:t>
                      </a:r>
                      <a:endParaRPr lang="de-CH" sz="700" b="1"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9EA"/>
                    </a:solidFill>
                  </a:tcPr>
                </a:tc>
                <a:tc hMerge="1">
                  <a:txBody>
                    <a:bodyPr/>
                    <a:lstStyle/>
                    <a:p>
                      <a:endParaRPr lang="de-CH"/>
                    </a:p>
                  </a:txBody>
                  <a:tcPr/>
                </a:tc>
                <a:tc gridSpan="2">
                  <a:txBody>
                    <a:bodyPr/>
                    <a:lstStyle/>
                    <a:p>
                      <a:pPr marL="0" marR="0" lvl="0" indent="0" algn="l" defTabSz="457200" rtl="0" eaLnBrk="1" fontAlgn="auto" latinLnBrk="0" hangingPunct="1">
                        <a:lnSpc>
                          <a:spcPct val="100000"/>
                        </a:lnSpc>
                        <a:spcBef>
                          <a:spcPts val="0"/>
                        </a:spcBef>
                        <a:spcAft>
                          <a:spcPts val="0"/>
                        </a:spcAft>
                        <a:buClrTx/>
                        <a:buSzTx/>
                        <a:buFont typeface="Wingdings" panose="05000000000000000000" pitchFamily="2" charset="2"/>
                        <a:buNone/>
                        <a:tabLst/>
                        <a:defRPr/>
                      </a:pPr>
                      <a:r>
                        <a:rPr lang="de-CH" sz="1200" b="1" kern="1200" dirty="0" smtClean="0">
                          <a:solidFill>
                            <a:schemeClr val="tx1"/>
                          </a:solidFill>
                          <a:latin typeface="+mn-lt"/>
                          <a:ea typeface="+mn-ea"/>
                          <a:cs typeface="+mn-cs"/>
                        </a:rPr>
                        <a:t>Weitere Bemerkungen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9EA"/>
                    </a:solidFill>
                  </a:tcPr>
                </a:tc>
                <a:tc hMerge="1">
                  <a:txBody>
                    <a:bodyPr/>
                    <a:lstStyle/>
                    <a:p>
                      <a:endParaRPr lang="de-CH"/>
                    </a:p>
                  </a:txBody>
                  <a:tcPr/>
                </a:tc>
                <a:extLst>
                  <a:ext uri="{0D108BD9-81ED-4DB2-BD59-A6C34878D82A}">
                    <a16:rowId xmlns:a16="http://schemas.microsoft.com/office/drawing/2014/main" val="3725420093"/>
                  </a:ext>
                </a:extLst>
              </a:tr>
              <a:tr h="560574">
                <a:tc gridSpan="2">
                  <a:txBody>
                    <a:bodyPr/>
                    <a:lstStyle/>
                    <a:p>
                      <a:pPr marL="171450" indent="-171450" algn="l" defTabSz="457200" rtl="0" eaLnBrk="1" latinLnBrk="0" hangingPunct="1">
                        <a:buClrTx/>
                        <a:buFont typeface="Wingdings" panose="05000000000000000000" pitchFamily="2" charset="2"/>
                        <a:buChar char="§"/>
                      </a:pPr>
                      <a:r>
                        <a:rPr lang="de-CH" sz="1100" kern="1200" dirty="0" smtClean="0">
                          <a:solidFill>
                            <a:schemeClr val="tx1"/>
                          </a:solidFill>
                          <a:latin typeface="+mn-lt"/>
                          <a:ea typeface="+mn-ea"/>
                          <a:cs typeface="+mn-cs"/>
                        </a:rPr>
                        <a:t>Geringere Wartungskosten</a:t>
                      </a: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de-CH" sz="1100" kern="1200" dirty="0" smtClean="0">
                          <a:solidFill>
                            <a:schemeClr val="tx1"/>
                          </a:solidFill>
                          <a:latin typeface="+mn-lt"/>
                          <a:ea typeface="+mn-ea"/>
                          <a:cs typeface="+mn-cs"/>
                        </a:rPr>
                        <a:t>Effizienzsteigerung SSC </a:t>
                      </a:r>
                      <a:r>
                        <a:rPr lang="de-CH" sz="1100" kern="1200" dirty="0" err="1" smtClean="0">
                          <a:solidFill>
                            <a:schemeClr val="tx1"/>
                          </a:solidFill>
                          <a:latin typeface="+mn-lt"/>
                          <a:ea typeface="+mn-ea"/>
                          <a:cs typeface="+mn-cs"/>
                        </a:rPr>
                        <a:t>Payroll</a:t>
                      </a:r>
                      <a:endParaRPr lang="de-CH" sz="1100" kern="1200" dirty="0" smtClean="0">
                        <a:solidFill>
                          <a:schemeClr val="tx1"/>
                        </a:solidFill>
                        <a:latin typeface="+mn-lt"/>
                        <a:ea typeface="+mn-ea"/>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100" kern="1200" dirty="0" smtClean="0">
                          <a:solidFill>
                            <a:schemeClr val="tx1"/>
                          </a:solidFill>
                          <a:latin typeface="+mn-lt"/>
                          <a:ea typeface="+mn-ea"/>
                          <a:cs typeface="+mn-cs"/>
                        </a:rPr>
                        <a:t>State-of-the-Art </a:t>
                      </a:r>
                      <a:r>
                        <a:rPr lang="en-US" sz="1100" kern="1200" dirty="0" err="1" smtClean="0">
                          <a:solidFill>
                            <a:schemeClr val="tx1"/>
                          </a:solidFill>
                          <a:latin typeface="+mn-lt"/>
                          <a:ea typeface="+mn-ea"/>
                          <a:cs typeface="+mn-cs"/>
                        </a:rPr>
                        <a:t>Technologie</a:t>
                      </a:r>
                      <a:r>
                        <a:rPr lang="en-US" sz="1100" kern="1200" dirty="0" smtClean="0">
                          <a:solidFill>
                            <a:schemeClr val="tx1"/>
                          </a:solidFill>
                          <a:latin typeface="+mn-lt"/>
                          <a:ea typeface="+mn-ea"/>
                          <a:cs typeface="+mn-cs"/>
                        </a:rPr>
                        <a:t> (modular, </a:t>
                      </a:r>
                      <a:r>
                        <a:rPr lang="en-US" sz="1100" kern="1200" dirty="0" err="1" smtClean="0">
                          <a:solidFill>
                            <a:schemeClr val="tx1"/>
                          </a:solidFill>
                          <a:latin typeface="+mn-lt"/>
                          <a:ea typeface="+mn-ea"/>
                          <a:cs typeface="+mn-cs"/>
                        </a:rPr>
                        <a:t>mobilefähig</a:t>
                      </a:r>
                      <a:r>
                        <a:rPr lang="en-US" sz="1100" kern="1200" dirty="0" smtClean="0">
                          <a:solidFill>
                            <a:schemeClr val="tx1"/>
                          </a:solidFill>
                          <a:latin typeface="+mn-lt"/>
                          <a:ea typeface="+mn-ea"/>
                          <a:cs typeface="+mn-cs"/>
                        </a:rPr>
                        <a:t>, etc.)</a:t>
                      </a:r>
                      <a:endParaRPr lang="de-CH" sz="11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CH"/>
                    </a:p>
                  </a:txBody>
                  <a:tcPr/>
                </a:tc>
                <a:tc gridSpan="2">
                  <a:txBody>
                    <a:bodyPr/>
                    <a:lstStyle/>
                    <a:p>
                      <a:pPr marL="0" marR="0" lvl="0" indent="0" algn="l" defTabSz="4572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de-CH" sz="1100" b="0" i="0" u="none" strike="noStrike" kern="1200" cap="none" spc="0" normalizeH="0" baseline="0" noProof="0" dirty="0" smtClean="0">
                        <a:ln>
                          <a:noFill/>
                        </a:ln>
                        <a:solidFill>
                          <a:srgbClr val="000000"/>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CH"/>
                    </a:p>
                  </a:txBody>
                  <a:tcPr/>
                </a:tc>
                <a:extLst>
                  <a:ext uri="{0D108BD9-81ED-4DB2-BD59-A6C34878D82A}">
                    <a16:rowId xmlns:a16="http://schemas.microsoft.com/office/drawing/2014/main" val="4122282999"/>
                  </a:ext>
                </a:extLst>
              </a:tr>
            </a:tbl>
          </a:graphicData>
        </a:graphic>
      </p:graphicFrame>
    </p:spTree>
    <p:extLst>
      <p:ext uri="{BB962C8B-B14F-4D97-AF65-F5344CB8AC3E}">
        <p14:creationId xmlns:p14="http://schemas.microsoft.com/office/powerpoint/2010/main" val="15322216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Beispiele von Vorlagen – Projekt Zeiterfassung Schweiz</a:t>
            </a:r>
          </a:p>
        </p:txBody>
      </p:sp>
      <p:sp>
        <p:nvSpPr>
          <p:cNvPr id="3" name="Textplatzhalter 2"/>
          <p:cNvSpPr>
            <a:spLocks noGrp="1"/>
          </p:cNvSpPr>
          <p:nvPr>
            <p:ph type="body" sz="quarter" idx="10"/>
          </p:nvPr>
        </p:nvSpPr>
        <p:spPr/>
        <p:txBody>
          <a:bodyPr/>
          <a:lstStyle/>
          <a:p>
            <a:r>
              <a:rPr lang="de-CH" dirty="0" smtClean="0"/>
              <a:t>Beispielhafter Projektauftrag</a:t>
            </a:r>
            <a:endParaRPr lang="de-CH" dirty="0"/>
          </a:p>
        </p:txBody>
      </p:sp>
      <p:pic>
        <p:nvPicPr>
          <p:cNvPr id="7" name="Grafik 6"/>
          <p:cNvPicPr>
            <a:picLocks noChangeAspect="1"/>
          </p:cNvPicPr>
          <p:nvPr/>
        </p:nvPicPr>
        <p:blipFill>
          <a:blip r:embed="rId2"/>
          <a:stretch>
            <a:fillRect/>
          </a:stretch>
        </p:blipFill>
        <p:spPr>
          <a:xfrm>
            <a:off x="684064" y="1038090"/>
            <a:ext cx="2232000" cy="1674000"/>
          </a:xfrm>
          <a:prstGeom prst="rect">
            <a:avLst/>
          </a:prstGeom>
          <a:effectLst>
            <a:outerShdw blurRad="50800" dist="38100" dir="2700000" algn="tl" rotWithShape="0">
              <a:prstClr val="black">
                <a:alpha val="40000"/>
              </a:prstClr>
            </a:outerShdw>
          </a:effectLst>
        </p:spPr>
      </p:pic>
      <p:pic>
        <p:nvPicPr>
          <p:cNvPr id="8" name="Grafik 7"/>
          <p:cNvPicPr>
            <a:picLocks noChangeAspect="1"/>
          </p:cNvPicPr>
          <p:nvPr/>
        </p:nvPicPr>
        <p:blipFill>
          <a:blip r:embed="rId3"/>
          <a:stretch>
            <a:fillRect/>
          </a:stretch>
        </p:blipFill>
        <p:spPr>
          <a:xfrm>
            <a:off x="3204096" y="1038090"/>
            <a:ext cx="2232000" cy="1674000"/>
          </a:xfrm>
          <a:prstGeom prst="rect">
            <a:avLst/>
          </a:prstGeom>
          <a:effectLst>
            <a:outerShdw blurRad="50800" dist="38100" dir="2700000" algn="tl" rotWithShape="0">
              <a:prstClr val="black">
                <a:alpha val="40000"/>
              </a:prstClr>
            </a:outerShdw>
          </a:effectLst>
        </p:spPr>
      </p:pic>
      <p:pic>
        <p:nvPicPr>
          <p:cNvPr id="9" name="Grafik 8"/>
          <p:cNvPicPr>
            <a:picLocks noChangeAspect="1"/>
          </p:cNvPicPr>
          <p:nvPr/>
        </p:nvPicPr>
        <p:blipFill>
          <a:blip r:embed="rId4"/>
          <a:stretch>
            <a:fillRect/>
          </a:stretch>
        </p:blipFill>
        <p:spPr>
          <a:xfrm>
            <a:off x="5724376" y="1040721"/>
            <a:ext cx="2232000" cy="1674000"/>
          </a:xfrm>
          <a:prstGeom prst="rect">
            <a:avLst/>
          </a:prstGeom>
          <a:effectLst>
            <a:outerShdw blurRad="50800" dist="38100" dir="2700000" algn="tl" rotWithShape="0">
              <a:prstClr val="black">
                <a:alpha val="40000"/>
              </a:prstClr>
            </a:outerShdw>
          </a:effectLst>
        </p:spPr>
      </p:pic>
      <p:pic>
        <p:nvPicPr>
          <p:cNvPr id="10" name="Grafik 9"/>
          <p:cNvPicPr>
            <a:picLocks noChangeAspect="1"/>
          </p:cNvPicPr>
          <p:nvPr/>
        </p:nvPicPr>
        <p:blipFill>
          <a:blip r:embed="rId5"/>
          <a:stretch>
            <a:fillRect/>
          </a:stretch>
        </p:blipFill>
        <p:spPr>
          <a:xfrm>
            <a:off x="684064" y="2835120"/>
            <a:ext cx="2232000" cy="1674000"/>
          </a:xfrm>
          <a:prstGeom prst="rect">
            <a:avLst/>
          </a:prstGeom>
          <a:effectLst>
            <a:outerShdw blurRad="50800" dist="38100" dir="2700000" algn="tl" rotWithShape="0">
              <a:prstClr val="black">
                <a:alpha val="40000"/>
              </a:prstClr>
            </a:outerShdw>
          </a:effectLst>
        </p:spPr>
      </p:pic>
      <p:pic>
        <p:nvPicPr>
          <p:cNvPr id="11" name="Grafik 10"/>
          <p:cNvPicPr>
            <a:picLocks noChangeAspect="1"/>
          </p:cNvPicPr>
          <p:nvPr/>
        </p:nvPicPr>
        <p:blipFill>
          <a:blip r:embed="rId6"/>
          <a:stretch>
            <a:fillRect/>
          </a:stretch>
        </p:blipFill>
        <p:spPr>
          <a:xfrm>
            <a:off x="5724376" y="2835120"/>
            <a:ext cx="2232000" cy="1674000"/>
          </a:xfrm>
          <a:prstGeom prst="rect">
            <a:avLst/>
          </a:prstGeom>
          <a:effectLst>
            <a:outerShdw blurRad="50800" dist="38100" dir="2700000" algn="tl" rotWithShape="0">
              <a:prstClr val="black">
                <a:alpha val="40000"/>
              </a:prstClr>
            </a:outerShdw>
          </a:effectLst>
        </p:spPr>
      </p:pic>
      <p:pic>
        <p:nvPicPr>
          <p:cNvPr id="12" name="Grafik 11"/>
          <p:cNvPicPr>
            <a:picLocks noChangeAspect="1"/>
          </p:cNvPicPr>
          <p:nvPr/>
        </p:nvPicPr>
        <p:blipFill>
          <a:blip r:embed="rId7"/>
          <a:stretch>
            <a:fillRect/>
          </a:stretch>
        </p:blipFill>
        <p:spPr>
          <a:xfrm>
            <a:off x="5724376" y="4629519"/>
            <a:ext cx="2232000" cy="1674000"/>
          </a:xfrm>
          <a:prstGeom prst="rect">
            <a:avLst/>
          </a:prstGeom>
          <a:effectLst>
            <a:outerShdw blurRad="50800" dist="38100" dir="2700000" algn="tl" rotWithShape="0">
              <a:prstClr val="black">
                <a:alpha val="40000"/>
              </a:prstClr>
            </a:outerShdw>
          </a:effectLst>
        </p:spPr>
      </p:pic>
      <p:pic>
        <p:nvPicPr>
          <p:cNvPr id="14" name="Grafik 13"/>
          <p:cNvPicPr>
            <a:picLocks noChangeAspect="1"/>
          </p:cNvPicPr>
          <p:nvPr/>
        </p:nvPicPr>
        <p:blipFill>
          <a:blip r:embed="rId8"/>
          <a:stretch>
            <a:fillRect/>
          </a:stretch>
        </p:blipFill>
        <p:spPr>
          <a:xfrm>
            <a:off x="677055" y="4632150"/>
            <a:ext cx="2232000" cy="1674000"/>
          </a:xfrm>
          <a:prstGeom prst="rect">
            <a:avLst/>
          </a:prstGeom>
          <a:effectLst>
            <a:outerShdw blurRad="50800" dist="38100" dir="2700000" algn="tl" rotWithShape="0">
              <a:prstClr val="black">
                <a:alpha val="40000"/>
              </a:prstClr>
            </a:outerShdw>
          </a:effectLst>
        </p:spPr>
      </p:pic>
      <p:pic>
        <p:nvPicPr>
          <p:cNvPr id="13" name="Grafik 12"/>
          <p:cNvPicPr>
            <a:picLocks noChangeAspect="1"/>
          </p:cNvPicPr>
          <p:nvPr/>
        </p:nvPicPr>
        <p:blipFill>
          <a:blip r:embed="rId9"/>
          <a:stretch>
            <a:fillRect/>
          </a:stretch>
        </p:blipFill>
        <p:spPr>
          <a:xfrm>
            <a:off x="789269" y="4895061"/>
            <a:ext cx="2055283" cy="1270243"/>
          </a:xfrm>
          <a:prstGeom prst="rect">
            <a:avLst/>
          </a:prstGeom>
        </p:spPr>
      </p:pic>
      <p:pic>
        <p:nvPicPr>
          <p:cNvPr id="15" name="Grafik 14"/>
          <p:cNvPicPr>
            <a:picLocks noChangeAspect="1"/>
          </p:cNvPicPr>
          <p:nvPr/>
        </p:nvPicPr>
        <p:blipFill>
          <a:blip r:embed="rId10"/>
          <a:stretch>
            <a:fillRect/>
          </a:stretch>
        </p:blipFill>
        <p:spPr>
          <a:xfrm>
            <a:off x="3204096" y="4632150"/>
            <a:ext cx="2232000" cy="1674000"/>
          </a:xfrm>
          <a:prstGeom prst="rect">
            <a:avLst/>
          </a:prstGeom>
          <a:effectLst>
            <a:outerShdw blurRad="50800" dist="38100" dir="2700000" algn="tl" rotWithShape="0">
              <a:prstClr val="black">
                <a:alpha val="40000"/>
              </a:prstClr>
            </a:outerShdw>
          </a:effectLst>
        </p:spPr>
      </p:pic>
      <p:pic>
        <p:nvPicPr>
          <p:cNvPr id="16" name="Grafik 15"/>
          <p:cNvPicPr>
            <a:picLocks noChangeAspect="1"/>
          </p:cNvPicPr>
          <p:nvPr/>
        </p:nvPicPr>
        <p:blipFill>
          <a:blip r:embed="rId11"/>
          <a:stretch>
            <a:fillRect/>
          </a:stretch>
        </p:blipFill>
        <p:spPr>
          <a:xfrm>
            <a:off x="3204096" y="2835120"/>
            <a:ext cx="2232000" cy="1674000"/>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2864563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Beispiele von Vorlagen – Projekt Zeiterfassung Schweiz</a:t>
            </a:r>
            <a:endParaRPr lang="de-CH" dirty="0"/>
          </a:p>
        </p:txBody>
      </p:sp>
      <p:pic>
        <p:nvPicPr>
          <p:cNvPr id="11" name="Grafik 10"/>
          <p:cNvPicPr>
            <a:picLocks noChangeAspect="1"/>
          </p:cNvPicPr>
          <p:nvPr/>
        </p:nvPicPr>
        <p:blipFill>
          <a:blip r:embed="rId2"/>
          <a:stretch>
            <a:fillRect/>
          </a:stretch>
        </p:blipFill>
        <p:spPr>
          <a:xfrm>
            <a:off x="395288" y="1268760"/>
            <a:ext cx="8281168" cy="3693808"/>
          </a:xfrm>
          <a:prstGeom prst="rect">
            <a:avLst/>
          </a:prstGeom>
        </p:spPr>
      </p:pic>
      <p:sp>
        <p:nvSpPr>
          <p:cNvPr id="12" name="Textplatzhalter 2"/>
          <p:cNvSpPr>
            <a:spLocks noGrp="1"/>
          </p:cNvSpPr>
          <p:nvPr>
            <p:ph type="body" sz="quarter" idx="10"/>
          </p:nvPr>
        </p:nvSpPr>
        <p:spPr>
          <a:xfrm>
            <a:off x="388279" y="641897"/>
            <a:ext cx="8362021" cy="359817"/>
          </a:xfrm>
        </p:spPr>
        <p:txBody>
          <a:bodyPr/>
          <a:lstStyle/>
          <a:p>
            <a:r>
              <a:rPr lang="de-CH" dirty="0" smtClean="0"/>
              <a:t>Beispielhafte Nutzwertanalyse in der Software-Evaluation</a:t>
            </a:r>
            <a:endParaRPr lang="de-CH" dirty="0"/>
          </a:p>
        </p:txBody>
      </p:sp>
    </p:spTree>
    <p:extLst>
      <p:ext uri="{BB962C8B-B14F-4D97-AF65-F5344CB8AC3E}">
        <p14:creationId xmlns:p14="http://schemas.microsoft.com/office/powerpoint/2010/main" val="32404299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solidFill>
                  <a:schemeClr val="tx1"/>
                </a:solidFill>
              </a:rPr>
              <a:t>Beispiel der Ressourcenplanung in Orchestra (1/2)</a:t>
            </a:r>
            <a:endParaRPr lang="de-CH" dirty="0">
              <a:solidFill>
                <a:schemeClr val="tx1"/>
              </a:solidFill>
            </a:endParaRPr>
          </a:p>
        </p:txBody>
      </p:sp>
      <p:grpSp>
        <p:nvGrpSpPr>
          <p:cNvPr id="4" name="Gruppieren 3"/>
          <p:cNvGrpSpPr>
            <a:grpSpLocks noChangeAspect="1"/>
          </p:cNvGrpSpPr>
          <p:nvPr/>
        </p:nvGrpSpPr>
        <p:grpSpPr>
          <a:xfrm>
            <a:off x="395288" y="794270"/>
            <a:ext cx="8208000" cy="4722962"/>
            <a:chOff x="395288" y="1484784"/>
            <a:chExt cx="7273056" cy="4184980"/>
          </a:xfrm>
        </p:grpSpPr>
        <p:pic>
          <p:nvPicPr>
            <p:cNvPr id="3" name="Grafik 2"/>
            <p:cNvPicPr>
              <a:picLocks noChangeAspect="1"/>
            </p:cNvPicPr>
            <p:nvPr/>
          </p:nvPicPr>
          <p:blipFill rotWithShape="1">
            <a:blip r:embed="rId2"/>
            <a:srcRect r="28451"/>
            <a:stretch/>
          </p:blipFill>
          <p:spPr>
            <a:xfrm>
              <a:off x="395288" y="1484784"/>
              <a:ext cx="7273056" cy="4184980"/>
            </a:xfrm>
            <a:prstGeom prst="rect">
              <a:avLst/>
            </a:prstGeom>
          </p:spPr>
        </p:pic>
        <p:pic>
          <p:nvPicPr>
            <p:cNvPr id="6" name="Grafik 5"/>
            <p:cNvPicPr>
              <a:picLocks noChangeAspect="1"/>
            </p:cNvPicPr>
            <p:nvPr/>
          </p:nvPicPr>
          <p:blipFill rotWithShape="1">
            <a:blip r:embed="rId2"/>
            <a:srcRect l="60923" b="93117"/>
            <a:stretch/>
          </p:blipFill>
          <p:spPr>
            <a:xfrm>
              <a:off x="3696122" y="1484784"/>
              <a:ext cx="3972222" cy="288032"/>
            </a:xfrm>
            <a:prstGeom prst="rect">
              <a:avLst/>
            </a:prstGeom>
          </p:spPr>
        </p:pic>
      </p:grpSp>
      <p:sp>
        <p:nvSpPr>
          <p:cNvPr id="8" name="Textplatzhalter 3"/>
          <p:cNvSpPr>
            <a:spLocks noGrp="1"/>
          </p:cNvSpPr>
          <p:nvPr>
            <p:ph type="body" sz="quarter" idx="11"/>
          </p:nvPr>
        </p:nvSpPr>
        <p:spPr>
          <a:xfrm>
            <a:off x="388938" y="5661248"/>
            <a:ext cx="8361362" cy="648072"/>
          </a:xfrm>
        </p:spPr>
        <p:txBody>
          <a:bodyPr/>
          <a:lstStyle/>
          <a:p>
            <a:pPr marL="0" indent="0">
              <a:spcBef>
                <a:spcPts val="600"/>
              </a:spcBef>
              <a:spcAft>
                <a:spcPts val="600"/>
              </a:spcAft>
            </a:pPr>
            <a:r>
              <a:rPr lang="de-CH" sz="1600" b="0" dirty="0" smtClean="0"/>
              <a:t>Orchestra bietet diverse weitere Auswertungsmöglichkeiten (nach OE-Einheiten, nach Ressource, etc.)</a:t>
            </a:r>
            <a:endParaRPr lang="de-CH" sz="1600" b="0" dirty="0"/>
          </a:p>
          <a:p>
            <a:endParaRPr lang="de-CH" dirty="0"/>
          </a:p>
        </p:txBody>
      </p:sp>
    </p:spTree>
    <p:extLst>
      <p:ext uri="{BB962C8B-B14F-4D97-AF65-F5344CB8AC3E}">
        <p14:creationId xmlns:p14="http://schemas.microsoft.com/office/powerpoint/2010/main" val="24935631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solidFill>
                  <a:schemeClr val="tx1"/>
                </a:solidFill>
              </a:rPr>
              <a:t>Beispiel der Ressourcenplanung in Orchestra (2/2)</a:t>
            </a:r>
            <a:endParaRPr lang="de-CH" dirty="0">
              <a:solidFill>
                <a:schemeClr val="tx1"/>
              </a:solidFill>
            </a:endParaRPr>
          </a:p>
        </p:txBody>
      </p:sp>
      <p:pic>
        <p:nvPicPr>
          <p:cNvPr id="5" name="Grafik 4"/>
          <p:cNvPicPr>
            <a:picLocks noChangeAspect="1"/>
          </p:cNvPicPr>
          <p:nvPr/>
        </p:nvPicPr>
        <p:blipFill rotWithShape="1">
          <a:blip r:embed="rId2"/>
          <a:srcRect r="35258"/>
          <a:stretch/>
        </p:blipFill>
        <p:spPr>
          <a:xfrm>
            <a:off x="387377" y="836712"/>
            <a:ext cx="8217071" cy="3912405"/>
          </a:xfrm>
          <a:prstGeom prst="rect">
            <a:avLst/>
          </a:prstGeom>
        </p:spPr>
      </p:pic>
    </p:spTree>
    <p:extLst>
      <p:ext uri="{BB962C8B-B14F-4D97-AF65-F5344CB8AC3E}">
        <p14:creationId xmlns:p14="http://schemas.microsoft.com/office/powerpoint/2010/main" val="30913600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Weshalb ein Projektmanagement-Handbuch und Portfolio?</a:t>
            </a:r>
            <a:endParaRPr lang="de-CH" dirty="0"/>
          </a:p>
        </p:txBody>
      </p:sp>
      <p:sp>
        <p:nvSpPr>
          <p:cNvPr id="4" name="Textplatzhalter 3"/>
          <p:cNvSpPr>
            <a:spLocks noGrp="1"/>
          </p:cNvSpPr>
          <p:nvPr>
            <p:ph type="body" sz="quarter" idx="11"/>
          </p:nvPr>
        </p:nvSpPr>
        <p:spPr>
          <a:xfrm>
            <a:off x="388938" y="1124744"/>
            <a:ext cx="8361362" cy="5041031"/>
          </a:xfrm>
        </p:spPr>
        <p:txBody>
          <a:bodyPr/>
          <a:lstStyle/>
          <a:p>
            <a:pPr marL="0" indent="0" algn="ctr">
              <a:spcBef>
                <a:spcPts val="600"/>
              </a:spcBef>
              <a:spcAft>
                <a:spcPts val="600"/>
              </a:spcAft>
            </a:pPr>
            <a:r>
              <a:rPr lang="de-CH" sz="1600" dirty="0" smtClean="0"/>
              <a:t>Anstoss </a:t>
            </a:r>
            <a:r>
              <a:rPr lang="de-CH" sz="1600" dirty="0" smtClean="0">
                <a:sym typeface="Wingdings" panose="05000000000000000000" pitchFamily="2" charset="2"/>
              </a:rPr>
              <a:t> Verschiedene Projekte werden zu wenig geplant oder die </a:t>
            </a:r>
            <a:br>
              <a:rPr lang="de-CH" sz="1600" dirty="0" smtClean="0">
                <a:sym typeface="Wingdings" panose="05000000000000000000" pitchFamily="2" charset="2"/>
              </a:rPr>
            </a:br>
            <a:r>
              <a:rPr lang="de-CH" sz="1600" dirty="0" smtClean="0">
                <a:sym typeface="Wingdings" panose="05000000000000000000" pitchFamily="2" charset="2"/>
              </a:rPr>
              <a:t>benötigten Stellen wurden nicht oder zu spät involviert.</a:t>
            </a:r>
            <a:endParaRPr lang="de-CH" sz="1600" dirty="0"/>
          </a:p>
          <a:p>
            <a:pPr marL="0" indent="0">
              <a:spcBef>
                <a:spcPts val="600"/>
              </a:spcBef>
              <a:spcAft>
                <a:spcPts val="600"/>
              </a:spcAft>
            </a:pPr>
            <a:r>
              <a:rPr lang="de-CH" sz="1400" dirty="0" smtClean="0"/>
              <a:t>Ziele </a:t>
            </a:r>
            <a:r>
              <a:rPr lang="de-CH" sz="1400" dirty="0"/>
              <a:t>des </a:t>
            </a:r>
            <a:r>
              <a:rPr lang="de-CH" sz="1400" dirty="0" smtClean="0"/>
              <a:t>Handbuchs:</a:t>
            </a:r>
          </a:p>
          <a:p>
            <a:pPr>
              <a:spcBef>
                <a:spcPts val="600"/>
              </a:spcBef>
              <a:spcAft>
                <a:spcPts val="600"/>
              </a:spcAft>
              <a:buFont typeface="Wingdings" panose="05000000000000000000" pitchFamily="2" charset="2"/>
              <a:buChar char="§"/>
            </a:pPr>
            <a:r>
              <a:rPr lang="de-CH" sz="1400" b="0" dirty="0" smtClean="0"/>
              <a:t>Einheitliches und methodisches Vorgehen, definierte Prozesse und Dokumentvorlagen</a:t>
            </a:r>
            <a:endParaRPr lang="de-CH" sz="1400" dirty="0" smtClean="0"/>
          </a:p>
          <a:p>
            <a:pPr>
              <a:spcBef>
                <a:spcPts val="600"/>
              </a:spcBef>
              <a:spcAft>
                <a:spcPts val="600"/>
              </a:spcAft>
              <a:buFont typeface="Wingdings" panose="05000000000000000000" pitchFamily="2" charset="2"/>
              <a:buChar char="§"/>
            </a:pPr>
            <a:r>
              <a:rPr lang="de-CH" sz="1400" dirty="0" smtClean="0"/>
              <a:t>Planung und Qualität </a:t>
            </a:r>
            <a:r>
              <a:rPr lang="de-CH" sz="1400" b="0" dirty="0" smtClean="0"/>
              <a:t>von </a:t>
            </a:r>
            <a:r>
              <a:rPr lang="de-CH" sz="1400" dirty="0"/>
              <a:t>IT-Projekten</a:t>
            </a:r>
            <a:r>
              <a:rPr lang="de-CH" sz="1400" b="0" dirty="0"/>
              <a:t> in der Arbonia </a:t>
            </a:r>
            <a:r>
              <a:rPr lang="de-CH" sz="1400" dirty="0" smtClean="0"/>
              <a:t>erhöhen</a:t>
            </a:r>
          </a:p>
          <a:p>
            <a:pPr>
              <a:spcBef>
                <a:spcPts val="600"/>
              </a:spcBef>
              <a:spcAft>
                <a:spcPts val="600"/>
              </a:spcAft>
              <a:buFont typeface="Wingdings" panose="05000000000000000000" pitchFamily="2" charset="2"/>
              <a:buChar char="§"/>
            </a:pPr>
            <a:r>
              <a:rPr lang="de-CH" sz="1400" b="0" dirty="0"/>
              <a:t>O</a:t>
            </a:r>
            <a:r>
              <a:rPr lang="de-CH" sz="1400" b="0" dirty="0" smtClean="0"/>
              <a:t>ptimaler Einsatz von </a:t>
            </a:r>
            <a:r>
              <a:rPr lang="de-CH" sz="1400" dirty="0" smtClean="0"/>
              <a:t>Ressourcen und Kosten sicherstellen</a:t>
            </a:r>
          </a:p>
          <a:p>
            <a:pPr>
              <a:spcBef>
                <a:spcPts val="600"/>
              </a:spcBef>
              <a:spcAft>
                <a:spcPts val="600"/>
              </a:spcAft>
              <a:buFont typeface="Wingdings" panose="05000000000000000000" pitchFamily="2" charset="2"/>
              <a:buChar char="§"/>
            </a:pPr>
            <a:r>
              <a:rPr lang="de-CH" sz="1400" dirty="0" smtClean="0"/>
              <a:t>Prozess stellt sicher</a:t>
            </a:r>
            <a:r>
              <a:rPr lang="de-CH" sz="1400" b="0" dirty="0" smtClean="0"/>
              <a:t>, dass </a:t>
            </a:r>
            <a:r>
              <a:rPr lang="de-CH" sz="1400" dirty="0" smtClean="0"/>
              <a:t>strategisch definierte Technologien </a:t>
            </a:r>
            <a:r>
              <a:rPr lang="de-CH" sz="1400" b="0" dirty="0" smtClean="0"/>
              <a:t>zum Einsatz kommen und </a:t>
            </a:r>
            <a:r>
              <a:rPr lang="de-CH" sz="1400" dirty="0" smtClean="0"/>
              <a:t>Synergien </a:t>
            </a:r>
            <a:r>
              <a:rPr lang="de-CH" sz="1400" b="0" dirty="0" smtClean="0"/>
              <a:t>genutzt werden</a:t>
            </a:r>
          </a:p>
          <a:p>
            <a:pPr marL="0" indent="0">
              <a:spcBef>
                <a:spcPts val="600"/>
              </a:spcBef>
              <a:spcAft>
                <a:spcPts val="600"/>
              </a:spcAft>
            </a:pPr>
            <a:r>
              <a:rPr lang="de-CH" sz="1400" dirty="0" smtClean="0"/>
              <a:t>Fazit: </a:t>
            </a:r>
            <a:r>
              <a:rPr lang="de-CH" sz="1400" b="0" dirty="0" smtClean="0"/>
              <a:t>Projektmanagement-Handbuch </a:t>
            </a:r>
            <a:r>
              <a:rPr lang="de-CH" sz="1400" b="0" dirty="0"/>
              <a:t>(</a:t>
            </a:r>
            <a:r>
              <a:rPr lang="de-CH" sz="1400" b="0" dirty="0" err="1"/>
              <a:t>PM@Arbonia</a:t>
            </a:r>
            <a:r>
              <a:rPr lang="de-CH" sz="1400" b="0" dirty="0"/>
              <a:t>) dient </a:t>
            </a:r>
            <a:r>
              <a:rPr lang="de-CH" sz="1400" dirty="0"/>
              <a:t>als Unterstützung und Vorgabenübersicht</a:t>
            </a:r>
            <a:r>
              <a:rPr lang="de-CH" sz="1400" b="0" dirty="0"/>
              <a:t> für die in der Arbonia durchgeführten </a:t>
            </a:r>
            <a:r>
              <a:rPr lang="de-CH" sz="1400" b="0" dirty="0" smtClean="0"/>
              <a:t>IT-Projekte.</a:t>
            </a:r>
          </a:p>
          <a:p>
            <a:pPr>
              <a:buFont typeface="Wingdings" panose="05000000000000000000" pitchFamily="2" charset="2"/>
              <a:buChar char="§"/>
            </a:pPr>
            <a:r>
              <a:rPr lang="de-CH" sz="1400" b="0" dirty="0" smtClean="0"/>
              <a:t>Leitsätze, Projektmanagementhandbuch…</a:t>
            </a:r>
          </a:p>
          <a:p>
            <a:pPr marL="628650" lvl="2" indent="-274638">
              <a:spcBef>
                <a:spcPts val="300"/>
              </a:spcBef>
              <a:spcAft>
                <a:spcPts val="300"/>
              </a:spcAft>
              <a:buFont typeface="Courier New" panose="02070309020205020404" pitchFamily="49" charset="0"/>
              <a:buChar char="o"/>
            </a:pPr>
            <a:r>
              <a:rPr lang="de-CH" sz="1200" dirty="0" smtClean="0"/>
              <a:t>… </a:t>
            </a:r>
            <a:r>
              <a:rPr lang="de-CH" sz="1200" dirty="0"/>
              <a:t>ist verbindlich für alle IT-Projekte </a:t>
            </a:r>
            <a:r>
              <a:rPr lang="de-CH" sz="1200" dirty="0" smtClean="0"/>
              <a:t>oder Involvierung der IT anzuwenden bei Corporate und Türen.</a:t>
            </a:r>
            <a:endParaRPr lang="de-CH" sz="1200" dirty="0"/>
          </a:p>
          <a:p>
            <a:pPr marL="628650" lvl="2" indent="-274638">
              <a:spcBef>
                <a:spcPts val="300"/>
              </a:spcBef>
              <a:spcAft>
                <a:spcPts val="300"/>
              </a:spcAft>
              <a:buFont typeface="Courier New" panose="02070309020205020404" pitchFamily="49" charset="0"/>
              <a:buChar char="o"/>
            </a:pPr>
            <a:r>
              <a:rPr lang="de-CH" sz="1200" b="0" dirty="0" smtClean="0"/>
              <a:t>… unterstützt </a:t>
            </a:r>
            <a:r>
              <a:rPr lang="de-CH" sz="1200" b="0" dirty="0"/>
              <a:t>die </a:t>
            </a:r>
            <a:r>
              <a:rPr lang="de-CH" sz="1200" b="0" dirty="0" smtClean="0"/>
              <a:t>Organisation und Abwicklung von </a:t>
            </a:r>
            <a:r>
              <a:rPr lang="de-CH" sz="1200" b="0" dirty="0"/>
              <a:t>IT-Projekten in einer einheitlicher und strukturierten Form.</a:t>
            </a:r>
          </a:p>
          <a:p>
            <a:pPr marL="628650" lvl="2" indent="-274638">
              <a:spcBef>
                <a:spcPts val="300"/>
              </a:spcBef>
              <a:spcAft>
                <a:spcPts val="300"/>
              </a:spcAft>
              <a:buFont typeface="Courier New" panose="02070309020205020404" pitchFamily="49" charset="0"/>
              <a:buChar char="o"/>
            </a:pPr>
            <a:r>
              <a:rPr lang="de-CH" sz="1200" b="0" dirty="0" smtClean="0"/>
              <a:t>… </a:t>
            </a:r>
            <a:r>
              <a:rPr lang="de-CH" sz="1200" b="0" dirty="0"/>
              <a:t>bietet eine gemeinsame </a:t>
            </a:r>
            <a:r>
              <a:rPr lang="de-CH" sz="1200" b="0" dirty="0" smtClean="0"/>
              <a:t>Leitplanken </a:t>
            </a:r>
            <a:r>
              <a:rPr lang="de-CH" sz="1200" b="0" dirty="0"/>
              <a:t>für alle im Projekt involvierten Stellen und </a:t>
            </a:r>
            <a:r>
              <a:rPr lang="de-CH" sz="1200" b="0" dirty="0" smtClean="0"/>
              <a:t>Personen.</a:t>
            </a:r>
            <a:endParaRPr lang="de-CH" sz="1200" b="0" dirty="0"/>
          </a:p>
          <a:p>
            <a:pPr marL="628650" lvl="2" indent="-274638">
              <a:spcBef>
                <a:spcPts val="300"/>
              </a:spcBef>
              <a:spcAft>
                <a:spcPts val="300"/>
              </a:spcAft>
              <a:buFont typeface="Courier New" panose="02070309020205020404" pitchFamily="49" charset="0"/>
              <a:buChar char="o"/>
            </a:pPr>
            <a:r>
              <a:rPr lang="de-CH" sz="1200" b="0" dirty="0" smtClean="0"/>
              <a:t>… versteht </a:t>
            </a:r>
            <a:r>
              <a:rPr lang="de-CH" sz="1200" b="0" dirty="0"/>
              <a:t>sich als praxisorientiertes Werkzeug der </a:t>
            </a:r>
            <a:r>
              <a:rPr lang="de-CH" sz="1200" b="0" dirty="0" smtClean="0"/>
              <a:t>Projektabwicklung.</a:t>
            </a:r>
            <a:endParaRPr lang="de-CH" sz="1200" b="0" dirty="0"/>
          </a:p>
          <a:p>
            <a:pPr marL="628650" lvl="2" indent="-274638">
              <a:spcBef>
                <a:spcPts val="300"/>
              </a:spcBef>
              <a:spcAft>
                <a:spcPts val="300"/>
              </a:spcAft>
              <a:buFont typeface="Courier New" panose="02070309020205020404" pitchFamily="49" charset="0"/>
              <a:buChar char="o"/>
            </a:pPr>
            <a:r>
              <a:rPr lang="de-CH" sz="1200" b="0" dirty="0" smtClean="0"/>
              <a:t>… fördert Transparenz</a:t>
            </a:r>
            <a:r>
              <a:rPr lang="de-CH" sz="1200" b="0" dirty="0"/>
              <a:t>, Effizienz, Qualität und Erfahrungssicherung bei </a:t>
            </a:r>
            <a:r>
              <a:rPr lang="de-CH" sz="1200" b="0" dirty="0" smtClean="0"/>
              <a:t>IT-Projekten.</a:t>
            </a:r>
            <a:endParaRPr lang="de-CH" sz="1200" b="0" dirty="0"/>
          </a:p>
        </p:txBody>
      </p:sp>
    </p:spTree>
    <p:extLst>
      <p:ext uri="{BB962C8B-B14F-4D97-AF65-F5344CB8AC3E}">
        <p14:creationId xmlns:p14="http://schemas.microsoft.com/office/powerpoint/2010/main" val="22347410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kt 4" hidden="1"/>
          <p:cNvGraphicFramePr>
            <a:graphicFrameLocks noChangeAspect="1"/>
          </p:cNvGraphicFramePr>
          <p:nvPr>
            <p:custDataLst>
              <p:tags r:id="rId2"/>
            </p:custDataLst>
            <p:extLst>
              <p:ext uri="{D42A27DB-BD31-4B8C-83A1-F6EECF244321}">
                <p14:modId xmlns:p14="http://schemas.microsoft.com/office/powerpoint/2010/main" val="284542512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38843"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hteck 3" hidden="1"/>
          <p:cNvSpPr/>
          <p:nvPr>
            <p:custDataLst>
              <p:tags r:id="rId3"/>
            </p:custDataLst>
          </p:nvPr>
        </p:nvSpPr>
        <p:spPr bwMode="auto">
          <a:xfrm>
            <a:off x="0" y="0"/>
            <a:ext cx="158750" cy="158750"/>
          </a:xfrm>
          <a:prstGeom prst="rect">
            <a:avLst/>
          </a:prstGeom>
          <a:solidFill>
            <a:schemeClr val="accent1"/>
          </a:solidFill>
          <a:ln>
            <a:noFill/>
          </a:ln>
          <a:effectLst/>
          <a:extLst/>
        </p:spPr>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algn="ctr" defTabSz="673100"/>
            <a:endParaRPr kumimoji="0" lang="en-US" sz="2400" u="none" strike="noStrike" cap="none" normalizeH="0" dirty="0" smtClean="0">
              <a:ln>
                <a:noFill/>
              </a:ln>
              <a:solidFill>
                <a:schemeClr val="tx1"/>
              </a:solidFill>
              <a:effectLst/>
              <a:latin typeface="Arial Bold"/>
              <a:ea typeface="ＭＳ Ｐゴシック" charset="0"/>
              <a:cs typeface="Arial" pitchFamily="34" charset="0"/>
              <a:sym typeface="Arial Bold"/>
            </a:endParaRPr>
          </a:p>
        </p:txBody>
      </p:sp>
      <p:sp>
        <p:nvSpPr>
          <p:cNvPr id="2" name="Titel 1"/>
          <p:cNvSpPr>
            <a:spLocks noGrp="1"/>
          </p:cNvSpPr>
          <p:nvPr>
            <p:ph type="title"/>
          </p:nvPr>
        </p:nvSpPr>
        <p:spPr>
          <a:xfrm>
            <a:off x="2051050" y="4962871"/>
            <a:ext cx="6697664" cy="720824"/>
          </a:xfrm>
          <a:prstGeom prst="rect">
            <a:avLst/>
          </a:prstGeom>
        </p:spPr>
        <p:txBody>
          <a:bodyPr/>
          <a:lstStyle/>
          <a:p>
            <a:r>
              <a:rPr lang="en-US" dirty="0" smtClean="0">
                <a:ea typeface="Arial Bold"/>
              </a:rPr>
              <a:t>Backup</a:t>
            </a:r>
            <a:r>
              <a:rPr lang="en-US" dirty="0">
                <a:ea typeface="Arial Bold"/>
              </a:rPr>
              <a:t/>
            </a:r>
            <a:br>
              <a:rPr lang="en-US" dirty="0">
                <a:ea typeface="Arial Bold"/>
              </a:rPr>
            </a:br>
            <a:r>
              <a:rPr lang="en-US" dirty="0">
                <a:ea typeface="Arial Bold"/>
              </a:rPr>
              <a:t>						   </a:t>
            </a:r>
            <a:br>
              <a:rPr lang="en-US" dirty="0">
                <a:ea typeface="Arial Bold"/>
              </a:rPr>
            </a:br>
            <a:r>
              <a:rPr lang="en-US" dirty="0">
                <a:ea typeface="Arial Bold"/>
              </a:rPr>
              <a:t>							</a:t>
            </a:r>
            <a:endParaRPr lang="de-CH" dirty="0"/>
          </a:p>
        </p:txBody>
      </p:sp>
    </p:spTree>
    <p:extLst>
      <p:ext uri="{BB962C8B-B14F-4D97-AF65-F5344CB8AC3E}">
        <p14:creationId xmlns:p14="http://schemas.microsoft.com/office/powerpoint/2010/main" val="13342729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4" name="Gewinkelte Verbindung 198"/>
          <p:cNvCxnSpPr>
            <a:stCxn id="126" idx="2"/>
            <a:endCxn id="128" idx="0"/>
          </p:cNvCxnSpPr>
          <p:nvPr/>
        </p:nvCxnSpPr>
        <p:spPr bwMode="auto">
          <a:xfrm rot="5400000">
            <a:off x="2717259" y="5194971"/>
            <a:ext cx="106263" cy="5050"/>
          </a:xfrm>
          <a:prstGeom prst="bentConnector3">
            <a:avLst>
              <a:gd name="adj1" fmla="val 50000"/>
            </a:avLst>
          </a:prstGeom>
          <a:noFill/>
          <a:ln w="952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graphicFrame>
        <p:nvGraphicFramePr>
          <p:cNvPr id="6" name="Object 5" hidden="1">
            <a:extLst>
              <a:ext uri="{FF2B5EF4-FFF2-40B4-BE49-F238E27FC236}">
                <a16:creationId xmlns:a16="http://schemas.microsoft.com/office/drawing/2014/main" id="{00F2E3D7-B919-4C6D-B3E2-B9DA664E716D}"/>
              </a:ext>
            </a:extLst>
          </p:cNvPr>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03182" name="think-cell Slide" r:id="rId6" imgW="415" imgH="416" progId="TCLayout.ActiveDocument.1">
                  <p:embed/>
                </p:oleObj>
              </mc:Choice>
              <mc:Fallback>
                <p:oleObj name="think-cell Slide" r:id="rId6" imgW="415" imgH="416" progId="TCLayout.ActiveDocument.1">
                  <p:embed/>
                  <p:pic>
                    <p:nvPicPr>
                      <p:cNvPr id="6" name="Object 5" hidden="1">
                        <a:extLst>
                          <a:ext uri="{FF2B5EF4-FFF2-40B4-BE49-F238E27FC236}">
                            <a16:creationId xmlns:a16="http://schemas.microsoft.com/office/drawing/2014/main" id="{00F2E3D7-B919-4C6D-B3E2-B9DA664E716D}"/>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E237963E-EC01-4386-BC5F-87302BF6613A}"/>
              </a:ext>
            </a:extLst>
          </p:cNvPr>
          <p:cNvSpPr/>
          <p:nvPr>
            <p:custDataLst>
              <p:tags r:id="rId3"/>
            </p:custDataLst>
          </p:nvPr>
        </p:nvSpPr>
        <p:spPr bwMode="auto">
          <a:xfrm>
            <a:off x="0" y="0"/>
            <a:ext cx="158750" cy="158750"/>
          </a:xfrm>
          <a:prstGeom prst="rect">
            <a:avLst/>
          </a:prstGeom>
          <a:solidFill>
            <a:schemeClr val="accent1"/>
          </a:solidFill>
          <a:ln>
            <a:noFill/>
          </a:ln>
          <a:effectLst/>
          <a:extLst/>
        </p:spPr>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algn="ctr" defTabSz="673100"/>
            <a:endParaRPr kumimoji="0" lang="de-DE" sz="2000" u="none" strike="noStrike" cap="none" normalizeH="0" dirty="0">
              <a:ln>
                <a:noFill/>
              </a:ln>
              <a:solidFill>
                <a:schemeClr val="tx1"/>
              </a:solidFill>
              <a:effectLst/>
              <a:latin typeface="Arial" panose="020B0604020202020204" pitchFamily="34" charset="0"/>
              <a:cs typeface="Arial" pitchFamily="34" charset="0"/>
              <a:sym typeface="Arial" panose="020B0604020202020204" pitchFamily="34" charset="0"/>
            </a:endParaRPr>
          </a:p>
        </p:txBody>
      </p:sp>
      <p:sp>
        <p:nvSpPr>
          <p:cNvPr id="3" name="Title 2">
            <a:extLst>
              <a:ext uri="{FF2B5EF4-FFF2-40B4-BE49-F238E27FC236}">
                <a16:creationId xmlns:a16="http://schemas.microsoft.com/office/drawing/2014/main" id="{9DE96F6F-A8B9-4FE7-8514-2D01A0491541}"/>
              </a:ext>
            </a:extLst>
          </p:cNvPr>
          <p:cNvSpPr>
            <a:spLocks noGrp="1"/>
          </p:cNvSpPr>
          <p:nvPr>
            <p:ph type="title"/>
          </p:nvPr>
        </p:nvSpPr>
        <p:spPr/>
        <p:txBody>
          <a:bodyPr/>
          <a:lstStyle/>
          <a:p>
            <a:r>
              <a:rPr lang="de-DE" dirty="0" smtClean="0"/>
              <a:t>Prozess der Projektprüfung und Freigabe</a:t>
            </a:r>
            <a:br>
              <a:rPr lang="de-DE" dirty="0" smtClean="0"/>
            </a:br>
            <a:r>
              <a:rPr lang="de-DE" sz="1400" dirty="0" smtClean="0">
                <a:solidFill>
                  <a:schemeClr val="tx1"/>
                </a:solidFill>
              </a:rPr>
              <a:t>(SAP-Projekte/Themen läuft über Global Template Prozess)</a:t>
            </a:r>
            <a:endParaRPr lang="de-DE" sz="1400" dirty="0">
              <a:solidFill>
                <a:schemeClr val="tx1"/>
              </a:solidFill>
            </a:endParaRPr>
          </a:p>
        </p:txBody>
      </p:sp>
      <p:sp>
        <p:nvSpPr>
          <p:cNvPr id="96" name="Rectangle 33">
            <a:extLst>
              <a:ext uri="{FF2B5EF4-FFF2-40B4-BE49-F238E27FC236}">
                <a16:creationId xmlns:a16="http://schemas.microsoft.com/office/drawing/2014/main" id="{E46506C8-7075-4AF0-80FB-B2FBACD2AEB5}"/>
              </a:ext>
            </a:extLst>
          </p:cNvPr>
          <p:cNvSpPr/>
          <p:nvPr/>
        </p:nvSpPr>
        <p:spPr bwMode="auto">
          <a:xfrm rot="16200000">
            <a:off x="240274" y="1184966"/>
            <a:ext cx="612000" cy="419682"/>
          </a:xfrm>
          <a:prstGeom prst="rect">
            <a:avLst/>
          </a:prstGeom>
          <a:solidFill>
            <a:schemeClr val="tx2"/>
          </a:solidFill>
          <a:ln w="9525" cap="flat" cmpd="sng" algn="ctr">
            <a:solidFill>
              <a:schemeClr val="accent2"/>
            </a:solidFill>
            <a:prstDash val="solid"/>
            <a:round/>
            <a:headEnd type="none" w="med" len="med"/>
            <a:tailEnd type="none" w="med" len="med"/>
          </a:ln>
          <a:effectLst/>
          <a:extLst/>
        </p:spPr>
        <p:txBody>
          <a:bodyPr vert="horz" wrap="square" lIns="0" tIns="108000" rIns="0" bIns="108000" numCol="1" rtlCol="0" anchor="ctr" anchorCtr="0" compatLnSpc="1">
            <a:prstTxWarp prst="textNoShape">
              <a:avLst/>
            </a:prstTxWarp>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ctr" defTabSz="914400" eaLnBrk="0" fontAlgn="base" latinLnBrk="0" hangingPunct="0">
              <a:spcBef>
                <a:spcPts val="0"/>
              </a:spcBef>
              <a:spcAft>
                <a:spcPct val="0"/>
              </a:spcAft>
              <a:buClrTx/>
              <a:buSzTx/>
              <a:buFontTx/>
              <a:buNone/>
              <a:tabLst/>
            </a:pPr>
            <a:r>
              <a:rPr lang="de-DE" sz="800" dirty="0" smtClean="0">
                <a:solidFill>
                  <a:schemeClr val="bg1"/>
                </a:solidFill>
              </a:rPr>
              <a:t> Key User</a:t>
            </a:r>
          </a:p>
        </p:txBody>
      </p:sp>
      <p:sp>
        <p:nvSpPr>
          <p:cNvPr id="97" name="Rectangle 74">
            <a:extLst>
              <a:ext uri="{FF2B5EF4-FFF2-40B4-BE49-F238E27FC236}">
                <a16:creationId xmlns:a16="http://schemas.microsoft.com/office/drawing/2014/main" id="{4C5E1EB9-00E0-486B-AE8F-F294EE2B48DE}"/>
              </a:ext>
            </a:extLst>
          </p:cNvPr>
          <p:cNvSpPr/>
          <p:nvPr/>
        </p:nvSpPr>
        <p:spPr bwMode="auto">
          <a:xfrm>
            <a:off x="971600" y="1152724"/>
            <a:ext cx="939311" cy="394060"/>
          </a:xfrm>
          <a:prstGeom prst="rect">
            <a:avLst/>
          </a:prstGeom>
          <a:noFill/>
          <a:ln w="9525" cmpd="sng">
            <a:solidFill>
              <a:schemeClr val="accent5"/>
            </a:solidFill>
            <a:prstDash val="solid"/>
          </a:ln>
        </p:spPr>
        <p:txBody>
          <a:bodyPr lIns="0" tIns="0" rIns="0" bIns="0" anchor="ctr">
            <a:noAutofit/>
          </a:bodyPr>
          <a:lstStyle/>
          <a:p>
            <a:pPr algn="ctr" defTabSz="696313">
              <a:spcBef>
                <a:spcPts val="406"/>
              </a:spcBef>
              <a:buClr>
                <a:schemeClr val="accent1"/>
              </a:buClr>
              <a:buSzPct val="100000"/>
            </a:pPr>
            <a:r>
              <a:rPr lang="de-DE" sz="800" b="0" dirty="0" smtClean="0">
                <a:solidFill>
                  <a:schemeClr val="tx1"/>
                </a:solidFill>
                <a:latin typeface="+mn-lt"/>
                <a:cs typeface="Arial" panose="020B0604020202020204" pitchFamily="34" charset="0"/>
                <a:sym typeface="Arial" panose="020B0604020202020204" pitchFamily="34" charset="0"/>
              </a:rPr>
              <a:t>Projektidee mit Änderungsbedarf</a:t>
            </a:r>
            <a:endParaRPr lang="de-DE" sz="800" b="0" dirty="0">
              <a:solidFill>
                <a:schemeClr val="tx1"/>
              </a:solidFill>
              <a:latin typeface="+mn-lt"/>
              <a:cs typeface="Arial" panose="020B0604020202020204" pitchFamily="34" charset="0"/>
              <a:sym typeface="Arial" panose="020B0604020202020204" pitchFamily="34" charset="0"/>
            </a:endParaRPr>
          </a:p>
        </p:txBody>
      </p:sp>
      <p:sp>
        <p:nvSpPr>
          <p:cNvPr id="98" name="Rectangle 33">
            <a:extLst>
              <a:ext uri="{FF2B5EF4-FFF2-40B4-BE49-F238E27FC236}">
                <a16:creationId xmlns:a16="http://schemas.microsoft.com/office/drawing/2014/main" id="{E46506C8-7075-4AF0-80FB-B2FBACD2AEB5}"/>
              </a:ext>
            </a:extLst>
          </p:cNvPr>
          <p:cNvSpPr/>
          <p:nvPr/>
        </p:nvSpPr>
        <p:spPr bwMode="auto">
          <a:xfrm rot="16200000">
            <a:off x="-64059" y="2132173"/>
            <a:ext cx="1220671" cy="419685"/>
          </a:xfrm>
          <a:prstGeom prst="rect">
            <a:avLst/>
          </a:prstGeom>
          <a:solidFill>
            <a:schemeClr val="tx2"/>
          </a:solidFill>
          <a:ln w="9525" cap="flat" cmpd="sng" algn="ctr">
            <a:solidFill>
              <a:schemeClr val="accent2"/>
            </a:solidFill>
            <a:prstDash val="solid"/>
            <a:round/>
            <a:headEnd type="none" w="med" len="med"/>
            <a:tailEnd type="none" w="med" len="med"/>
          </a:ln>
          <a:effectLst/>
          <a:extLst/>
        </p:spPr>
        <p:txBody>
          <a:bodyPr vert="horz" wrap="square" lIns="0" tIns="108000" rIns="0" bIns="108000" numCol="1" rtlCol="0" anchor="ctr" anchorCtr="0" compatLnSpc="1">
            <a:prstTxWarp prst="textNoShape">
              <a:avLst/>
            </a:prstTxWarp>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ctr" defTabSz="914400" eaLnBrk="0" fontAlgn="base" latinLnBrk="0" hangingPunct="0">
              <a:spcBef>
                <a:spcPts val="0"/>
              </a:spcBef>
              <a:spcAft>
                <a:spcPct val="0"/>
              </a:spcAft>
              <a:buClrTx/>
              <a:buSzTx/>
              <a:buFontTx/>
              <a:buNone/>
              <a:tabLst/>
            </a:pPr>
            <a:r>
              <a:rPr lang="de-DE" sz="800" dirty="0" smtClean="0">
                <a:solidFill>
                  <a:schemeClr val="bg1"/>
                </a:solidFill>
              </a:rPr>
              <a:t>HGPE oder GPE Gesellschaft,</a:t>
            </a:r>
          </a:p>
          <a:p>
            <a:pPr marL="0" marR="0" indent="0" algn="ctr" defTabSz="914400" eaLnBrk="0" fontAlgn="base" latinLnBrk="0" hangingPunct="0">
              <a:spcBef>
                <a:spcPts val="0"/>
              </a:spcBef>
              <a:spcAft>
                <a:spcPct val="0"/>
              </a:spcAft>
              <a:buClrTx/>
              <a:buSzTx/>
              <a:buFontTx/>
              <a:buNone/>
              <a:tabLst/>
            </a:pPr>
            <a:r>
              <a:rPr lang="de-DE" sz="800" dirty="0" smtClean="0">
                <a:solidFill>
                  <a:schemeClr val="bg1"/>
                </a:solidFill>
              </a:rPr>
              <a:t>Division / Konzern IT</a:t>
            </a:r>
          </a:p>
        </p:txBody>
      </p:sp>
      <p:sp>
        <p:nvSpPr>
          <p:cNvPr id="100" name="Rectangle 74">
            <a:extLst>
              <a:ext uri="{FF2B5EF4-FFF2-40B4-BE49-F238E27FC236}">
                <a16:creationId xmlns:a16="http://schemas.microsoft.com/office/drawing/2014/main" id="{4C5E1EB9-00E0-486B-AE8F-F294EE2B48DE}"/>
              </a:ext>
            </a:extLst>
          </p:cNvPr>
          <p:cNvSpPr/>
          <p:nvPr/>
        </p:nvSpPr>
        <p:spPr bwMode="auto">
          <a:xfrm>
            <a:off x="1979713" y="1817353"/>
            <a:ext cx="1583146" cy="378227"/>
          </a:xfrm>
          <a:prstGeom prst="rect">
            <a:avLst/>
          </a:prstGeom>
          <a:noFill/>
          <a:ln w="9525" cmpd="sng">
            <a:solidFill>
              <a:schemeClr val="accent5"/>
            </a:solidFill>
            <a:prstDash val="solid"/>
          </a:ln>
        </p:spPr>
        <p:txBody>
          <a:bodyPr lIns="0" tIns="0" rIns="0" bIns="0" anchor="ctr">
            <a:noAutofit/>
          </a:bodyPr>
          <a:lstStyle/>
          <a:p>
            <a:pPr algn="ctr" defTabSz="696313">
              <a:spcBef>
                <a:spcPts val="406"/>
              </a:spcBef>
              <a:buClr>
                <a:schemeClr val="accent1"/>
              </a:buClr>
              <a:buSzPct val="100000"/>
            </a:pPr>
            <a:r>
              <a:rPr lang="de-DE" sz="800" b="0" dirty="0" smtClean="0">
                <a:solidFill>
                  <a:schemeClr val="tx1"/>
                </a:solidFill>
                <a:latin typeface="+mn-lt"/>
                <a:cs typeface="Arial" panose="020B0604020202020204" pitchFamily="34" charset="0"/>
                <a:sym typeface="Arial" panose="020B0604020202020204" pitchFamily="34" charset="0"/>
              </a:rPr>
              <a:t>Projektidee mit Verantwortlichen prüfen</a:t>
            </a:r>
            <a:endParaRPr lang="de-DE" sz="800" b="0" dirty="0">
              <a:solidFill>
                <a:schemeClr val="tx1"/>
              </a:solidFill>
              <a:latin typeface="+mn-lt"/>
              <a:cs typeface="Arial" panose="020B0604020202020204" pitchFamily="34" charset="0"/>
              <a:sym typeface="Arial" panose="020B0604020202020204" pitchFamily="34" charset="0"/>
            </a:endParaRPr>
          </a:p>
        </p:txBody>
      </p:sp>
      <p:sp>
        <p:nvSpPr>
          <p:cNvPr id="102" name="Rectangle 33">
            <a:extLst>
              <a:ext uri="{FF2B5EF4-FFF2-40B4-BE49-F238E27FC236}">
                <a16:creationId xmlns:a16="http://schemas.microsoft.com/office/drawing/2014/main" id="{E46506C8-7075-4AF0-80FB-B2FBACD2AEB5}"/>
              </a:ext>
            </a:extLst>
          </p:cNvPr>
          <p:cNvSpPr/>
          <p:nvPr/>
        </p:nvSpPr>
        <p:spPr bwMode="auto">
          <a:xfrm rot="16200000">
            <a:off x="62205" y="3298585"/>
            <a:ext cx="980706" cy="432249"/>
          </a:xfrm>
          <a:prstGeom prst="rect">
            <a:avLst/>
          </a:prstGeom>
          <a:solidFill>
            <a:schemeClr val="tx2"/>
          </a:solidFill>
          <a:ln w="9525" cap="flat" cmpd="sng" algn="ctr">
            <a:solidFill>
              <a:schemeClr val="accent2"/>
            </a:solidFill>
            <a:prstDash val="solid"/>
            <a:round/>
            <a:headEnd type="none" w="med" len="med"/>
            <a:tailEnd type="none" w="med" len="med"/>
          </a:ln>
          <a:effectLst/>
          <a:extLst/>
        </p:spPr>
        <p:txBody>
          <a:bodyPr vert="horz" wrap="square" lIns="0" tIns="108000" rIns="0" bIns="108000" numCol="1" rtlCol="0" anchor="ctr" anchorCtr="0" compatLnSpc="1">
            <a:prstTxWarp prst="textNoShape">
              <a:avLst/>
            </a:prstTxWarp>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ctr" defTabSz="914400" eaLnBrk="0" fontAlgn="base" latinLnBrk="0" hangingPunct="0">
              <a:spcBef>
                <a:spcPts val="0"/>
              </a:spcBef>
              <a:spcAft>
                <a:spcPct val="0"/>
              </a:spcAft>
              <a:buClrTx/>
              <a:buSzTx/>
              <a:buFontTx/>
              <a:buNone/>
              <a:tabLst/>
            </a:pPr>
            <a:r>
              <a:rPr lang="de-DE" sz="800" dirty="0" smtClean="0">
                <a:solidFill>
                  <a:schemeClr val="bg1"/>
                </a:solidFill>
              </a:rPr>
              <a:t>IT</a:t>
            </a:r>
            <a:endParaRPr kumimoji="0" lang="de-DE" sz="800" i="0" u="none" strike="noStrike" cap="none" normalizeH="0" baseline="0" dirty="0">
              <a:ln>
                <a:noFill/>
              </a:ln>
              <a:solidFill>
                <a:schemeClr val="bg1"/>
              </a:solidFill>
              <a:effectLst/>
            </a:endParaRPr>
          </a:p>
        </p:txBody>
      </p:sp>
      <p:sp>
        <p:nvSpPr>
          <p:cNvPr id="103" name="Rectangle 74">
            <a:extLst>
              <a:ext uri="{FF2B5EF4-FFF2-40B4-BE49-F238E27FC236}">
                <a16:creationId xmlns:a16="http://schemas.microsoft.com/office/drawing/2014/main" id="{4C5E1EB9-00E0-486B-AE8F-F294EE2B48DE}"/>
              </a:ext>
            </a:extLst>
          </p:cNvPr>
          <p:cNvSpPr/>
          <p:nvPr/>
        </p:nvSpPr>
        <p:spPr bwMode="auto">
          <a:xfrm>
            <a:off x="1979713" y="3113626"/>
            <a:ext cx="1583146" cy="459390"/>
          </a:xfrm>
          <a:prstGeom prst="rect">
            <a:avLst/>
          </a:prstGeom>
          <a:noFill/>
          <a:ln w="9525" cmpd="sng">
            <a:solidFill>
              <a:schemeClr val="accent5"/>
            </a:solidFill>
            <a:prstDash val="solid"/>
          </a:ln>
        </p:spPr>
        <p:txBody>
          <a:bodyPr lIns="0" tIns="0" rIns="0" bIns="0" anchor="ctr">
            <a:noAutofit/>
          </a:bodyPr>
          <a:lstStyle/>
          <a:p>
            <a:pPr algn="ctr" defTabSz="696313">
              <a:spcBef>
                <a:spcPts val="406"/>
              </a:spcBef>
              <a:buClr>
                <a:schemeClr val="accent1"/>
              </a:buClr>
              <a:buSzPct val="100000"/>
            </a:pPr>
            <a:r>
              <a:rPr lang="de-DE" sz="800" b="0" dirty="0" smtClean="0">
                <a:solidFill>
                  <a:schemeClr val="tx1"/>
                </a:solidFill>
                <a:latin typeface="+mn-lt"/>
                <a:cs typeface="Arial" panose="020B0604020202020204" pitchFamily="34" charset="0"/>
                <a:sym typeface="Arial" panose="020B0604020202020204" pitchFamily="34" charset="0"/>
              </a:rPr>
              <a:t>Grobe Machbarkeit &amp; techn. Auswirkungen bewerten, </a:t>
            </a:r>
            <a:r>
              <a:rPr lang="de-DE" sz="800" b="0" dirty="0" err="1" smtClean="0">
                <a:solidFill>
                  <a:schemeClr val="tx1"/>
                </a:solidFill>
                <a:latin typeface="+mn-lt"/>
                <a:cs typeface="Arial" panose="020B0604020202020204" pitchFamily="34" charset="0"/>
                <a:sym typeface="Arial" panose="020B0604020202020204" pitchFamily="34" charset="0"/>
              </a:rPr>
              <a:t>Ausmass</a:t>
            </a:r>
            <a:r>
              <a:rPr lang="de-DE" sz="800" b="0" dirty="0" smtClean="0">
                <a:solidFill>
                  <a:schemeClr val="tx1"/>
                </a:solidFill>
                <a:latin typeface="+mn-lt"/>
                <a:cs typeface="Arial" panose="020B0604020202020204" pitchFamily="34" charset="0"/>
                <a:sym typeface="Arial" panose="020B0604020202020204" pitchFamily="34" charset="0"/>
              </a:rPr>
              <a:t> (Gesellschaft?, Division?)</a:t>
            </a:r>
            <a:endParaRPr lang="de-DE" sz="800" b="0" dirty="0">
              <a:solidFill>
                <a:schemeClr val="tx1"/>
              </a:solidFill>
              <a:latin typeface="+mn-lt"/>
              <a:cs typeface="Arial" panose="020B0604020202020204" pitchFamily="34" charset="0"/>
              <a:sym typeface="Arial" panose="020B0604020202020204" pitchFamily="34" charset="0"/>
            </a:endParaRPr>
          </a:p>
        </p:txBody>
      </p:sp>
      <p:sp>
        <p:nvSpPr>
          <p:cNvPr id="105" name="Rectangle 33">
            <a:extLst>
              <a:ext uri="{FF2B5EF4-FFF2-40B4-BE49-F238E27FC236}">
                <a16:creationId xmlns:a16="http://schemas.microsoft.com/office/drawing/2014/main" id="{E46506C8-7075-4AF0-80FB-B2FBACD2AEB5}"/>
              </a:ext>
            </a:extLst>
          </p:cNvPr>
          <p:cNvSpPr/>
          <p:nvPr/>
        </p:nvSpPr>
        <p:spPr bwMode="auto">
          <a:xfrm rot="16200000">
            <a:off x="87715" y="4960960"/>
            <a:ext cx="917438" cy="445807"/>
          </a:xfrm>
          <a:prstGeom prst="rect">
            <a:avLst/>
          </a:prstGeom>
          <a:solidFill>
            <a:schemeClr val="tx2"/>
          </a:solidFill>
          <a:ln w="9525" cap="flat" cmpd="sng" algn="ctr">
            <a:solidFill>
              <a:schemeClr val="accent2"/>
            </a:solidFill>
            <a:prstDash val="solid"/>
            <a:round/>
            <a:headEnd type="none" w="med" len="med"/>
            <a:tailEnd type="none" w="med" len="med"/>
          </a:ln>
          <a:effectLst/>
          <a:extLst/>
        </p:spPr>
        <p:txBody>
          <a:bodyPr vert="horz" wrap="square" lIns="0" tIns="108000" rIns="0" bIns="108000" numCol="1" rtlCol="0" anchor="ctr" anchorCtr="0" compatLnSpc="1">
            <a:prstTxWarp prst="textNoShape">
              <a:avLst/>
            </a:prstTxWarp>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ctr" defTabSz="914400" eaLnBrk="0" fontAlgn="base" latinLnBrk="0" hangingPunct="0">
              <a:spcBef>
                <a:spcPts val="0"/>
              </a:spcBef>
              <a:spcAft>
                <a:spcPct val="0"/>
              </a:spcAft>
              <a:buClrTx/>
              <a:buSzTx/>
              <a:buFontTx/>
              <a:buNone/>
              <a:tabLst/>
            </a:pPr>
            <a:r>
              <a:rPr lang="de-DE" sz="800" dirty="0" smtClean="0">
                <a:solidFill>
                  <a:schemeClr val="bg1"/>
                </a:solidFill>
              </a:rPr>
              <a:t>GL Gesellschaft, Divisionsleitung</a:t>
            </a:r>
          </a:p>
        </p:txBody>
      </p:sp>
      <p:sp>
        <p:nvSpPr>
          <p:cNvPr id="114" name="Rectangle 33">
            <a:extLst>
              <a:ext uri="{FF2B5EF4-FFF2-40B4-BE49-F238E27FC236}">
                <a16:creationId xmlns:a16="http://schemas.microsoft.com/office/drawing/2014/main" id="{E46506C8-7075-4AF0-80FB-B2FBACD2AEB5}"/>
              </a:ext>
            </a:extLst>
          </p:cNvPr>
          <p:cNvSpPr/>
          <p:nvPr/>
        </p:nvSpPr>
        <p:spPr bwMode="auto">
          <a:xfrm rot="16200000">
            <a:off x="209173" y="5814135"/>
            <a:ext cx="648073" cy="445808"/>
          </a:xfrm>
          <a:prstGeom prst="rect">
            <a:avLst/>
          </a:prstGeom>
          <a:solidFill>
            <a:schemeClr val="tx2"/>
          </a:solidFill>
          <a:ln w="9525" cap="flat" cmpd="sng" algn="ctr">
            <a:solidFill>
              <a:schemeClr val="accent2"/>
            </a:solidFill>
            <a:prstDash val="solid"/>
            <a:round/>
            <a:headEnd type="none" w="med" len="med"/>
            <a:tailEnd type="none" w="med" len="med"/>
          </a:ln>
          <a:effectLst/>
          <a:extLst/>
        </p:spPr>
        <p:txBody>
          <a:bodyPr vert="horz" wrap="square" lIns="0" tIns="108000" rIns="0" bIns="108000" numCol="1" rtlCol="0" anchor="ctr" anchorCtr="0" compatLnSpc="1">
            <a:prstTxWarp prst="textNoShape">
              <a:avLst/>
            </a:prstTxWarp>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ctr" defTabSz="914400" eaLnBrk="0" fontAlgn="base" latinLnBrk="0" hangingPunct="0">
              <a:spcBef>
                <a:spcPts val="0"/>
              </a:spcBef>
              <a:spcAft>
                <a:spcPct val="0"/>
              </a:spcAft>
              <a:buClrTx/>
              <a:buSzTx/>
              <a:buFontTx/>
              <a:buNone/>
              <a:tabLst/>
            </a:pPr>
            <a:r>
              <a:rPr lang="de-DE" sz="800" dirty="0" err="1" smtClean="0">
                <a:solidFill>
                  <a:schemeClr val="bg1"/>
                </a:solidFill>
              </a:rPr>
              <a:t>Konzer-nleitung</a:t>
            </a:r>
            <a:endParaRPr kumimoji="0" lang="de-DE" sz="800" i="0" u="none" strike="noStrike" cap="none" normalizeH="0" baseline="0" dirty="0">
              <a:ln>
                <a:noFill/>
              </a:ln>
              <a:solidFill>
                <a:schemeClr val="bg1"/>
              </a:solidFill>
              <a:effectLst/>
            </a:endParaRPr>
          </a:p>
        </p:txBody>
      </p:sp>
      <p:cxnSp>
        <p:nvCxnSpPr>
          <p:cNvPr id="115" name="Gerade Verbindung 114"/>
          <p:cNvCxnSpPr/>
          <p:nvPr/>
        </p:nvCxnSpPr>
        <p:spPr bwMode="auto">
          <a:xfrm>
            <a:off x="323528" y="1052736"/>
            <a:ext cx="8280920" cy="0"/>
          </a:xfrm>
          <a:prstGeom prst="line">
            <a:avLst/>
          </a:prstGeom>
          <a:noFill/>
          <a:ln w="9525" cap="flat" cmpd="sng" algn="ctr">
            <a:solidFill>
              <a:srgbClr val="698FA4"/>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cxnSp>
        <p:nvCxnSpPr>
          <p:cNvPr id="116" name="Gerade Verbindung 115"/>
          <p:cNvCxnSpPr/>
          <p:nvPr/>
        </p:nvCxnSpPr>
        <p:spPr bwMode="auto">
          <a:xfrm>
            <a:off x="323528" y="1700808"/>
            <a:ext cx="8280920" cy="0"/>
          </a:xfrm>
          <a:prstGeom prst="line">
            <a:avLst/>
          </a:prstGeom>
          <a:noFill/>
          <a:ln w="9525" cap="flat" cmpd="sng" algn="ctr">
            <a:solidFill>
              <a:srgbClr val="698FA4"/>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cxnSp>
        <p:nvCxnSpPr>
          <p:cNvPr id="117" name="Gerade Verbindung 116"/>
          <p:cNvCxnSpPr/>
          <p:nvPr/>
        </p:nvCxnSpPr>
        <p:spPr bwMode="auto">
          <a:xfrm>
            <a:off x="323528" y="2996952"/>
            <a:ext cx="8280920" cy="0"/>
          </a:xfrm>
          <a:prstGeom prst="line">
            <a:avLst/>
          </a:prstGeom>
          <a:noFill/>
          <a:ln w="9525" cap="flat" cmpd="sng" algn="ctr">
            <a:solidFill>
              <a:srgbClr val="698FA4"/>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cxnSp>
        <p:nvCxnSpPr>
          <p:cNvPr id="118" name="Gerade Verbindung 117"/>
          <p:cNvCxnSpPr/>
          <p:nvPr/>
        </p:nvCxnSpPr>
        <p:spPr bwMode="auto">
          <a:xfrm>
            <a:off x="336434" y="4706305"/>
            <a:ext cx="8280920" cy="0"/>
          </a:xfrm>
          <a:prstGeom prst="line">
            <a:avLst/>
          </a:prstGeom>
          <a:noFill/>
          <a:ln w="9525" cap="flat" cmpd="sng" algn="ctr">
            <a:solidFill>
              <a:srgbClr val="698FA4"/>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cxnSp>
        <p:nvCxnSpPr>
          <p:cNvPr id="129" name="Gerade Verbindung 128"/>
          <p:cNvCxnSpPr/>
          <p:nvPr/>
        </p:nvCxnSpPr>
        <p:spPr bwMode="auto">
          <a:xfrm>
            <a:off x="323528" y="5678500"/>
            <a:ext cx="8280920" cy="0"/>
          </a:xfrm>
          <a:prstGeom prst="line">
            <a:avLst/>
          </a:prstGeom>
          <a:noFill/>
          <a:ln w="9525" cap="flat" cmpd="sng" algn="ctr">
            <a:solidFill>
              <a:srgbClr val="698FA4"/>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cxnSp>
        <p:nvCxnSpPr>
          <p:cNvPr id="199" name="Gewinkelte Verbindung 198"/>
          <p:cNvCxnSpPr>
            <a:stCxn id="205" idx="2"/>
            <a:endCxn id="103" idx="0"/>
          </p:cNvCxnSpPr>
          <p:nvPr/>
        </p:nvCxnSpPr>
        <p:spPr bwMode="auto">
          <a:xfrm>
            <a:off x="2767865" y="2545619"/>
            <a:ext cx="3421" cy="568007"/>
          </a:xfrm>
          <a:prstGeom prst="straightConnector1">
            <a:avLst/>
          </a:prstGeom>
          <a:noFill/>
          <a:ln w="952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sp>
        <p:nvSpPr>
          <p:cNvPr id="205" name="Flussdiagramm: Verzweigung 204"/>
          <p:cNvSpPr/>
          <p:nvPr/>
        </p:nvSpPr>
        <p:spPr bwMode="auto">
          <a:xfrm>
            <a:off x="2708742" y="2415494"/>
            <a:ext cx="118246" cy="130125"/>
          </a:xfrm>
          <a:prstGeom prst="flowChartDecision">
            <a:avLst/>
          </a:prstGeom>
          <a:noFill/>
          <a:ln>
            <a:solidFill>
              <a:schemeClr val="tx1"/>
            </a:solidFill>
          </a:ln>
          <a:effectLst/>
          <a:ex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673100" rtl="0" eaLnBrk="1" fontAlgn="base" latinLnBrk="0" hangingPunct="1">
              <a:lnSpc>
                <a:spcPct val="100000"/>
              </a:lnSpc>
              <a:spcBef>
                <a:spcPct val="0"/>
              </a:spcBef>
              <a:spcAft>
                <a:spcPct val="0"/>
              </a:spcAft>
              <a:buClrTx/>
              <a:buSzTx/>
              <a:buFontTx/>
              <a:buNone/>
              <a:tabLst/>
            </a:pPr>
            <a:r>
              <a:rPr lang="de-DE" sz="1000" dirty="0">
                <a:solidFill>
                  <a:schemeClr val="tx1"/>
                </a:solidFill>
                <a:latin typeface="+mn-lt"/>
                <a:ea typeface="ＭＳ Ｐゴシック" charset="0"/>
                <a:cs typeface="Arial" pitchFamily="34" charset="0"/>
              </a:rPr>
              <a:t>x</a:t>
            </a:r>
            <a:endParaRPr kumimoji="0" lang="de-DE" sz="1000" i="0" u="none" strike="noStrike" cap="none" normalizeH="0" baseline="0" dirty="0" smtClean="0">
              <a:ln>
                <a:noFill/>
              </a:ln>
              <a:solidFill>
                <a:schemeClr val="tx1"/>
              </a:solidFill>
              <a:effectLst/>
              <a:latin typeface="+mn-lt"/>
              <a:ea typeface="ＭＳ Ｐゴシック" charset="0"/>
              <a:cs typeface="Arial" pitchFamily="34" charset="0"/>
            </a:endParaRPr>
          </a:p>
        </p:txBody>
      </p:sp>
      <p:cxnSp>
        <p:nvCxnSpPr>
          <p:cNvPr id="206" name="Gerade Verbindung mit Pfeil 205"/>
          <p:cNvCxnSpPr>
            <a:stCxn id="100" idx="2"/>
            <a:endCxn id="205" idx="0"/>
          </p:cNvCxnSpPr>
          <p:nvPr/>
        </p:nvCxnSpPr>
        <p:spPr bwMode="auto">
          <a:xfrm flipH="1">
            <a:off x="2767865" y="2195580"/>
            <a:ext cx="3421" cy="219914"/>
          </a:xfrm>
          <a:prstGeom prst="straightConnector1">
            <a:avLst/>
          </a:prstGeom>
          <a:noFill/>
          <a:ln w="952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cxnSp>
        <p:nvCxnSpPr>
          <p:cNvPr id="207" name="Gerade Verbindung mit Pfeil 206"/>
          <p:cNvCxnSpPr>
            <a:stCxn id="205" idx="1"/>
            <a:endCxn id="214" idx="3"/>
          </p:cNvCxnSpPr>
          <p:nvPr/>
        </p:nvCxnSpPr>
        <p:spPr bwMode="auto">
          <a:xfrm flipH="1" flipV="1">
            <a:off x="2089224" y="2480460"/>
            <a:ext cx="619518" cy="97"/>
          </a:xfrm>
          <a:prstGeom prst="straightConnector1">
            <a:avLst/>
          </a:prstGeom>
          <a:noFill/>
          <a:ln w="952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cxnSp>
        <p:nvCxnSpPr>
          <p:cNvPr id="210" name="Gewinkelte Verbindung 100"/>
          <p:cNvCxnSpPr>
            <a:stCxn id="97" idx="3"/>
            <a:endCxn id="100" idx="0"/>
          </p:cNvCxnSpPr>
          <p:nvPr/>
        </p:nvCxnSpPr>
        <p:spPr bwMode="auto">
          <a:xfrm>
            <a:off x="1910911" y="1349754"/>
            <a:ext cx="860375" cy="467599"/>
          </a:xfrm>
          <a:prstGeom prst="bentConnector2">
            <a:avLst/>
          </a:prstGeom>
          <a:noFill/>
          <a:ln w="952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sp>
        <p:nvSpPr>
          <p:cNvPr id="214" name="Rectangle 74">
            <a:extLst>
              <a:ext uri="{FF2B5EF4-FFF2-40B4-BE49-F238E27FC236}">
                <a16:creationId xmlns:a16="http://schemas.microsoft.com/office/drawing/2014/main" id="{4C5E1EB9-00E0-486B-AE8F-F294EE2B48DE}"/>
              </a:ext>
            </a:extLst>
          </p:cNvPr>
          <p:cNvSpPr/>
          <p:nvPr/>
        </p:nvSpPr>
        <p:spPr bwMode="auto">
          <a:xfrm>
            <a:off x="1270581" y="2290916"/>
            <a:ext cx="818643" cy="379087"/>
          </a:xfrm>
          <a:prstGeom prst="rect">
            <a:avLst/>
          </a:prstGeom>
          <a:noFill/>
          <a:ln w="9525" cmpd="sng">
            <a:solidFill>
              <a:schemeClr val="accent5"/>
            </a:solidFill>
            <a:prstDash val="solid"/>
          </a:ln>
        </p:spPr>
        <p:txBody>
          <a:bodyPr lIns="0" tIns="0" rIns="0" bIns="0" anchor="ctr">
            <a:noAutofit/>
          </a:bodyPr>
          <a:lstStyle/>
          <a:p>
            <a:pPr algn="ctr" defTabSz="696313">
              <a:spcBef>
                <a:spcPts val="406"/>
              </a:spcBef>
              <a:buClr>
                <a:schemeClr val="accent1"/>
              </a:buClr>
              <a:buSzPct val="100000"/>
            </a:pPr>
            <a:r>
              <a:rPr lang="de-DE" sz="800" b="0" dirty="0" smtClean="0">
                <a:solidFill>
                  <a:schemeClr val="tx1"/>
                </a:solidFill>
                <a:latin typeface="+mn-lt"/>
                <a:cs typeface="Arial" panose="020B0604020202020204" pitchFamily="34" charset="0"/>
                <a:sym typeface="Arial" panose="020B0604020202020204" pitchFamily="34" charset="0"/>
              </a:rPr>
              <a:t>Kommunikation der Ablehnung</a:t>
            </a:r>
            <a:endParaRPr lang="de-DE" sz="800" b="0" dirty="0">
              <a:solidFill>
                <a:schemeClr val="tx1"/>
              </a:solidFill>
              <a:latin typeface="+mn-lt"/>
              <a:cs typeface="Arial" panose="020B0604020202020204" pitchFamily="34" charset="0"/>
              <a:sym typeface="Arial" panose="020B0604020202020204" pitchFamily="34" charset="0"/>
            </a:endParaRPr>
          </a:p>
        </p:txBody>
      </p:sp>
      <p:sp>
        <p:nvSpPr>
          <p:cNvPr id="215" name="Flussdiagramm: Verbindungsstelle 125"/>
          <p:cNvSpPr/>
          <p:nvPr/>
        </p:nvSpPr>
        <p:spPr bwMode="auto">
          <a:xfrm>
            <a:off x="899592" y="2415397"/>
            <a:ext cx="144016" cy="130125"/>
          </a:xfrm>
          <a:prstGeom prst="flowChartConnector">
            <a:avLst/>
          </a:prstGeom>
          <a:noFill/>
          <a:ln>
            <a:solidFill>
              <a:schemeClr val="tx1"/>
            </a:solidFill>
          </a:ln>
          <a:effectLst/>
          <a:ex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673100"/>
            <a:endParaRPr lang="de-DE" sz="1000" dirty="0">
              <a:solidFill>
                <a:schemeClr val="tx1"/>
              </a:solidFill>
              <a:latin typeface="+mn-lt"/>
              <a:ea typeface="ＭＳ Ｐゴシック" charset="0"/>
              <a:cs typeface="Arial" pitchFamily="34" charset="0"/>
            </a:endParaRPr>
          </a:p>
        </p:txBody>
      </p:sp>
      <p:cxnSp>
        <p:nvCxnSpPr>
          <p:cNvPr id="216" name="Gerade Verbindung mit Pfeil 215"/>
          <p:cNvCxnSpPr>
            <a:stCxn id="214" idx="1"/>
          </p:cNvCxnSpPr>
          <p:nvPr/>
        </p:nvCxnSpPr>
        <p:spPr bwMode="auto">
          <a:xfrm flipH="1">
            <a:off x="1043608" y="2480460"/>
            <a:ext cx="226973" cy="0"/>
          </a:xfrm>
          <a:prstGeom prst="straightConnector1">
            <a:avLst/>
          </a:prstGeom>
          <a:noFill/>
          <a:ln w="952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sp>
        <p:nvSpPr>
          <p:cNvPr id="84" name="Rectangle 33">
            <a:extLst>
              <a:ext uri="{FF2B5EF4-FFF2-40B4-BE49-F238E27FC236}">
                <a16:creationId xmlns:a16="http://schemas.microsoft.com/office/drawing/2014/main" id="{E46506C8-7075-4AF0-80FB-B2FBACD2AEB5}"/>
              </a:ext>
            </a:extLst>
          </p:cNvPr>
          <p:cNvSpPr/>
          <p:nvPr/>
        </p:nvSpPr>
        <p:spPr bwMode="auto">
          <a:xfrm rot="16200000">
            <a:off x="280701" y="4139777"/>
            <a:ext cx="531464" cy="445808"/>
          </a:xfrm>
          <a:prstGeom prst="rect">
            <a:avLst/>
          </a:prstGeom>
          <a:solidFill>
            <a:schemeClr val="tx2"/>
          </a:solidFill>
          <a:ln w="9525" cap="flat" cmpd="sng" algn="ctr">
            <a:solidFill>
              <a:schemeClr val="accent2"/>
            </a:solidFill>
            <a:prstDash val="solid"/>
            <a:round/>
            <a:headEnd type="none" w="med" len="med"/>
            <a:tailEnd type="none" w="med" len="med"/>
          </a:ln>
          <a:effectLst/>
          <a:extLst/>
        </p:spPr>
        <p:txBody>
          <a:bodyPr vert="horz" wrap="square" lIns="0" tIns="108000" rIns="0" bIns="108000" numCol="1" rtlCol="0" anchor="ctr" anchorCtr="0" compatLnSpc="1">
            <a:prstTxWarp prst="textNoShape">
              <a:avLst/>
            </a:prstTxWarp>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ctr" defTabSz="914400" eaLnBrk="0" fontAlgn="base" latinLnBrk="0" hangingPunct="0">
              <a:spcBef>
                <a:spcPts val="0"/>
              </a:spcBef>
              <a:spcAft>
                <a:spcPct val="0"/>
              </a:spcAft>
              <a:buClrTx/>
              <a:buSzTx/>
              <a:buFontTx/>
              <a:buNone/>
              <a:tabLst/>
            </a:pPr>
            <a:r>
              <a:rPr lang="de-DE" sz="800" dirty="0" smtClean="0">
                <a:solidFill>
                  <a:schemeClr val="bg1"/>
                </a:solidFill>
              </a:rPr>
              <a:t>IT-Board</a:t>
            </a:r>
            <a:endParaRPr kumimoji="0" lang="de-DE" sz="800" i="0" u="none" strike="noStrike" cap="none" normalizeH="0" baseline="0" dirty="0">
              <a:ln>
                <a:noFill/>
              </a:ln>
              <a:solidFill>
                <a:schemeClr val="bg1"/>
              </a:solidFill>
              <a:effectLst/>
            </a:endParaRPr>
          </a:p>
        </p:txBody>
      </p:sp>
      <p:cxnSp>
        <p:nvCxnSpPr>
          <p:cNvPr id="85" name="Gerade Verbindung 122"/>
          <p:cNvCxnSpPr/>
          <p:nvPr/>
        </p:nvCxnSpPr>
        <p:spPr bwMode="auto">
          <a:xfrm>
            <a:off x="314902" y="4039568"/>
            <a:ext cx="8280920" cy="0"/>
          </a:xfrm>
          <a:prstGeom prst="line">
            <a:avLst/>
          </a:prstGeom>
          <a:noFill/>
          <a:ln w="9525" cap="flat" cmpd="sng" algn="ctr">
            <a:solidFill>
              <a:srgbClr val="698FA4"/>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sp>
        <p:nvSpPr>
          <p:cNvPr id="87" name="Flussdiagramm: Verzweigung 86"/>
          <p:cNvSpPr/>
          <p:nvPr/>
        </p:nvSpPr>
        <p:spPr bwMode="auto">
          <a:xfrm>
            <a:off x="6147681" y="3445491"/>
            <a:ext cx="118246" cy="130125"/>
          </a:xfrm>
          <a:prstGeom prst="flowChartDecision">
            <a:avLst/>
          </a:prstGeom>
          <a:noFill/>
          <a:ln>
            <a:solidFill>
              <a:schemeClr val="tx1"/>
            </a:solidFill>
          </a:ln>
          <a:effectLst/>
          <a:ex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673100" rtl="0" eaLnBrk="1" fontAlgn="base" latinLnBrk="0" hangingPunct="1">
              <a:lnSpc>
                <a:spcPct val="100000"/>
              </a:lnSpc>
              <a:spcBef>
                <a:spcPct val="0"/>
              </a:spcBef>
              <a:spcAft>
                <a:spcPct val="0"/>
              </a:spcAft>
              <a:buClrTx/>
              <a:buSzTx/>
              <a:buFontTx/>
              <a:buNone/>
              <a:tabLst/>
            </a:pPr>
            <a:r>
              <a:rPr lang="de-DE" sz="1000" dirty="0">
                <a:solidFill>
                  <a:schemeClr val="tx1"/>
                </a:solidFill>
                <a:latin typeface="+mn-lt"/>
                <a:ea typeface="ＭＳ Ｐゴシック" charset="0"/>
                <a:cs typeface="Arial" pitchFamily="34" charset="0"/>
              </a:rPr>
              <a:t>x</a:t>
            </a:r>
            <a:endParaRPr kumimoji="0" lang="de-DE" sz="1000" i="0" u="none" strike="noStrike" cap="none" normalizeH="0" baseline="0" dirty="0" smtClean="0">
              <a:ln>
                <a:noFill/>
              </a:ln>
              <a:solidFill>
                <a:schemeClr val="tx1"/>
              </a:solidFill>
              <a:effectLst/>
              <a:latin typeface="+mn-lt"/>
              <a:ea typeface="ＭＳ Ｐゴシック" charset="0"/>
              <a:cs typeface="Arial" pitchFamily="34" charset="0"/>
            </a:endParaRPr>
          </a:p>
        </p:txBody>
      </p:sp>
      <p:sp>
        <p:nvSpPr>
          <p:cNvPr id="88" name="Textfeld 87"/>
          <p:cNvSpPr txBox="1"/>
          <p:nvPr/>
        </p:nvSpPr>
        <p:spPr>
          <a:xfrm>
            <a:off x="6309740" y="3111493"/>
            <a:ext cx="1614186" cy="369332"/>
          </a:xfrm>
          <a:prstGeom prst="rect">
            <a:avLst/>
          </a:prstGeom>
          <a:noFill/>
        </p:spPr>
        <p:txBody>
          <a:bodyPr wrap="square" lIns="0" tIns="0" rIns="0" bIns="0" rtlCol="0">
            <a:spAutoFit/>
          </a:bodyPr>
          <a:lstStyle/>
          <a:p>
            <a:pPr algn="ctr"/>
            <a:r>
              <a:rPr lang="de-DE" sz="800" b="0" dirty="0" smtClean="0">
                <a:solidFill>
                  <a:schemeClr val="tx1"/>
                </a:solidFill>
                <a:latin typeface="+mn-lt"/>
              </a:rPr>
              <a:t>Relevanz bzgl. Konzern-IT-Strategie (z.B. konzernweit oder neues CRM oder über 300 TCHF)</a:t>
            </a:r>
          </a:p>
        </p:txBody>
      </p:sp>
      <p:cxnSp>
        <p:nvCxnSpPr>
          <p:cNvPr id="99" name="Gewinkelte Verbindung 198"/>
          <p:cNvCxnSpPr>
            <a:stCxn id="87" idx="3"/>
            <a:endCxn id="107" idx="0"/>
          </p:cNvCxnSpPr>
          <p:nvPr/>
        </p:nvCxnSpPr>
        <p:spPr bwMode="auto">
          <a:xfrm>
            <a:off x="6265927" y="3510554"/>
            <a:ext cx="1319423" cy="611184"/>
          </a:xfrm>
          <a:prstGeom prst="bentConnector2">
            <a:avLst/>
          </a:prstGeom>
          <a:noFill/>
          <a:ln w="952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sp>
        <p:nvSpPr>
          <p:cNvPr id="107" name="Rectangle 74">
            <a:extLst>
              <a:ext uri="{FF2B5EF4-FFF2-40B4-BE49-F238E27FC236}">
                <a16:creationId xmlns:a16="http://schemas.microsoft.com/office/drawing/2014/main" id="{4C5E1EB9-00E0-486B-AE8F-F294EE2B48DE}"/>
              </a:ext>
            </a:extLst>
          </p:cNvPr>
          <p:cNvSpPr/>
          <p:nvPr/>
        </p:nvSpPr>
        <p:spPr bwMode="auto">
          <a:xfrm>
            <a:off x="6937278" y="4121738"/>
            <a:ext cx="1296144" cy="459390"/>
          </a:xfrm>
          <a:prstGeom prst="rect">
            <a:avLst/>
          </a:prstGeom>
          <a:noFill/>
          <a:ln w="9525" cmpd="sng">
            <a:solidFill>
              <a:schemeClr val="accent5"/>
            </a:solidFill>
            <a:prstDash val="solid"/>
          </a:ln>
        </p:spPr>
        <p:txBody>
          <a:bodyPr lIns="0" tIns="0" rIns="0" bIns="0" anchor="ctr">
            <a:noAutofit/>
          </a:bodyPr>
          <a:lstStyle/>
          <a:p>
            <a:pPr algn="ctr" defTabSz="696313">
              <a:spcBef>
                <a:spcPts val="406"/>
              </a:spcBef>
              <a:buClr>
                <a:schemeClr val="accent1"/>
              </a:buClr>
              <a:buSzPct val="100000"/>
            </a:pPr>
            <a:r>
              <a:rPr lang="de-DE" sz="800" b="0" dirty="0" smtClean="0">
                <a:solidFill>
                  <a:schemeClr val="tx1"/>
                </a:solidFill>
                <a:latin typeface="+mn-lt"/>
                <a:cs typeface="Arial" panose="020B0604020202020204" pitchFamily="34" charset="0"/>
                <a:sym typeface="Arial" panose="020B0604020202020204" pitchFamily="34" charset="0"/>
              </a:rPr>
              <a:t>Information, Bewertung, allenfalls Aufnahmen in Architekturdokument (z.B. neues CRM)</a:t>
            </a:r>
            <a:endParaRPr lang="de-DE" sz="800" b="0" dirty="0">
              <a:solidFill>
                <a:schemeClr val="tx1"/>
              </a:solidFill>
              <a:latin typeface="+mn-lt"/>
              <a:cs typeface="Arial" panose="020B0604020202020204" pitchFamily="34" charset="0"/>
              <a:sym typeface="Arial" panose="020B0604020202020204" pitchFamily="34" charset="0"/>
            </a:endParaRPr>
          </a:p>
        </p:txBody>
      </p:sp>
      <p:sp>
        <p:nvSpPr>
          <p:cNvPr id="109" name="Flussdiagramm: Verzweigung 108"/>
          <p:cNvSpPr/>
          <p:nvPr/>
        </p:nvSpPr>
        <p:spPr bwMode="auto">
          <a:xfrm>
            <a:off x="2713791" y="3782679"/>
            <a:ext cx="118246" cy="130125"/>
          </a:xfrm>
          <a:prstGeom prst="flowChartDecision">
            <a:avLst/>
          </a:prstGeom>
          <a:noFill/>
          <a:ln>
            <a:solidFill>
              <a:schemeClr val="tx1"/>
            </a:solidFill>
          </a:ln>
          <a:effectLst/>
          <a:ex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673100" rtl="0" eaLnBrk="1" fontAlgn="base" latinLnBrk="0" hangingPunct="1">
              <a:lnSpc>
                <a:spcPct val="100000"/>
              </a:lnSpc>
              <a:spcBef>
                <a:spcPct val="0"/>
              </a:spcBef>
              <a:spcAft>
                <a:spcPct val="0"/>
              </a:spcAft>
              <a:buClrTx/>
              <a:buSzTx/>
              <a:buFontTx/>
              <a:buNone/>
              <a:tabLst/>
            </a:pPr>
            <a:r>
              <a:rPr lang="de-DE" sz="1000" dirty="0">
                <a:solidFill>
                  <a:schemeClr val="tx1"/>
                </a:solidFill>
                <a:latin typeface="+mn-lt"/>
                <a:ea typeface="ＭＳ Ｐゴシック" charset="0"/>
                <a:cs typeface="Arial" pitchFamily="34" charset="0"/>
              </a:rPr>
              <a:t>x</a:t>
            </a:r>
            <a:endParaRPr kumimoji="0" lang="de-DE" sz="1000" i="0" u="none" strike="noStrike" cap="none" normalizeH="0" baseline="0" dirty="0" smtClean="0">
              <a:ln>
                <a:noFill/>
              </a:ln>
              <a:solidFill>
                <a:schemeClr val="tx1"/>
              </a:solidFill>
              <a:effectLst/>
              <a:latin typeface="+mn-lt"/>
              <a:ea typeface="ＭＳ Ｐゴシック" charset="0"/>
              <a:cs typeface="Arial" pitchFamily="34" charset="0"/>
            </a:endParaRPr>
          </a:p>
        </p:txBody>
      </p:sp>
      <p:cxnSp>
        <p:nvCxnSpPr>
          <p:cNvPr id="124" name="Gerade Verbindung mit Pfeil 123"/>
          <p:cNvCxnSpPr>
            <a:stCxn id="103" idx="2"/>
            <a:endCxn id="109" idx="0"/>
          </p:cNvCxnSpPr>
          <p:nvPr/>
        </p:nvCxnSpPr>
        <p:spPr bwMode="auto">
          <a:xfrm>
            <a:off x="2771286" y="3573016"/>
            <a:ext cx="1628" cy="209663"/>
          </a:xfrm>
          <a:prstGeom prst="straightConnector1">
            <a:avLst/>
          </a:prstGeom>
          <a:noFill/>
          <a:ln w="952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cxnSp>
        <p:nvCxnSpPr>
          <p:cNvPr id="127" name="Gewinkelte Verbindung 198"/>
          <p:cNvCxnSpPr>
            <a:stCxn id="109" idx="2"/>
            <a:endCxn id="126" idx="0"/>
          </p:cNvCxnSpPr>
          <p:nvPr/>
        </p:nvCxnSpPr>
        <p:spPr bwMode="auto">
          <a:xfrm rot="16200000" flipH="1">
            <a:off x="2323302" y="4362415"/>
            <a:ext cx="899225" cy="1"/>
          </a:xfrm>
          <a:prstGeom prst="bentConnector3">
            <a:avLst>
              <a:gd name="adj1" fmla="val 50000"/>
            </a:avLst>
          </a:prstGeom>
          <a:noFill/>
          <a:ln w="952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sp>
        <p:nvSpPr>
          <p:cNvPr id="128" name="Flussdiagramm: Verzweigung 127"/>
          <p:cNvSpPr/>
          <p:nvPr/>
        </p:nvSpPr>
        <p:spPr bwMode="auto">
          <a:xfrm>
            <a:off x="2708742" y="5250628"/>
            <a:ext cx="118246" cy="130125"/>
          </a:xfrm>
          <a:prstGeom prst="flowChartDecision">
            <a:avLst/>
          </a:prstGeom>
          <a:noFill/>
          <a:ln>
            <a:solidFill>
              <a:schemeClr val="tx1"/>
            </a:solidFill>
          </a:ln>
          <a:effectLst/>
          <a:ex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673100" rtl="0" eaLnBrk="1" fontAlgn="base" latinLnBrk="0" hangingPunct="1">
              <a:lnSpc>
                <a:spcPct val="100000"/>
              </a:lnSpc>
              <a:spcBef>
                <a:spcPct val="0"/>
              </a:spcBef>
              <a:spcAft>
                <a:spcPct val="0"/>
              </a:spcAft>
              <a:buClrTx/>
              <a:buSzTx/>
              <a:buFontTx/>
              <a:buNone/>
              <a:tabLst/>
            </a:pPr>
            <a:r>
              <a:rPr lang="de-DE" sz="1000" dirty="0">
                <a:solidFill>
                  <a:schemeClr val="tx1"/>
                </a:solidFill>
                <a:latin typeface="+mn-lt"/>
                <a:ea typeface="ＭＳ Ｐゴシック" charset="0"/>
                <a:cs typeface="Arial" pitchFamily="34" charset="0"/>
              </a:rPr>
              <a:t>x</a:t>
            </a:r>
            <a:endParaRPr kumimoji="0" lang="de-DE" sz="1000" i="0" u="none" strike="noStrike" cap="none" normalizeH="0" baseline="0" dirty="0" smtClean="0">
              <a:ln>
                <a:noFill/>
              </a:ln>
              <a:solidFill>
                <a:schemeClr val="tx1"/>
              </a:solidFill>
              <a:effectLst/>
              <a:latin typeface="+mn-lt"/>
              <a:ea typeface="ＭＳ Ｐゴシック" charset="0"/>
              <a:cs typeface="Arial" pitchFamily="34" charset="0"/>
            </a:endParaRPr>
          </a:p>
        </p:txBody>
      </p:sp>
      <p:cxnSp>
        <p:nvCxnSpPr>
          <p:cNvPr id="130" name="Gewinkelte Verbindung 198"/>
          <p:cNvCxnSpPr>
            <a:stCxn id="128" idx="1"/>
            <a:endCxn id="214" idx="2"/>
          </p:cNvCxnSpPr>
          <p:nvPr/>
        </p:nvCxnSpPr>
        <p:spPr bwMode="auto">
          <a:xfrm rot="10800000">
            <a:off x="1679904" y="2670003"/>
            <a:ext cx="1028839" cy="2645688"/>
          </a:xfrm>
          <a:prstGeom prst="bentConnector2">
            <a:avLst/>
          </a:prstGeom>
          <a:noFill/>
          <a:ln w="952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sp>
        <p:nvSpPr>
          <p:cNvPr id="140" name="Rectangle 74">
            <a:extLst>
              <a:ext uri="{FF2B5EF4-FFF2-40B4-BE49-F238E27FC236}">
                <a16:creationId xmlns:a16="http://schemas.microsoft.com/office/drawing/2014/main" id="{4C5E1EB9-00E0-486B-AE8F-F294EE2B48DE}"/>
              </a:ext>
            </a:extLst>
          </p:cNvPr>
          <p:cNvSpPr/>
          <p:nvPr/>
        </p:nvSpPr>
        <p:spPr bwMode="auto">
          <a:xfrm>
            <a:off x="3707904" y="3088053"/>
            <a:ext cx="1717206" cy="845003"/>
          </a:xfrm>
          <a:prstGeom prst="rect">
            <a:avLst/>
          </a:prstGeom>
          <a:noFill/>
          <a:ln w="9525" cmpd="sng">
            <a:solidFill>
              <a:schemeClr val="accent5"/>
            </a:solidFill>
            <a:prstDash val="solid"/>
          </a:ln>
        </p:spPr>
        <p:txBody>
          <a:bodyPr lIns="0" tIns="0" rIns="0" bIns="0" anchor="ctr">
            <a:noAutofit/>
          </a:bodyPr>
          <a:lstStyle/>
          <a:p>
            <a:pPr algn="ctr"/>
            <a:r>
              <a:rPr lang="de-DE" sz="800" b="0" kern="0" dirty="0" smtClean="0">
                <a:solidFill>
                  <a:schemeClr val="tx1"/>
                </a:solidFill>
                <a:latin typeface="Arial"/>
                <a:ea typeface="ＭＳ Ｐゴシック" pitchFamily="34" charset="-128"/>
                <a:cs typeface="Arial" pitchFamily="34" charset="0"/>
              </a:rPr>
              <a:t>Projektrealisierung prüfen </a:t>
            </a:r>
            <a:r>
              <a:rPr lang="de-DE" sz="800" b="0" kern="0" dirty="0">
                <a:solidFill>
                  <a:schemeClr val="tx1"/>
                </a:solidFill>
                <a:latin typeface="Arial"/>
                <a:ea typeface="ＭＳ Ｐゴシック" pitchFamily="34" charset="-128"/>
                <a:cs typeface="Arial" pitchFamily="34" charset="0"/>
              </a:rPr>
              <a:t>(Termin, Aufwand, Kosten</a:t>
            </a:r>
            <a:r>
              <a:rPr lang="de-DE" sz="800" b="0" kern="0" dirty="0" smtClean="0">
                <a:solidFill>
                  <a:schemeClr val="tx1"/>
                </a:solidFill>
                <a:latin typeface="Arial"/>
                <a:ea typeface="ＭＳ Ｐゴシック" pitchFamily="34" charset="-128"/>
                <a:cs typeface="Arial" pitchFamily="34" charset="0"/>
              </a:rPr>
              <a:t>), </a:t>
            </a:r>
            <a:r>
              <a:rPr lang="de-DE" sz="800" b="0" dirty="0" smtClean="0">
                <a:solidFill>
                  <a:schemeClr val="tx1"/>
                </a:solidFill>
                <a:cs typeface="Arial" panose="020B0604020202020204" pitchFamily="34" charset="0"/>
                <a:sym typeface="Arial" panose="020B0604020202020204" pitchFamily="34" charset="0"/>
              </a:rPr>
              <a:t>Machbarkeit </a:t>
            </a:r>
            <a:r>
              <a:rPr lang="de-DE" sz="800" b="0" dirty="0">
                <a:solidFill>
                  <a:schemeClr val="tx1"/>
                </a:solidFill>
                <a:cs typeface="Arial" panose="020B0604020202020204" pitchFamily="34" charset="0"/>
                <a:sym typeface="Arial" panose="020B0604020202020204" pitchFamily="34" charset="0"/>
              </a:rPr>
              <a:t>&amp; techn. Auswirkungen bewerten, </a:t>
            </a:r>
            <a:r>
              <a:rPr lang="de-DE" sz="800" b="0" dirty="0" smtClean="0">
                <a:solidFill>
                  <a:schemeClr val="tx1"/>
                </a:solidFill>
                <a:cs typeface="Arial" panose="020B0604020202020204" pitchFamily="34" charset="0"/>
                <a:sym typeface="Arial" panose="020B0604020202020204" pitchFamily="34" charset="0"/>
              </a:rPr>
              <a:t>Projektklassifizierung, </a:t>
            </a:r>
            <a:r>
              <a:rPr lang="de-DE" sz="800" b="0" dirty="0" err="1" smtClean="0">
                <a:solidFill>
                  <a:schemeClr val="tx1"/>
                </a:solidFill>
                <a:cs typeface="Arial" panose="020B0604020202020204" pitchFamily="34" charset="0"/>
                <a:sym typeface="Arial" panose="020B0604020202020204" pitchFamily="34" charset="0"/>
              </a:rPr>
              <a:t>Ausmass</a:t>
            </a:r>
            <a:r>
              <a:rPr lang="de-DE" sz="800" b="0" dirty="0" smtClean="0">
                <a:solidFill>
                  <a:schemeClr val="tx1"/>
                </a:solidFill>
                <a:cs typeface="Arial" panose="020B0604020202020204" pitchFamily="34" charset="0"/>
                <a:sym typeface="Arial" panose="020B0604020202020204" pitchFamily="34" charset="0"/>
              </a:rPr>
              <a:t> (Konzern?) </a:t>
            </a:r>
            <a:r>
              <a:rPr lang="de-DE" sz="800" b="0" dirty="0" smtClean="0">
                <a:solidFill>
                  <a:schemeClr val="tx1"/>
                </a:solidFill>
                <a:cs typeface="Arial" panose="020B0604020202020204" pitchFamily="34" charset="0"/>
                <a:sym typeface="Wingdings" panose="05000000000000000000" pitchFamily="2" charset="2"/>
              </a:rPr>
              <a:t> Erstellung Projektauftrag, </a:t>
            </a:r>
            <a:r>
              <a:rPr lang="de-DE" sz="800" b="0" dirty="0" err="1" smtClean="0">
                <a:solidFill>
                  <a:schemeClr val="tx1"/>
                </a:solidFill>
                <a:cs typeface="Arial" panose="020B0604020202020204" pitchFamily="34" charset="0"/>
                <a:sym typeface="Wingdings" panose="05000000000000000000" pitchFamily="2" charset="2"/>
              </a:rPr>
              <a:t>Investantrag</a:t>
            </a:r>
            <a:endParaRPr lang="de-DE" sz="800" b="0" dirty="0">
              <a:solidFill>
                <a:schemeClr val="tx1"/>
              </a:solidFill>
            </a:endParaRPr>
          </a:p>
        </p:txBody>
      </p:sp>
      <p:sp>
        <p:nvSpPr>
          <p:cNvPr id="141" name="Textfeld 140"/>
          <p:cNvSpPr txBox="1"/>
          <p:nvPr/>
        </p:nvSpPr>
        <p:spPr>
          <a:xfrm>
            <a:off x="3161953" y="5338799"/>
            <a:ext cx="1233801" cy="123111"/>
          </a:xfrm>
          <a:prstGeom prst="rect">
            <a:avLst/>
          </a:prstGeom>
          <a:noFill/>
        </p:spPr>
        <p:txBody>
          <a:bodyPr wrap="square" lIns="0" tIns="0" rIns="0" bIns="0" rtlCol="0">
            <a:spAutoFit/>
          </a:bodyPr>
          <a:lstStyle/>
          <a:p>
            <a:pPr algn="ctr"/>
            <a:r>
              <a:rPr lang="de-DE" sz="800" b="0" dirty="0" smtClean="0">
                <a:solidFill>
                  <a:schemeClr val="tx1"/>
                </a:solidFill>
                <a:latin typeface="+mn-lt"/>
              </a:rPr>
              <a:t>Freigabe Initialisierung</a:t>
            </a:r>
          </a:p>
        </p:txBody>
      </p:sp>
      <p:cxnSp>
        <p:nvCxnSpPr>
          <p:cNvPr id="142" name="Gewinkelte Verbindung 198"/>
          <p:cNvCxnSpPr>
            <a:stCxn id="128" idx="3"/>
            <a:endCxn id="140" idx="2"/>
          </p:cNvCxnSpPr>
          <p:nvPr/>
        </p:nvCxnSpPr>
        <p:spPr bwMode="auto">
          <a:xfrm flipV="1">
            <a:off x="2826988" y="3933056"/>
            <a:ext cx="1739519" cy="1382635"/>
          </a:xfrm>
          <a:prstGeom prst="bentConnector2">
            <a:avLst/>
          </a:prstGeom>
          <a:noFill/>
          <a:ln w="952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sp>
        <p:nvSpPr>
          <p:cNvPr id="146" name="Textfeld 145"/>
          <p:cNvSpPr txBox="1"/>
          <p:nvPr/>
        </p:nvSpPr>
        <p:spPr>
          <a:xfrm>
            <a:off x="1606220" y="5366158"/>
            <a:ext cx="1233801" cy="123111"/>
          </a:xfrm>
          <a:prstGeom prst="rect">
            <a:avLst/>
          </a:prstGeom>
          <a:noFill/>
        </p:spPr>
        <p:txBody>
          <a:bodyPr wrap="square" lIns="0" tIns="0" rIns="0" bIns="0" rtlCol="0">
            <a:spAutoFit/>
          </a:bodyPr>
          <a:lstStyle/>
          <a:p>
            <a:pPr algn="ctr"/>
            <a:r>
              <a:rPr lang="de-DE" sz="800" b="0" dirty="0" smtClean="0">
                <a:solidFill>
                  <a:schemeClr val="tx1"/>
                </a:solidFill>
                <a:latin typeface="+mn-lt"/>
              </a:rPr>
              <a:t>Ablehnung Projektidee</a:t>
            </a:r>
          </a:p>
        </p:txBody>
      </p:sp>
      <p:cxnSp>
        <p:nvCxnSpPr>
          <p:cNvPr id="152" name="Gewinkelte Verbindung 198"/>
          <p:cNvCxnSpPr>
            <a:stCxn id="140" idx="3"/>
            <a:endCxn id="87" idx="1"/>
          </p:cNvCxnSpPr>
          <p:nvPr/>
        </p:nvCxnSpPr>
        <p:spPr bwMode="auto">
          <a:xfrm flipV="1">
            <a:off x="5425110" y="3510554"/>
            <a:ext cx="722571" cy="1"/>
          </a:xfrm>
          <a:prstGeom prst="bentConnector3">
            <a:avLst>
              <a:gd name="adj1" fmla="val 50000"/>
            </a:avLst>
          </a:prstGeom>
          <a:noFill/>
          <a:ln w="952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sp>
        <p:nvSpPr>
          <p:cNvPr id="155" name="Rectangle 74">
            <a:extLst>
              <a:ext uri="{FF2B5EF4-FFF2-40B4-BE49-F238E27FC236}">
                <a16:creationId xmlns:a16="http://schemas.microsoft.com/office/drawing/2014/main" id="{4C5E1EB9-00E0-486B-AE8F-F294EE2B48DE}"/>
              </a:ext>
            </a:extLst>
          </p:cNvPr>
          <p:cNvSpPr/>
          <p:nvPr/>
        </p:nvSpPr>
        <p:spPr bwMode="auto">
          <a:xfrm>
            <a:off x="7970476" y="1176184"/>
            <a:ext cx="818643" cy="1947870"/>
          </a:xfrm>
          <a:prstGeom prst="rect">
            <a:avLst/>
          </a:prstGeom>
          <a:noFill/>
          <a:ln w="9525" cmpd="sng">
            <a:solidFill>
              <a:schemeClr val="accent5"/>
            </a:solidFill>
            <a:prstDash val="solid"/>
          </a:ln>
        </p:spPr>
        <p:txBody>
          <a:bodyPr lIns="0" tIns="0" rIns="0" bIns="0" anchor="ctr">
            <a:noAutofit/>
          </a:bodyPr>
          <a:lstStyle/>
          <a:p>
            <a:pPr algn="ctr" defTabSz="696313">
              <a:spcBef>
                <a:spcPts val="406"/>
              </a:spcBef>
              <a:buClr>
                <a:schemeClr val="accent1"/>
              </a:buClr>
              <a:buSzPct val="100000"/>
            </a:pPr>
            <a:r>
              <a:rPr lang="de-DE" sz="800" b="0" dirty="0" smtClean="0">
                <a:solidFill>
                  <a:schemeClr val="tx1"/>
                </a:solidFill>
                <a:latin typeface="+mn-lt"/>
                <a:cs typeface="Arial" panose="020B0604020202020204" pitchFamily="34" charset="0"/>
                <a:sym typeface="Arial" panose="020B0604020202020204" pitchFamily="34" charset="0"/>
              </a:rPr>
              <a:t>Projekt-Umsetzung</a:t>
            </a:r>
            <a:endParaRPr lang="de-DE" sz="800" b="0" dirty="0">
              <a:solidFill>
                <a:schemeClr val="tx1"/>
              </a:solidFill>
              <a:latin typeface="+mn-lt"/>
              <a:cs typeface="Arial" panose="020B0604020202020204" pitchFamily="34" charset="0"/>
              <a:sym typeface="Arial" panose="020B0604020202020204" pitchFamily="34" charset="0"/>
            </a:endParaRPr>
          </a:p>
        </p:txBody>
      </p:sp>
      <p:sp>
        <p:nvSpPr>
          <p:cNvPr id="180" name="Rectangle 74">
            <a:extLst>
              <a:ext uri="{FF2B5EF4-FFF2-40B4-BE49-F238E27FC236}">
                <a16:creationId xmlns:a16="http://schemas.microsoft.com/office/drawing/2014/main" id="{4C5E1EB9-00E0-486B-AE8F-F294EE2B48DE}"/>
              </a:ext>
            </a:extLst>
          </p:cNvPr>
          <p:cNvSpPr/>
          <p:nvPr/>
        </p:nvSpPr>
        <p:spPr bwMode="auto">
          <a:xfrm>
            <a:off x="5494118" y="4821107"/>
            <a:ext cx="1425370" cy="459390"/>
          </a:xfrm>
          <a:prstGeom prst="rect">
            <a:avLst/>
          </a:prstGeom>
          <a:noFill/>
          <a:ln w="9525" cmpd="sng">
            <a:solidFill>
              <a:schemeClr val="accent5"/>
            </a:solidFill>
            <a:prstDash val="solid"/>
          </a:ln>
        </p:spPr>
        <p:txBody>
          <a:bodyPr lIns="0" tIns="0" rIns="0" bIns="0" anchor="ctr">
            <a:noAutofit/>
          </a:bodyPr>
          <a:lstStyle/>
          <a:p>
            <a:pPr algn="ctr" defTabSz="696313">
              <a:spcBef>
                <a:spcPts val="406"/>
              </a:spcBef>
              <a:buClr>
                <a:schemeClr val="accent1"/>
              </a:buClr>
              <a:buSzPct val="100000"/>
            </a:pPr>
            <a:r>
              <a:rPr lang="de-DE" sz="800" b="0" dirty="0" smtClean="0">
                <a:solidFill>
                  <a:schemeClr val="tx1"/>
                </a:solidFill>
                <a:latin typeface="+mn-lt"/>
                <a:cs typeface="Arial" panose="020B0604020202020204" pitchFamily="34" charset="0"/>
                <a:sym typeface="Arial" panose="020B0604020202020204" pitchFamily="34" charset="0"/>
              </a:rPr>
              <a:t>Freigabe, Bewertung und Priorisierung (Projektportfolio, Ressourcen)</a:t>
            </a:r>
            <a:endParaRPr lang="de-DE" sz="800" b="0" dirty="0">
              <a:solidFill>
                <a:schemeClr val="tx1"/>
              </a:solidFill>
              <a:latin typeface="+mn-lt"/>
              <a:cs typeface="Arial" panose="020B0604020202020204" pitchFamily="34" charset="0"/>
              <a:sym typeface="Arial" panose="020B0604020202020204" pitchFamily="34" charset="0"/>
            </a:endParaRPr>
          </a:p>
        </p:txBody>
      </p:sp>
      <p:sp>
        <p:nvSpPr>
          <p:cNvPr id="181" name="Flussdiagramm: Verzweigung 180"/>
          <p:cNvSpPr/>
          <p:nvPr/>
        </p:nvSpPr>
        <p:spPr bwMode="auto">
          <a:xfrm>
            <a:off x="6151911" y="5451822"/>
            <a:ext cx="118246" cy="130125"/>
          </a:xfrm>
          <a:prstGeom prst="flowChartDecision">
            <a:avLst/>
          </a:prstGeom>
          <a:noFill/>
          <a:ln>
            <a:solidFill>
              <a:schemeClr val="tx1"/>
            </a:solidFill>
          </a:ln>
          <a:effectLst/>
          <a:ex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673100" rtl="0" eaLnBrk="1" fontAlgn="base" latinLnBrk="0" hangingPunct="1">
              <a:lnSpc>
                <a:spcPct val="100000"/>
              </a:lnSpc>
              <a:spcBef>
                <a:spcPct val="0"/>
              </a:spcBef>
              <a:spcAft>
                <a:spcPct val="0"/>
              </a:spcAft>
              <a:buClrTx/>
              <a:buSzTx/>
              <a:buFontTx/>
              <a:buNone/>
              <a:tabLst/>
            </a:pPr>
            <a:r>
              <a:rPr lang="de-DE" sz="1000" dirty="0">
                <a:solidFill>
                  <a:schemeClr val="tx1"/>
                </a:solidFill>
                <a:latin typeface="+mn-lt"/>
                <a:ea typeface="ＭＳ Ｐゴシック" charset="0"/>
                <a:cs typeface="Arial" pitchFamily="34" charset="0"/>
              </a:rPr>
              <a:t>x</a:t>
            </a:r>
            <a:endParaRPr kumimoji="0" lang="de-DE" sz="1000" i="0" u="none" strike="noStrike" cap="none" normalizeH="0" baseline="0" dirty="0" smtClean="0">
              <a:ln>
                <a:noFill/>
              </a:ln>
              <a:solidFill>
                <a:schemeClr val="tx1"/>
              </a:solidFill>
              <a:effectLst/>
              <a:latin typeface="+mn-lt"/>
              <a:ea typeface="ＭＳ Ｐゴシック" charset="0"/>
              <a:cs typeface="Arial" pitchFamily="34" charset="0"/>
            </a:endParaRPr>
          </a:p>
        </p:txBody>
      </p:sp>
      <p:cxnSp>
        <p:nvCxnSpPr>
          <p:cNvPr id="208" name="Gewinkelte Verbindung 198"/>
          <p:cNvCxnSpPr>
            <a:stCxn id="87" idx="2"/>
            <a:endCxn id="180" idx="0"/>
          </p:cNvCxnSpPr>
          <p:nvPr/>
        </p:nvCxnSpPr>
        <p:spPr bwMode="auto">
          <a:xfrm rot="5400000">
            <a:off x="5584059" y="4198361"/>
            <a:ext cx="1245491" cy="1"/>
          </a:xfrm>
          <a:prstGeom prst="bentConnector3">
            <a:avLst>
              <a:gd name="adj1" fmla="val 50000"/>
            </a:avLst>
          </a:prstGeom>
          <a:noFill/>
          <a:ln w="952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sp>
        <p:nvSpPr>
          <p:cNvPr id="220" name="Textfeld 219"/>
          <p:cNvSpPr txBox="1"/>
          <p:nvPr/>
        </p:nvSpPr>
        <p:spPr>
          <a:xfrm>
            <a:off x="4883161" y="5385725"/>
            <a:ext cx="1233801" cy="123111"/>
          </a:xfrm>
          <a:prstGeom prst="rect">
            <a:avLst/>
          </a:prstGeom>
          <a:noFill/>
        </p:spPr>
        <p:txBody>
          <a:bodyPr wrap="square" lIns="0" tIns="0" rIns="0" bIns="0" rtlCol="0">
            <a:spAutoFit/>
          </a:bodyPr>
          <a:lstStyle/>
          <a:p>
            <a:pPr algn="ctr"/>
            <a:r>
              <a:rPr lang="de-DE" sz="800" b="0" dirty="0" smtClean="0">
                <a:solidFill>
                  <a:schemeClr val="tx1"/>
                </a:solidFill>
                <a:latin typeface="+mn-lt"/>
              </a:rPr>
              <a:t>Ablehnung Projekt</a:t>
            </a:r>
          </a:p>
        </p:txBody>
      </p:sp>
      <p:cxnSp>
        <p:nvCxnSpPr>
          <p:cNvPr id="223" name="Gewinkelte Verbindung 198"/>
          <p:cNvCxnSpPr>
            <a:stCxn id="180" idx="2"/>
            <a:endCxn id="181" idx="0"/>
          </p:cNvCxnSpPr>
          <p:nvPr/>
        </p:nvCxnSpPr>
        <p:spPr bwMode="auto">
          <a:xfrm rot="16200000" flipH="1">
            <a:off x="6123256" y="5364043"/>
            <a:ext cx="171325" cy="4231"/>
          </a:xfrm>
          <a:prstGeom prst="bentConnector3">
            <a:avLst>
              <a:gd name="adj1" fmla="val 50000"/>
            </a:avLst>
          </a:prstGeom>
          <a:noFill/>
          <a:ln w="952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cxnSp>
        <p:nvCxnSpPr>
          <p:cNvPr id="230" name="Gewinkelte Verbindung 198"/>
          <p:cNvCxnSpPr>
            <a:stCxn id="107" idx="2"/>
            <a:endCxn id="180" idx="3"/>
          </p:cNvCxnSpPr>
          <p:nvPr/>
        </p:nvCxnSpPr>
        <p:spPr bwMode="auto">
          <a:xfrm rot="5400000">
            <a:off x="7017582" y="4483034"/>
            <a:ext cx="469674" cy="665862"/>
          </a:xfrm>
          <a:prstGeom prst="bentConnector2">
            <a:avLst/>
          </a:prstGeom>
          <a:noFill/>
          <a:ln w="952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cxnSp>
        <p:nvCxnSpPr>
          <p:cNvPr id="239" name="Gewinkelte Verbindung 198"/>
          <p:cNvCxnSpPr>
            <a:stCxn id="181" idx="3"/>
            <a:endCxn id="155" idx="2"/>
          </p:cNvCxnSpPr>
          <p:nvPr/>
        </p:nvCxnSpPr>
        <p:spPr bwMode="auto">
          <a:xfrm flipV="1">
            <a:off x="6270157" y="3124054"/>
            <a:ext cx="2109641" cy="2392831"/>
          </a:xfrm>
          <a:prstGeom prst="bentConnector2">
            <a:avLst/>
          </a:prstGeom>
          <a:noFill/>
          <a:ln w="952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sp>
        <p:nvSpPr>
          <p:cNvPr id="242" name="Textfeld 241"/>
          <p:cNvSpPr txBox="1"/>
          <p:nvPr/>
        </p:nvSpPr>
        <p:spPr>
          <a:xfrm>
            <a:off x="6290527" y="5390468"/>
            <a:ext cx="2216143" cy="123111"/>
          </a:xfrm>
          <a:prstGeom prst="rect">
            <a:avLst/>
          </a:prstGeom>
          <a:noFill/>
        </p:spPr>
        <p:txBody>
          <a:bodyPr wrap="square" lIns="0" tIns="0" rIns="0" bIns="0" rtlCol="0">
            <a:spAutoFit/>
          </a:bodyPr>
          <a:lstStyle/>
          <a:p>
            <a:pPr algn="ctr"/>
            <a:r>
              <a:rPr lang="de-DE" sz="800" b="0" dirty="0" smtClean="0">
                <a:solidFill>
                  <a:schemeClr val="tx1"/>
                </a:solidFill>
                <a:latin typeface="+mn-lt"/>
              </a:rPr>
              <a:t>Freigabe und Projektumsetzung</a:t>
            </a:r>
          </a:p>
        </p:txBody>
      </p:sp>
      <p:sp>
        <p:nvSpPr>
          <p:cNvPr id="249" name="Rectangle 74">
            <a:extLst>
              <a:ext uri="{FF2B5EF4-FFF2-40B4-BE49-F238E27FC236}">
                <a16:creationId xmlns:a16="http://schemas.microsoft.com/office/drawing/2014/main" id="{4C5E1EB9-00E0-486B-AE8F-F294EE2B48DE}"/>
              </a:ext>
            </a:extLst>
          </p:cNvPr>
          <p:cNvSpPr/>
          <p:nvPr/>
        </p:nvSpPr>
        <p:spPr bwMode="auto">
          <a:xfrm>
            <a:off x="5582428" y="5738882"/>
            <a:ext cx="1296144" cy="336637"/>
          </a:xfrm>
          <a:prstGeom prst="rect">
            <a:avLst/>
          </a:prstGeom>
          <a:noFill/>
          <a:ln w="9525" cmpd="sng">
            <a:solidFill>
              <a:schemeClr val="accent5"/>
            </a:solidFill>
            <a:prstDash val="solid"/>
          </a:ln>
        </p:spPr>
        <p:txBody>
          <a:bodyPr lIns="0" tIns="0" rIns="0" bIns="0" anchor="ctr">
            <a:noAutofit/>
          </a:bodyPr>
          <a:lstStyle/>
          <a:p>
            <a:pPr algn="ctr" defTabSz="696313">
              <a:spcBef>
                <a:spcPts val="406"/>
              </a:spcBef>
              <a:buClr>
                <a:schemeClr val="accent1"/>
              </a:buClr>
              <a:buSzPct val="100000"/>
            </a:pPr>
            <a:r>
              <a:rPr lang="de-DE" sz="800" b="0" dirty="0">
                <a:solidFill>
                  <a:schemeClr val="tx1"/>
                </a:solidFill>
                <a:cs typeface="Arial" panose="020B0604020202020204" pitchFamily="34" charset="0"/>
                <a:sym typeface="Arial" panose="020B0604020202020204" pitchFamily="34" charset="0"/>
              </a:rPr>
              <a:t>Freigabe, Bewertung und Priorisierung</a:t>
            </a:r>
            <a:endParaRPr lang="de-DE" sz="800" b="0" dirty="0">
              <a:solidFill>
                <a:schemeClr val="tx1"/>
              </a:solidFill>
              <a:latin typeface="+mn-lt"/>
              <a:cs typeface="Arial" panose="020B0604020202020204" pitchFamily="34" charset="0"/>
              <a:sym typeface="Arial" panose="020B0604020202020204" pitchFamily="34" charset="0"/>
            </a:endParaRPr>
          </a:p>
        </p:txBody>
      </p:sp>
      <p:sp>
        <p:nvSpPr>
          <p:cNvPr id="254" name="Textfeld 253"/>
          <p:cNvSpPr txBox="1"/>
          <p:nvPr/>
        </p:nvSpPr>
        <p:spPr>
          <a:xfrm>
            <a:off x="4881461" y="6135029"/>
            <a:ext cx="1233801" cy="123111"/>
          </a:xfrm>
          <a:prstGeom prst="rect">
            <a:avLst/>
          </a:prstGeom>
          <a:noFill/>
        </p:spPr>
        <p:txBody>
          <a:bodyPr wrap="square" lIns="0" tIns="0" rIns="0" bIns="0" rtlCol="0">
            <a:spAutoFit/>
          </a:bodyPr>
          <a:lstStyle/>
          <a:p>
            <a:pPr algn="ctr"/>
            <a:r>
              <a:rPr lang="de-DE" sz="800" b="0" dirty="0" smtClean="0">
                <a:solidFill>
                  <a:schemeClr val="tx1"/>
                </a:solidFill>
                <a:latin typeface="+mn-lt"/>
              </a:rPr>
              <a:t>Ablehnung Projekt</a:t>
            </a:r>
          </a:p>
        </p:txBody>
      </p:sp>
      <p:sp>
        <p:nvSpPr>
          <p:cNvPr id="256" name="Textfeld 255"/>
          <p:cNvSpPr txBox="1"/>
          <p:nvPr/>
        </p:nvSpPr>
        <p:spPr>
          <a:xfrm>
            <a:off x="6250552" y="6115669"/>
            <a:ext cx="2216143" cy="123111"/>
          </a:xfrm>
          <a:prstGeom prst="rect">
            <a:avLst/>
          </a:prstGeom>
          <a:noFill/>
        </p:spPr>
        <p:txBody>
          <a:bodyPr wrap="square" lIns="0" tIns="0" rIns="0" bIns="0" rtlCol="0">
            <a:spAutoFit/>
          </a:bodyPr>
          <a:lstStyle/>
          <a:p>
            <a:pPr algn="ctr"/>
            <a:r>
              <a:rPr lang="de-DE" sz="800" b="0" dirty="0" smtClean="0">
                <a:solidFill>
                  <a:schemeClr val="tx1"/>
                </a:solidFill>
                <a:latin typeface="+mn-lt"/>
              </a:rPr>
              <a:t>Freigabe und Projektumsetzung</a:t>
            </a:r>
          </a:p>
        </p:txBody>
      </p:sp>
      <p:sp>
        <p:nvSpPr>
          <p:cNvPr id="261" name="Flussdiagramm: Verzweigung 260"/>
          <p:cNvSpPr/>
          <p:nvPr/>
        </p:nvSpPr>
        <p:spPr bwMode="auto">
          <a:xfrm>
            <a:off x="6164694" y="6190821"/>
            <a:ext cx="118246" cy="130125"/>
          </a:xfrm>
          <a:prstGeom prst="flowChartDecision">
            <a:avLst/>
          </a:prstGeom>
          <a:noFill/>
          <a:ln>
            <a:solidFill>
              <a:schemeClr val="tx1"/>
            </a:solidFill>
          </a:ln>
          <a:effectLst/>
          <a:ex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673100" rtl="0" eaLnBrk="1" fontAlgn="base" latinLnBrk="0" hangingPunct="1">
              <a:lnSpc>
                <a:spcPct val="100000"/>
              </a:lnSpc>
              <a:spcBef>
                <a:spcPct val="0"/>
              </a:spcBef>
              <a:spcAft>
                <a:spcPct val="0"/>
              </a:spcAft>
              <a:buClrTx/>
              <a:buSzTx/>
              <a:buFontTx/>
              <a:buNone/>
              <a:tabLst/>
            </a:pPr>
            <a:r>
              <a:rPr lang="de-DE" sz="1000" dirty="0">
                <a:solidFill>
                  <a:schemeClr val="tx1"/>
                </a:solidFill>
                <a:latin typeface="+mn-lt"/>
                <a:ea typeface="ＭＳ Ｐゴシック" charset="0"/>
                <a:cs typeface="Arial" pitchFamily="34" charset="0"/>
              </a:rPr>
              <a:t>x</a:t>
            </a:r>
            <a:endParaRPr kumimoji="0" lang="de-DE" sz="1000" i="0" u="none" strike="noStrike" cap="none" normalizeH="0" baseline="0" dirty="0" smtClean="0">
              <a:ln>
                <a:noFill/>
              </a:ln>
              <a:solidFill>
                <a:schemeClr val="tx1"/>
              </a:solidFill>
              <a:effectLst/>
              <a:latin typeface="+mn-lt"/>
              <a:ea typeface="ＭＳ Ｐゴシック" charset="0"/>
              <a:cs typeface="Arial" pitchFamily="34" charset="0"/>
            </a:endParaRPr>
          </a:p>
        </p:txBody>
      </p:sp>
      <p:cxnSp>
        <p:nvCxnSpPr>
          <p:cNvPr id="263" name="Gewinkelte Verbindung 198"/>
          <p:cNvCxnSpPr/>
          <p:nvPr/>
        </p:nvCxnSpPr>
        <p:spPr bwMode="auto">
          <a:xfrm rot="16200000" flipH="1">
            <a:off x="6136011" y="5645478"/>
            <a:ext cx="171325" cy="4231"/>
          </a:xfrm>
          <a:prstGeom prst="bentConnector3">
            <a:avLst>
              <a:gd name="adj1" fmla="val 50000"/>
            </a:avLst>
          </a:prstGeom>
          <a:noFill/>
          <a:ln w="952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cxnSp>
        <p:nvCxnSpPr>
          <p:cNvPr id="266" name="Gewinkelte Verbindung 198"/>
          <p:cNvCxnSpPr>
            <a:stCxn id="249" idx="2"/>
            <a:endCxn id="261" idx="0"/>
          </p:cNvCxnSpPr>
          <p:nvPr/>
        </p:nvCxnSpPr>
        <p:spPr bwMode="auto">
          <a:xfrm rot="5400000">
            <a:off x="6169508" y="6129829"/>
            <a:ext cx="115302" cy="6683"/>
          </a:xfrm>
          <a:prstGeom prst="bentConnector3">
            <a:avLst>
              <a:gd name="adj1" fmla="val 50000"/>
            </a:avLst>
          </a:prstGeom>
          <a:noFill/>
          <a:ln w="952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cxnSp>
        <p:nvCxnSpPr>
          <p:cNvPr id="270" name="Gewinkelter Verbinder 269"/>
          <p:cNvCxnSpPr>
            <a:endCxn id="155" idx="2"/>
          </p:cNvCxnSpPr>
          <p:nvPr/>
        </p:nvCxnSpPr>
        <p:spPr bwMode="auto">
          <a:xfrm rot="5400000" flipH="1" flipV="1">
            <a:off x="5761141" y="3637227"/>
            <a:ext cx="3131830" cy="2105484"/>
          </a:xfrm>
          <a:prstGeom prst="bentConnector3">
            <a:avLst>
              <a:gd name="adj1" fmla="val 53"/>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cxnSp>
        <p:nvCxnSpPr>
          <p:cNvPr id="273" name="Gewinkelter Verbinder 272"/>
          <p:cNvCxnSpPr>
            <a:stCxn id="261" idx="1"/>
            <a:endCxn id="214" idx="2"/>
          </p:cNvCxnSpPr>
          <p:nvPr/>
        </p:nvCxnSpPr>
        <p:spPr bwMode="auto">
          <a:xfrm rot="10800000">
            <a:off x="1679904" y="2670004"/>
            <a:ext cx="4484791" cy="3585881"/>
          </a:xfrm>
          <a:prstGeom prst="bentConnector2">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cxnSp>
        <p:nvCxnSpPr>
          <p:cNvPr id="280" name="Gerader Verbinder 279"/>
          <p:cNvCxnSpPr>
            <a:stCxn id="126" idx="1"/>
            <a:endCxn id="214" idx="2"/>
          </p:cNvCxnSpPr>
          <p:nvPr/>
        </p:nvCxnSpPr>
        <p:spPr bwMode="auto">
          <a:xfrm rot="10800000">
            <a:off x="1679904" y="2670003"/>
            <a:ext cx="395359" cy="2308194"/>
          </a:xfrm>
          <a:prstGeom prst="bentConnector2">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cxnSp>
        <p:nvCxnSpPr>
          <p:cNvPr id="283" name="Gerader Verbinder 282"/>
          <p:cNvCxnSpPr>
            <a:stCxn id="109" idx="1"/>
            <a:endCxn id="214" idx="2"/>
          </p:cNvCxnSpPr>
          <p:nvPr/>
        </p:nvCxnSpPr>
        <p:spPr bwMode="auto">
          <a:xfrm rot="10800000">
            <a:off x="1679903" y="2670004"/>
            <a:ext cx="1033888" cy="1177739"/>
          </a:xfrm>
          <a:prstGeom prst="bentConnector2">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cxnSp>
        <p:nvCxnSpPr>
          <p:cNvPr id="71" name="Gewinkelter Verbinder 70"/>
          <p:cNvCxnSpPr>
            <a:stCxn id="181" idx="1"/>
          </p:cNvCxnSpPr>
          <p:nvPr/>
        </p:nvCxnSpPr>
        <p:spPr bwMode="auto">
          <a:xfrm rot="10800000" flipV="1">
            <a:off x="1679903" y="5516885"/>
            <a:ext cx="4472009" cy="2"/>
          </a:xfrm>
          <a:prstGeom prst="bentConnector3">
            <a:avLst>
              <a:gd name="adj1" fmla="val 50000"/>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sp>
        <p:nvSpPr>
          <p:cNvPr id="78" name="Textfeld 77"/>
          <p:cNvSpPr txBox="1"/>
          <p:nvPr/>
        </p:nvSpPr>
        <p:spPr>
          <a:xfrm>
            <a:off x="2906152" y="5157193"/>
            <a:ext cx="255802" cy="123111"/>
          </a:xfrm>
          <a:prstGeom prst="rect">
            <a:avLst/>
          </a:prstGeom>
          <a:noFill/>
        </p:spPr>
        <p:txBody>
          <a:bodyPr wrap="square" lIns="0" tIns="0" rIns="0" bIns="0" rtlCol="0">
            <a:spAutoFit/>
          </a:bodyPr>
          <a:lstStyle/>
          <a:p>
            <a:pPr algn="ctr"/>
            <a:r>
              <a:rPr lang="de-DE" sz="800" b="0" dirty="0" smtClean="0">
                <a:solidFill>
                  <a:schemeClr val="tx1"/>
                </a:solidFill>
                <a:latin typeface="+mn-lt"/>
              </a:rPr>
              <a:t>M1</a:t>
            </a:r>
          </a:p>
        </p:txBody>
      </p:sp>
      <p:sp>
        <p:nvSpPr>
          <p:cNvPr id="79" name="Textfeld 78"/>
          <p:cNvSpPr txBox="1"/>
          <p:nvPr/>
        </p:nvSpPr>
        <p:spPr>
          <a:xfrm>
            <a:off x="6260414" y="5382495"/>
            <a:ext cx="255802" cy="123111"/>
          </a:xfrm>
          <a:prstGeom prst="rect">
            <a:avLst/>
          </a:prstGeom>
          <a:noFill/>
        </p:spPr>
        <p:txBody>
          <a:bodyPr wrap="square" lIns="0" tIns="0" rIns="0" bIns="0" rtlCol="0">
            <a:spAutoFit/>
          </a:bodyPr>
          <a:lstStyle/>
          <a:p>
            <a:pPr algn="ctr"/>
            <a:r>
              <a:rPr lang="de-DE" sz="800" b="0" dirty="0" smtClean="0">
                <a:solidFill>
                  <a:schemeClr val="tx1"/>
                </a:solidFill>
                <a:latin typeface="+mn-lt"/>
              </a:rPr>
              <a:t>M2</a:t>
            </a:r>
          </a:p>
        </p:txBody>
      </p:sp>
      <p:sp>
        <p:nvSpPr>
          <p:cNvPr id="66" name="Rectangle 74">
            <a:extLst>
              <a:ext uri="{FF2B5EF4-FFF2-40B4-BE49-F238E27FC236}">
                <a16:creationId xmlns:a16="http://schemas.microsoft.com/office/drawing/2014/main" id="{4C5E1EB9-00E0-486B-AE8F-F294EE2B48DE}"/>
              </a:ext>
            </a:extLst>
          </p:cNvPr>
          <p:cNvSpPr/>
          <p:nvPr/>
        </p:nvSpPr>
        <p:spPr bwMode="auto">
          <a:xfrm>
            <a:off x="829249" y="3111493"/>
            <a:ext cx="732478" cy="461523"/>
          </a:xfrm>
          <a:prstGeom prst="rect">
            <a:avLst/>
          </a:prstGeom>
          <a:noFill/>
          <a:ln w="9525" cmpd="sng">
            <a:solidFill>
              <a:schemeClr val="accent5"/>
            </a:solidFill>
            <a:prstDash val="solid"/>
          </a:ln>
        </p:spPr>
        <p:txBody>
          <a:bodyPr lIns="0" tIns="0" rIns="0" bIns="0" anchor="ctr">
            <a:noAutofit/>
          </a:bodyPr>
          <a:lstStyle/>
          <a:p>
            <a:pPr algn="ctr" defTabSz="696313">
              <a:spcBef>
                <a:spcPts val="406"/>
              </a:spcBef>
              <a:buClr>
                <a:schemeClr val="accent1"/>
              </a:buClr>
              <a:buSzPct val="100000"/>
            </a:pPr>
            <a:r>
              <a:rPr lang="de-DE" sz="800" b="0" dirty="0" smtClean="0">
                <a:solidFill>
                  <a:schemeClr val="tx1"/>
                </a:solidFill>
                <a:latin typeface="+mn-lt"/>
                <a:cs typeface="Arial" panose="020B0604020202020204" pitchFamily="34" charset="0"/>
                <a:sym typeface="Arial" panose="020B0604020202020204" pitchFamily="34" charset="0"/>
              </a:rPr>
              <a:t>Projektidee mit Änderungs-bedarf</a:t>
            </a:r>
            <a:endParaRPr lang="de-DE" sz="800" b="0" dirty="0">
              <a:solidFill>
                <a:schemeClr val="tx1"/>
              </a:solidFill>
              <a:latin typeface="+mn-lt"/>
              <a:cs typeface="Arial" panose="020B0604020202020204" pitchFamily="34" charset="0"/>
              <a:sym typeface="Arial" panose="020B0604020202020204" pitchFamily="34" charset="0"/>
            </a:endParaRPr>
          </a:p>
        </p:txBody>
      </p:sp>
      <p:cxnSp>
        <p:nvCxnSpPr>
          <p:cNvPr id="67" name="Gewinkelte Verbindung 100"/>
          <p:cNvCxnSpPr>
            <a:stCxn id="66" idx="3"/>
            <a:endCxn id="103" idx="1"/>
          </p:cNvCxnSpPr>
          <p:nvPr/>
        </p:nvCxnSpPr>
        <p:spPr bwMode="auto">
          <a:xfrm>
            <a:off x="1561727" y="3342255"/>
            <a:ext cx="417986" cy="1066"/>
          </a:xfrm>
          <a:prstGeom prst="bentConnector3">
            <a:avLst>
              <a:gd name="adj1" fmla="val 50000"/>
            </a:avLst>
          </a:prstGeom>
          <a:noFill/>
          <a:ln w="952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sp>
        <p:nvSpPr>
          <p:cNvPr id="77" name="Textfeld 76"/>
          <p:cNvSpPr txBox="1"/>
          <p:nvPr/>
        </p:nvSpPr>
        <p:spPr>
          <a:xfrm>
            <a:off x="6277332" y="6121821"/>
            <a:ext cx="255802" cy="123111"/>
          </a:xfrm>
          <a:prstGeom prst="rect">
            <a:avLst/>
          </a:prstGeom>
          <a:noFill/>
        </p:spPr>
        <p:txBody>
          <a:bodyPr wrap="square" lIns="0" tIns="0" rIns="0" bIns="0" rtlCol="0">
            <a:spAutoFit/>
          </a:bodyPr>
          <a:lstStyle/>
          <a:p>
            <a:pPr algn="ctr"/>
            <a:r>
              <a:rPr lang="de-DE" sz="800" b="0" dirty="0" smtClean="0">
                <a:solidFill>
                  <a:schemeClr val="tx1"/>
                </a:solidFill>
                <a:latin typeface="+mn-lt"/>
              </a:rPr>
              <a:t>M2</a:t>
            </a:r>
          </a:p>
        </p:txBody>
      </p:sp>
      <p:sp>
        <p:nvSpPr>
          <p:cNvPr id="69" name="Rectangle 74">
            <a:extLst>
              <a:ext uri="{FF2B5EF4-FFF2-40B4-BE49-F238E27FC236}">
                <a16:creationId xmlns:a16="http://schemas.microsoft.com/office/drawing/2014/main" id="{4C5E1EB9-00E0-486B-AE8F-F294EE2B48DE}"/>
              </a:ext>
            </a:extLst>
          </p:cNvPr>
          <p:cNvSpPr/>
          <p:nvPr/>
        </p:nvSpPr>
        <p:spPr bwMode="auto">
          <a:xfrm>
            <a:off x="6554535" y="295189"/>
            <a:ext cx="2234583" cy="592626"/>
          </a:xfrm>
          <a:prstGeom prst="rect">
            <a:avLst/>
          </a:prstGeom>
          <a:noFill/>
          <a:ln w="9525" cmpd="sng">
            <a:solidFill>
              <a:schemeClr val="accent5"/>
            </a:solidFill>
            <a:prstDash val="solid"/>
          </a:ln>
        </p:spPr>
        <p:txBody>
          <a:bodyPr lIns="0" tIns="0" rIns="0" bIns="0" anchor="ctr">
            <a:noAutofit/>
          </a:bodyPr>
          <a:lstStyle/>
          <a:p>
            <a:pPr algn="ctr" defTabSz="696313">
              <a:spcBef>
                <a:spcPts val="406"/>
              </a:spcBef>
              <a:buClr>
                <a:schemeClr val="accent1"/>
              </a:buClr>
              <a:buSzPct val="100000"/>
            </a:pPr>
            <a:r>
              <a:rPr lang="de-DE" sz="800" b="0" dirty="0">
                <a:solidFill>
                  <a:schemeClr val="tx1"/>
                </a:solidFill>
                <a:cs typeface="Arial" panose="020B0604020202020204" pitchFamily="34" charset="0"/>
                <a:sym typeface="Arial" panose="020B0604020202020204" pitchFamily="34" charset="0"/>
              </a:rPr>
              <a:t>*HGPE = Hauptgeschäftsprozesseigner</a:t>
            </a:r>
          </a:p>
          <a:p>
            <a:pPr algn="ctr" defTabSz="696313">
              <a:spcBef>
                <a:spcPts val="406"/>
              </a:spcBef>
              <a:buClr>
                <a:schemeClr val="accent1"/>
              </a:buClr>
              <a:buSzPct val="100000"/>
            </a:pPr>
            <a:r>
              <a:rPr lang="de-DE" sz="800" b="0" dirty="0" smtClean="0">
                <a:solidFill>
                  <a:schemeClr val="tx1"/>
                </a:solidFill>
                <a:latin typeface="+mn-lt"/>
                <a:cs typeface="Arial" panose="020B0604020202020204" pitchFamily="34" charset="0"/>
                <a:sym typeface="Arial" panose="020B0604020202020204" pitchFamily="34" charset="0"/>
              </a:rPr>
              <a:t>*GPE = Geschäftsprozesseigner</a:t>
            </a:r>
          </a:p>
          <a:p>
            <a:pPr algn="ctr" defTabSz="696313">
              <a:spcBef>
                <a:spcPts val="406"/>
              </a:spcBef>
              <a:buClr>
                <a:schemeClr val="accent1"/>
              </a:buClr>
              <a:buSzPct val="100000"/>
            </a:pPr>
            <a:r>
              <a:rPr lang="de-DE" sz="800" b="0" dirty="0" smtClean="0">
                <a:solidFill>
                  <a:schemeClr val="tx1"/>
                </a:solidFill>
                <a:latin typeface="+mn-lt"/>
                <a:cs typeface="Arial" panose="020B0604020202020204" pitchFamily="34" charset="0"/>
                <a:sym typeface="Arial" panose="020B0604020202020204" pitchFamily="34" charset="0"/>
              </a:rPr>
              <a:t>*IT Infrastruktur Projekte direkt über IT</a:t>
            </a:r>
            <a:endParaRPr lang="de-DE" sz="800" b="0" dirty="0">
              <a:solidFill>
                <a:schemeClr val="tx1"/>
              </a:solidFill>
              <a:latin typeface="+mn-lt"/>
              <a:cs typeface="Arial" panose="020B0604020202020204" pitchFamily="34" charset="0"/>
              <a:sym typeface="Arial" panose="020B0604020202020204" pitchFamily="34" charset="0"/>
            </a:endParaRPr>
          </a:p>
        </p:txBody>
      </p:sp>
      <p:sp>
        <p:nvSpPr>
          <p:cNvPr id="74" name="Rectangle 74">
            <a:extLst>
              <a:ext uri="{FF2B5EF4-FFF2-40B4-BE49-F238E27FC236}">
                <a16:creationId xmlns:a16="http://schemas.microsoft.com/office/drawing/2014/main" id="{4C5E1EB9-00E0-486B-AE8F-F294EE2B48DE}"/>
              </a:ext>
            </a:extLst>
          </p:cNvPr>
          <p:cNvSpPr/>
          <p:nvPr/>
        </p:nvSpPr>
        <p:spPr bwMode="auto">
          <a:xfrm>
            <a:off x="3609853" y="1825986"/>
            <a:ext cx="818131" cy="378227"/>
          </a:xfrm>
          <a:prstGeom prst="rect">
            <a:avLst/>
          </a:prstGeom>
          <a:noFill/>
          <a:ln w="9525" cmpd="sng">
            <a:noFill/>
            <a:prstDash val="solid"/>
          </a:ln>
        </p:spPr>
        <p:txBody>
          <a:bodyPr lIns="0" tIns="0" rIns="0" bIns="0" anchor="t">
            <a:noAutofit/>
          </a:bodyPr>
          <a:lstStyle/>
          <a:p>
            <a:pPr defTabSz="696313">
              <a:spcBef>
                <a:spcPts val="406"/>
              </a:spcBef>
              <a:buClr>
                <a:schemeClr val="accent1"/>
              </a:buClr>
              <a:buSzPct val="100000"/>
            </a:pPr>
            <a:r>
              <a:rPr lang="de-DE" sz="1000" dirty="0" smtClean="0">
                <a:solidFill>
                  <a:schemeClr val="tx1"/>
                </a:solidFill>
                <a:latin typeface="+mn-lt"/>
                <a:cs typeface="Arial" panose="020B0604020202020204" pitchFamily="34" charset="0"/>
                <a:sym typeface="Arial" panose="020B0604020202020204" pitchFamily="34" charset="0"/>
              </a:rPr>
              <a:t>*</a:t>
            </a:r>
            <a:endParaRPr lang="de-DE" sz="1000" dirty="0">
              <a:solidFill>
                <a:schemeClr val="tx1"/>
              </a:solidFill>
              <a:latin typeface="+mn-lt"/>
              <a:cs typeface="Arial" panose="020B0604020202020204" pitchFamily="34" charset="0"/>
              <a:sym typeface="Arial" panose="020B0604020202020204" pitchFamily="34" charset="0"/>
            </a:endParaRPr>
          </a:p>
        </p:txBody>
      </p:sp>
      <p:sp>
        <p:nvSpPr>
          <p:cNvPr id="126" name="Rectangle 74">
            <a:extLst>
              <a:ext uri="{FF2B5EF4-FFF2-40B4-BE49-F238E27FC236}">
                <a16:creationId xmlns:a16="http://schemas.microsoft.com/office/drawing/2014/main" id="{4C5E1EB9-00E0-486B-AE8F-F294EE2B48DE}"/>
              </a:ext>
            </a:extLst>
          </p:cNvPr>
          <p:cNvSpPr/>
          <p:nvPr/>
        </p:nvSpPr>
        <p:spPr bwMode="auto">
          <a:xfrm>
            <a:off x="2075262" y="4812029"/>
            <a:ext cx="1395306" cy="332336"/>
          </a:xfrm>
          <a:prstGeom prst="rect">
            <a:avLst/>
          </a:prstGeom>
          <a:noFill/>
          <a:ln w="9525" cmpd="sng">
            <a:solidFill>
              <a:schemeClr val="accent5"/>
            </a:solidFill>
            <a:prstDash val="solid"/>
          </a:ln>
        </p:spPr>
        <p:txBody>
          <a:bodyPr lIns="0" tIns="0" rIns="0" bIns="0" anchor="ctr">
            <a:noAutofit/>
          </a:bodyPr>
          <a:lstStyle/>
          <a:p>
            <a:pPr algn="ctr"/>
            <a:r>
              <a:rPr lang="de-DE" sz="800" b="0" dirty="0" smtClean="0">
                <a:solidFill>
                  <a:schemeClr val="tx1"/>
                </a:solidFill>
              </a:rPr>
              <a:t>Bewertung und Entscheid weitere Konkretisierung</a:t>
            </a:r>
            <a:endParaRPr lang="de-DE" sz="800" b="0" dirty="0">
              <a:solidFill>
                <a:schemeClr val="tx1"/>
              </a:solidFill>
            </a:endParaRPr>
          </a:p>
        </p:txBody>
      </p:sp>
    </p:spTree>
    <p:extLst>
      <p:ext uri="{BB962C8B-B14F-4D97-AF65-F5344CB8AC3E}">
        <p14:creationId xmlns:p14="http://schemas.microsoft.com/office/powerpoint/2010/main" val="26909197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Aufbau und Geltungsbereiche</a:t>
            </a:r>
            <a:endParaRPr lang="de-CH" dirty="0"/>
          </a:p>
        </p:txBody>
      </p:sp>
      <p:sp>
        <p:nvSpPr>
          <p:cNvPr id="4" name="Textplatzhalter 3"/>
          <p:cNvSpPr>
            <a:spLocks noGrp="1"/>
          </p:cNvSpPr>
          <p:nvPr>
            <p:ph type="body" sz="quarter" idx="11"/>
          </p:nvPr>
        </p:nvSpPr>
        <p:spPr>
          <a:xfrm>
            <a:off x="388938" y="1484313"/>
            <a:ext cx="8431534" cy="4680991"/>
          </a:xfrm>
        </p:spPr>
        <p:txBody>
          <a:bodyPr/>
          <a:lstStyle/>
          <a:p>
            <a:pPr marL="0" indent="0"/>
            <a:r>
              <a:rPr lang="de-CH" sz="1600" b="0" dirty="0"/>
              <a:t>Das </a:t>
            </a:r>
            <a:r>
              <a:rPr lang="de-CH" sz="1600" b="0" dirty="0" smtClean="0"/>
              <a:t>Projektmanagement-Handbuch</a:t>
            </a:r>
            <a:r>
              <a:rPr lang="de-CH" sz="1600" b="0" dirty="0"/>
              <a:t> </a:t>
            </a:r>
            <a:r>
              <a:rPr lang="de-CH" sz="1600" b="0" dirty="0" smtClean="0"/>
              <a:t>und -Portfolio </a:t>
            </a:r>
            <a:r>
              <a:rPr lang="de-CH" sz="1600" b="0" dirty="0"/>
              <a:t>setzt sich aus 3</a:t>
            </a:r>
            <a:r>
              <a:rPr lang="de-CH" sz="1600" b="0" dirty="0" smtClean="0"/>
              <a:t> </a:t>
            </a:r>
            <a:r>
              <a:rPr lang="de-CH" sz="1600" b="0" dirty="0"/>
              <a:t>Komponenten zusammen:</a:t>
            </a:r>
          </a:p>
          <a:p>
            <a:pPr>
              <a:spcBef>
                <a:spcPts val="600"/>
              </a:spcBef>
              <a:spcAft>
                <a:spcPts val="600"/>
              </a:spcAft>
              <a:buFont typeface="Wingdings" panose="05000000000000000000" pitchFamily="2" charset="2"/>
              <a:buChar char="§"/>
            </a:pPr>
            <a:r>
              <a:rPr lang="de-CH" sz="1400" dirty="0" smtClean="0"/>
              <a:t>IT Projektportfoliomanagement: </a:t>
            </a:r>
            <a:r>
              <a:rPr lang="de-CH" sz="1400" b="0" dirty="0" smtClean="0"/>
              <a:t>Übersicht aller IT-Projekte im Projektmanagement-Tool Orchestra</a:t>
            </a:r>
          </a:p>
          <a:p>
            <a:pPr marL="628650" lvl="2" indent="-274638">
              <a:spcBef>
                <a:spcPts val="300"/>
              </a:spcBef>
              <a:spcAft>
                <a:spcPts val="300"/>
              </a:spcAft>
              <a:buFont typeface="Symbol" panose="05050102010706020507" pitchFamily="18" charset="2"/>
              <a:buChar char="-"/>
            </a:pPr>
            <a:r>
              <a:rPr lang="de-CH" sz="1200" dirty="0">
                <a:solidFill>
                  <a:schemeClr val="tx1"/>
                </a:solidFill>
              </a:rPr>
              <a:t>Entscheidungen für die richtigen </a:t>
            </a:r>
            <a:r>
              <a:rPr lang="de-CH" sz="1200" dirty="0" smtClean="0">
                <a:solidFill>
                  <a:schemeClr val="tx1"/>
                </a:solidFill>
              </a:rPr>
              <a:t>Projekte</a:t>
            </a:r>
          </a:p>
          <a:p>
            <a:pPr marL="628650" lvl="2" indent="-274638">
              <a:spcBef>
                <a:spcPts val="300"/>
              </a:spcBef>
              <a:spcAft>
                <a:spcPts val="300"/>
              </a:spcAft>
              <a:buFont typeface="Symbol" panose="05050102010706020507" pitchFamily="18" charset="2"/>
              <a:buChar char="-"/>
            </a:pPr>
            <a:r>
              <a:rPr lang="de-CH" sz="1200" dirty="0" smtClean="0">
                <a:solidFill>
                  <a:schemeClr val="tx1"/>
                </a:solidFill>
              </a:rPr>
              <a:t>Vollständiger Überblick über Projekte (Kosten, Ressourcen, Priorisierung etc.)</a:t>
            </a:r>
          </a:p>
          <a:p>
            <a:pPr marL="628650" lvl="2" indent="-274638">
              <a:spcBef>
                <a:spcPts val="300"/>
              </a:spcBef>
              <a:spcAft>
                <a:spcPts val="300"/>
              </a:spcAft>
              <a:buFont typeface="Symbol" panose="05050102010706020507" pitchFamily="18" charset="2"/>
              <a:buChar char="-"/>
            </a:pPr>
            <a:r>
              <a:rPr lang="de-CH" sz="1200" dirty="0" smtClean="0">
                <a:solidFill>
                  <a:schemeClr val="tx1"/>
                </a:solidFill>
              </a:rPr>
              <a:t>Strategische Kapazitätsplanung</a:t>
            </a:r>
            <a:endParaRPr lang="de-CH" sz="1200" dirty="0">
              <a:solidFill>
                <a:schemeClr val="tx1"/>
              </a:solidFill>
            </a:endParaRPr>
          </a:p>
          <a:p>
            <a:pPr>
              <a:spcBef>
                <a:spcPts val="600"/>
              </a:spcBef>
              <a:spcAft>
                <a:spcPts val="600"/>
              </a:spcAft>
              <a:buFont typeface="Wingdings" panose="05000000000000000000" pitchFamily="2" charset="2"/>
              <a:buChar char="§"/>
            </a:pPr>
            <a:r>
              <a:rPr lang="de-CH" sz="1400" dirty="0" smtClean="0"/>
              <a:t>Handbuch</a:t>
            </a:r>
            <a:r>
              <a:rPr lang="de-CH" sz="1400" dirty="0"/>
              <a:t>: </a:t>
            </a:r>
            <a:r>
              <a:rPr lang="de-CH" sz="1400" b="0" dirty="0"/>
              <a:t>Beschreibung des Projektmanagementverfahrens in der Arbonia. Es wird ein </a:t>
            </a:r>
            <a:r>
              <a:rPr lang="de-CH" sz="1400" b="0" dirty="0" smtClean="0"/>
              <a:t>Überblick </a:t>
            </a:r>
            <a:r>
              <a:rPr lang="de-CH" sz="1400" b="0" dirty="0"/>
              <a:t>über Projektmanagement im Allgemeinen gegeben sowie spezifische Aspekte für die </a:t>
            </a:r>
            <a:r>
              <a:rPr lang="de-CH" sz="1400" b="0" dirty="0" smtClean="0"/>
              <a:t>Abwicklung </a:t>
            </a:r>
            <a:r>
              <a:rPr lang="de-CH" sz="1400" b="0" dirty="0"/>
              <a:t>von IT-Projekten innerhalb der Arbonia definiert.</a:t>
            </a:r>
          </a:p>
          <a:p>
            <a:pPr>
              <a:spcBef>
                <a:spcPts val="600"/>
              </a:spcBef>
              <a:spcAft>
                <a:spcPts val="600"/>
              </a:spcAft>
              <a:buFont typeface="Wingdings" panose="05000000000000000000" pitchFamily="2" charset="2"/>
              <a:buChar char="§"/>
            </a:pPr>
            <a:r>
              <a:rPr lang="de-CH" sz="1400" dirty="0" smtClean="0"/>
              <a:t>Vorlagen</a:t>
            </a:r>
            <a:r>
              <a:rPr lang="de-CH" sz="1400" dirty="0"/>
              <a:t>: </a:t>
            </a:r>
            <a:r>
              <a:rPr lang="de-CH" sz="1400" b="0" dirty="0"/>
              <a:t>sind strukturierte und standardisierte Dokumente, </a:t>
            </a:r>
            <a:r>
              <a:rPr lang="de-CH" sz="1400" b="0" dirty="0" smtClean="0"/>
              <a:t>welche </a:t>
            </a:r>
            <a:r>
              <a:rPr lang="de-CH" sz="1400" b="0" dirty="0"/>
              <a:t>die Basis für die Erstellung von Lieferobjekten bilden und zugleich als Checkliste für die Erarbeitung von Ergebnissen während des Projekts dienen. Eine einheitliche Dokumentation von Projekten soll eine bessere Kontrolle ermöglichen und sicherstellen, dass die Projekte in der Arbonia einheitlich durchgeführt werden (Qualitätssicherung</a:t>
            </a:r>
            <a:r>
              <a:rPr lang="de-CH" sz="1400" b="0" dirty="0" smtClean="0"/>
              <a:t>).</a:t>
            </a:r>
          </a:p>
          <a:p>
            <a:pPr lvl="1">
              <a:spcBef>
                <a:spcPts val="1000"/>
              </a:spcBef>
            </a:pPr>
            <a:r>
              <a:rPr lang="de-CH" sz="1400" b="1" dirty="0" smtClean="0"/>
              <a:t>Geltungsbereich</a:t>
            </a:r>
            <a:endParaRPr lang="de-CH" sz="1400" b="1" dirty="0"/>
          </a:p>
          <a:p>
            <a:pPr>
              <a:spcBef>
                <a:spcPts val="600"/>
              </a:spcBef>
              <a:spcAft>
                <a:spcPts val="0"/>
              </a:spcAft>
              <a:buFont typeface="Wingdings" panose="05000000000000000000" pitchFamily="2" charset="2"/>
              <a:buChar char="§"/>
            </a:pPr>
            <a:r>
              <a:rPr lang="de-CH" sz="1400" b="0" dirty="0"/>
              <a:t>Das vorliegende Handbuch ist für alle IT-Projekte </a:t>
            </a:r>
            <a:r>
              <a:rPr lang="de-CH" sz="1400" b="0" dirty="0" smtClean="0"/>
              <a:t>der</a:t>
            </a:r>
            <a:r>
              <a:rPr lang="de-CH" sz="1400" b="0" dirty="0" smtClean="0">
                <a:solidFill>
                  <a:srgbClr val="FF0000"/>
                </a:solidFill>
              </a:rPr>
              <a:t> </a:t>
            </a:r>
            <a:r>
              <a:rPr lang="de-CH" sz="1400" b="0" dirty="0" smtClean="0"/>
              <a:t>Corporate IT sowie </a:t>
            </a:r>
            <a:r>
              <a:rPr lang="de-CH" sz="1400" b="0" dirty="0"/>
              <a:t>der Division Türen gültig.</a:t>
            </a:r>
          </a:p>
          <a:p>
            <a:pPr>
              <a:spcBef>
                <a:spcPts val="600"/>
              </a:spcBef>
              <a:spcAft>
                <a:spcPts val="0"/>
              </a:spcAft>
              <a:buFont typeface="Wingdings" panose="05000000000000000000" pitchFamily="2" charset="2"/>
              <a:buChar char="§"/>
            </a:pPr>
            <a:r>
              <a:rPr lang="de-CH" sz="1400" b="0" dirty="0"/>
              <a:t>Für die Einhaltung der Vorgaben dieses Handbuchs sind die jeweiligen Projektleitenden sowie deren Vorgesetzten verantwortlich.</a:t>
            </a:r>
          </a:p>
          <a:p>
            <a:pPr marL="0" indent="0">
              <a:spcBef>
                <a:spcPts val="600"/>
              </a:spcBef>
              <a:spcAft>
                <a:spcPts val="600"/>
              </a:spcAft>
            </a:pPr>
            <a:endParaRPr lang="de-CH" sz="1600" b="0" dirty="0"/>
          </a:p>
          <a:p>
            <a:endParaRPr lang="de-CH" dirty="0"/>
          </a:p>
        </p:txBody>
      </p:sp>
    </p:spTree>
    <p:extLst>
      <p:ext uri="{BB962C8B-B14F-4D97-AF65-F5344CB8AC3E}">
        <p14:creationId xmlns:p14="http://schemas.microsoft.com/office/powerpoint/2010/main" val="34593796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Projektdefinition, Typisierung und Projektgrössen (S, M, L, XL)</a:t>
            </a:r>
            <a:endParaRPr lang="de-CH" dirty="0"/>
          </a:p>
        </p:txBody>
      </p:sp>
      <p:sp>
        <p:nvSpPr>
          <p:cNvPr id="4" name="Textplatzhalter 3"/>
          <p:cNvSpPr>
            <a:spLocks noGrp="1"/>
          </p:cNvSpPr>
          <p:nvPr>
            <p:ph type="body" sz="quarter" idx="11"/>
          </p:nvPr>
        </p:nvSpPr>
        <p:spPr/>
        <p:txBody>
          <a:bodyPr/>
          <a:lstStyle/>
          <a:p>
            <a:pPr marL="0" indent="0">
              <a:spcBef>
                <a:spcPts val="600"/>
              </a:spcBef>
              <a:spcAft>
                <a:spcPts val="600"/>
              </a:spcAft>
            </a:pPr>
            <a:r>
              <a:rPr lang="de-CH" sz="1600" b="0" dirty="0"/>
              <a:t>Um mit </a:t>
            </a:r>
            <a:r>
              <a:rPr lang="de-CH" sz="1600" b="0" dirty="0" err="1"/>
              <a:t>PM@Arbonia</a:t>
            </a:r>
            <a:r>
              <a:rPr lang="de-CH" sz="1600" b="0" dirty="0"/>
              <a:t> </a:t>
            </a:r>
            <a:r>
              <a:rPr lang="de-CH" sz="1600" b="0" dirty="0" smtClean="0"/>
              <a:t>IT-Projekte </a:t>
            </a:r>
            <a:r>
              <a:rPr lang="de-CH" sz="1600" b="0" dirty="0"/>
              <a:t>von unterschiedlicher Art, Grösse und Komplexität abwickeln zu können, ist eine projektspezifische Anpassung der Standardregelungen und </a:t>
            </a:r>
            <a:r>
              <a:rPr lang="de-CH" sz="1600" b="0" dirty="0" smtClean="0"/>
              <a:t>-Instrumente auf Basis der Projektgrössen und der Typisierung erforderlich. </a:t>
            </a:r>
          </a:p>
          <a:p>
            <a:pPr>
              <a:spcBef>
                <a:spcPts val="600"/>
              </a:spcBef>
              <a:spcAft>
                <a:spcPts val="600"/>
              </a:spcAft>
              <a:buFont typeface="Wingdings" panose="05000000000000000000" pitchFamily="2" charset="2"/>
              <a:buChar char="§"/>
            </a:pPr>
            <a:r>
              <a:rPr lang="de-CH" sz="1600" b="0" dirty="0" smtClean="0"/>
              <a:t>Die </a:t>
            </a:r>
            <a:r>
              <a:rPr lang="de-CH" sz="1600" dirty="0"/>
              <a:t>Projektdefinition</a:t>
            </a:r>
            <a:r>
              <a:rPr lang="de-CH" sz="1600" b="0" dirty="0"/>
              <a:t> </a:t>
            </a:r>
            <a:r>
              <a:rPr lang="de-CH" sz="1600" b="0" dirty="0" smtClean="0"/>
              <a:t>zeigt die </a:t>
            </a:r>
            <a:r>
              <a:rPr lang="de-CH" sz="1600" b="0" dirty="0"/>
              <a:t>Abgrenzung von Projekten gegenüber von Aufträgen und regelt, welche IT-Vorhaben als Projekte geführt werden. </a:t>
            </a:r>
            <a:endParaRPr lang="de-CH" sz="1600" b="0" dirty="0" smtClean="0"/>
          </a:p>
          <a:p>
            <a:pPr>
              <a:spcBef>
                <a:spcPts val="600"/>
              </a:spcBef>
              <a:spcAft>
                <a:spcPts val="600"/>
              </a:spcAft>
              <a:buFont typeface="Wingdings" panose="05000000000000000000" pitchFamily="2" charset="2"/>
              <a:buChar char="§"/>
            </a:pPr>
            <a:r>
              <a:rPr lang="de-CH" sz="1600" b="0" dirty="0" smtClean="0"/>
              <a:t>Die </a:t>
            </a:r>
            <a:r>
              <a:rPr lang="de-CH" sz="1600" dirty="0" smtClean="0"/>
              <a:t>Typisierung</a:t>
            </a:r>
            <a:r>
              <a:rPr lang="de-CH" sz="1600" b="0" dirty="0" smtClean="0"/>
              <a:t> definiert die Art des Projekts (z.B. </a:t>
            </a:r>
            <a:r>
              <a:rPr lang="de-CH" sz="1600" b="0" dirty="0"/>
              <a:t>IT-Anwendung </a:t>
            </a:r>
            <a:r>
              <a:rPr lang="de-CH" sz="1600" b="0" dirty="0" smtClean="0"/>
              <a:t>Einführung, </a:t>
            </a:r>
            <a:r>
              <a:rPr lang="de-CH" sz="1600" b="0" dirty="0"/>
              <a:t>Integrationsprojekte / </a:t>
            </a:r>
            <a:r>
              <a:rPr lang="de-CH" sz="1600" b="0" dirty="0" smtClean="0"/>
              <a:t>Rollouts, IT-Infrastruktur, </a:t>
            </a:r>
            <a:r>
              <a:rPr lang="en-US" sz="1600" b="0" dirty="0" err="1" smtClean="0"/>
              <a:t>Evaluationsprojekte</a:t>
            </a:r>
            <a:r>
              <a:rPr lang="en-US" sz="1600" b="0" dirty="0" smtClean="0"/>
              <a:t>, etc.)</a:t>
            </a:r>
          </a:p>
          <a:p>
            <a:pPr>
              <a:spcBef>
                <a:spcPts val="600"/>
              </a:spcBef>
              <a:spcAft>
                <a:spcPts val="600"/>
              </a:spcAft>
              <a:buFont typeface="Wingdings" panose="05000000000000000000" pitchFamily="2" charset="2"/>
              <a:buChar char="§"/>
            </a:pPr>
            <a:r>
              <a:rPr lang="en-US" sz="1600" b="0" dirty="0" smtClean="0"/>
              <a:t>Die </a:t>
            </a:r>
            <a:r>
              <a:rPr lang="en-US" sz="1600" dirty="0" err="1" smtClean="0"/>
              <a:t>Projektgrössen</a:t>
            </a:r>
            <a:r>
              <a:rPr lang="en-US" sz="1600" dirty="0" smtClean="0"/>
              <a:t> (S, M, L, XL) </a:t>
            </a:r>
            <a:r>
              <a:rPr lang="en-US" sz="1600" b="0" dirty="0" err="1" smtClean="0"/>
              <a:t>klassifizieren</a:t>
            </a:r>
            <a:r>
              <a:rPr lang="en-US" sz="1600" b="0" dirty="0" smtClean="0"/>
              <a:t> die IT-</a:t>
            </a:r>
            <a:r>
              <a:rPr lang="en-US" sz="1600" b="0" dirty="0" err="1" smtClean="0"/>
              <a:t>Projekte</a:t>
            </a:r>
            <a:r>
              <a:rPr lang="en-US" sz="1600" b="0" dirty="0" smtClean="0"/>
              <a:t> </a:t>
            </a:r>
            <a:r>
              <a:rPr lang="en-US" sz="1600" b="0" dirty="0" err="1" smtClean="0"/>
              <a:t>anhand</a:t>
            </a:r>
            <a:r>
              <a:rPr lang="en-US" sz="1600" b="0" dirty="0" smtClean="0"/>
              <a:t> </a:t>
            </a:r>
            <a:r>
              <a:rPr lang="en-US" sz="1600" b="0" dirty="0" err="1" smtClean="0"/>
              <a:t>einer</a:t>
            </a:r>
            <a:r>
              <a:rPr lang="en-US" sz="1600" b="0" dirty="0" smtClean="0"/>
              <a:t> </a:t>
            </a:r>
            <a:r>
              <a:rPr lang="en-US" sz="1600" b="0" dirty="0" err="1" smtClean="0"/>
              <a:t>Bewertungstabelle</a:t>
            </a:r>
            <a:r>
              <a:rPr lang="en-US" sz="1600" b="0" dirty="0" smtClean="0"/>
              <a:t> in den </a:t>
            </a:r>
            <a:r>
              <a:rPr lang="en-US" sz="1600" b="0" dirty="0" err="1" smtClean="0"/>
              <a:t>Dimensionen</a:t>
            </a:r>
            <a:r>
              <a:rPr lang="en-US" sz="1600" b="0" dirty="0" smtClean="0"/>
              <a:t> </a:t>
            </a:r>
            <a:r>
              <a:rPr lang="en-US" sz="1600" b="0" dirty="0" err="1" smtClean="0"/>
              <a:t>Grösse</a:t>
            </a:r>
            <a:r>
              <a:rPr lang="en-US" sz="1600" b="0" dirty="0" smtClean="0"/>
              <a:t>, </a:t>
            </a:r>
            <a:r>
              <a:rPr lang="en-US" sz="1600" b="0" dirty="0" err="1" smtClean="0"/>
              <a:t>Komplexität</a:t>
            </a:r>
            <a:r>
              <a:rPr lang="en-US" sz="1600" b="0" dirty="0" smtClean="0"/>
              <a:t> und </a:t>
            </a:r>
            <a:r>
              <a:rPr lang="en-US" sz="1600" b="0" dirty="0" err="1" smtClean="0"/>
              <a:t>Auswirkung</a:t>
            </a:r>
            <a:r>
              <a:rPr lang="en-US" sz="1600" b="0" dirty="0" smtClean="0"/>
              <a:t> &amp; </a:t>
            </a:r>
            <a:r>
              <a:rPr lang="en-US" sz="1600" b="0" dirty="0" err="1" smtClean="0"/>
              <a:t>Veränderung</a:t>
            </a:r>
            <a:endParaRPr lang="de-CH" sz="1600" b="0" dirty="0"/>
          </a:p>
          <a:p>
            <a:endParaRPr lang="de-CH" dirty="0" smtClean="0"/>
          </a:p>
          <a:p>
            <a:endParaRPr lang="de-CH" dirty="0"/>
          </a:p>
        </p:txBody>
      </p:sp>
    </p:spTree>
    <p:extLst>
      <p:ext uri="{BB962C8B-B14F-4D97-AF65-F5344CB8AC3E}">
        <p14:creationId xmlns:p14="http://schemas.microsoft.com/office/powerpoint/2010/main" val="28318016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Projektdefinition</a:t>
            </a:r>
            <a:endParaRPr lang="de-CH" dirty="0"/>
          </a:p>
        </p:txBody>
      </p:sp>
      <p:sp>
        <p:nvSpPr>
          <p:cNvPr id="4" name="Textplatzhalter 3"/>
          <p:cNvSpPr>
            <a:spLocks noGrp="1"/>
          </p:cNvSpPr>
          <p:nvPr>
            <p:ph type="body" sz="quarter" idx="11"/>
          </p:nvPr>
        </p:nvSpPr>
        <p:spPr/>
        <p:txBody>
          <a:bodyPr/>
          <a:lstStyle/>
          <a:p>
            <a:r>
              <a:rPr lang="de-CH" sz="1600" b="0" dirty="0"/>
              <a:t>Ein Projekt in der Arbonia zeichnet sich durch folgende </a:t>
            </a:r>
            <a:r>
              <a:rPr lang="de-CH" sz="1600" dirty="0"/>
              <a:t>qualitativen Merkmale </a:t>
            </a:r>
            <a:r>
              <a:rPr lang="de-CH" sz="1600" b="0" dirty="0"/>
              <a:t>aus</a:t>
            </a:r>
            <a:r>
              <a:rPr lang="de-CH" sz="1600" b="0" dirty="0" smtClean="0"/>
              <a:t>:</a:t>
            </a:r>
          </a:p>
          <a:p>
            <a:endParaRPr lang="de-CH" sz="1600" b="0" dirty="0"/>
          </a:p>
          <a:p>
            <a:endParaRPr lang="de-CH" sz="1600" b="0" dirty="0" smtClean="0"/>
          </a:p>
          <a:p>
            <a:endParaRPr lang="de-CH" sz="1600" b="0" dirty="0"/>
          </a:p>
          <a:p>
            <a:endParaRPr lang="de-CH" sz="1600" b="0" dirty="0" smtClean="0"/>
          </a:p>
          <a:p>
            <a:endParaRPr lang="de-CH" sz="1600" b="0" dirty="0"/>
          </a:p>
          <a:p>
            <a:endParaRPr lang="de-CH" sz="1600" b="0" dirty="0" smtClean="0"/>
          </a:p>
          <a:p>
            <a:endParaRPr lang="de-CH" sz="1600" b="0" dirty="0"/>
          </a:p>
          <a:p>
            <a:endParaRPr lang="de-CH" sz="1600" b="0" dirty="0" smtClean="0"/>
          </a:p>
          <a:p>
            <a:pPr marL="0" indent="0"/>
            <a:r>
              <a:rPr lang="de-CH" sz="1600" b="0" dirty="0" smtClean="0"/>
              <a:t>Zusätzlich </a:t>
            </a:r>
            <a:r>
              <a:rPr lang="de-CH" sz="1600" b="0" dirty="0"/>
              <a:t>sind folgende </a:t>
            </a:r>
            <a:r>
              <a:rPr lang="de-CH" sz="1600" dirty="0"/>
              <a:t>quantitativen Merkmale </a:t>
            </a:r>
            <a:r>
              <a:rPr lang="de-CH" sz="1600" b="0" dirty="0"/>
              <a:t>und deren Kriterien für die Definition eines Projekt zu </a:t>
            </a:r>
            <a:r>
              <a:rPr lang="de-CH" sz="1600" b="0" dirty="0" smtClean="0"/>
              <a:t>beachten</a:t>
            </a:r>
            <a:r>
              <a:rPr lang="de-CH" sz="1600" b="0" dirty="0"/>
              <a:t>:</a:t>
            </a:r>
          </a:p>
        </p:txBody>
      </p:sp>
      <p:graphicFrame>
        <p:nvGraphicFramePr>
          <p:cNvPr id="5" name="Tabelle 4"/>
          <p:cNvGraphicFramePr>
            <a:graphicFrameLocks noGrp="1"/>
          </p:cNvGraphicFramePr>
          <p:nvPr>
            <p:extLst/>
          </p:nvPr>
        </p:nvGraphicFramePr>
        <p:xfrm>
          <a:off x="395288" y="1844824"/>
          <a:ext cx="8355012" cy="2179320"/>
        </p:xfrm>
        <a:graphic>
          <a:graphicData uri="http://schemas.openxmlformats.org/drawingml/2006/table">
            <a:tbl>
              <a:tblPr firstRow="1" firstCol="1" bandRow="1">
                <a:tableStyleId>{9D7B26C5-4107-4FEC-AEDC-1716B250A1EF}</a:tableStyleId>
              </a:tblPr>
              <a:tblGrid>
                <a:gridCol w="1944464">
                  <a:extLst>
                    <a:ext uri="{9D8B030D-6E8A-4147-A177-3AD203B41FA5}">
                      <a16:colId xmlns:a16="http://schemas.microsoft.com/office/drawing/2014/main" val="944226888"/>
                    </a:ext>
                  </a:extLst>
                </a:gridCol>
                <a:gridCol w="6410548">
                  <a:extLst>
                    <a:ext uri="{9D8B030D-6E8A-4147-A177-3AD203B41FA5}">
                      <a16:colId xmlns:a16="http://schemas.microsoft.com/office/drawing/2014/main" val="2824878039"/>
                    </a:ext>
                  </a:extLst>
                </a:gridCol>
              </a:tblGrid>
              <a:tr h="0">
                <a:tc>
                  <a:txBody>
                    <a:bodyPr/>
                    <a:lstStyle/>
                    <a:p>
                      <a:pPr algn="just">
                        <a:lnSpc>
                          <a:spcPct val="130000"/>
                        </a:lnSpc>
                        <a:spcAft>
                          <a:spcPts val="0"/>
                        </a:spcAft>
                      </a:pPr>
                      <a:r>
                        <a:rPr lang="de-CH" sz="1100">
                          <a:solidFill>
                            <a:schemeClr val="bg1"/>
                          </a:solidFill>
                          <a:effectLst/>
                        </a:rPr>
                        <a:t>Merkmal</a:t>
                      </a:r>
                      <a:endParaRPr lang="de-CH" sz="1100">
                        <a:solidFill>
                          <a:schemeClr val="bg1"/>
                        </a:solidFill>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68580" marR="68580" marT="0" marB="0">
                    <a:solidFill>
                      <a:srgbClr val="000000"/>
                    </a:solidFill>
                  </a:tcPr>
                </a:tc>
                <a:tc>
                  <a:txBody>
                    <a:bodyPr/>
                    <a:lstStyle/>
                    <a:p>
                      <a:pPr algn="just">
                        <a:lnSpc>
                          <a:spcPct val="130000"/>
                        </a:lnSpc>
                        <a:spcAft>
                          <a:spcPts val="0"/>
                        </a:spcAft>
                      </a:pPr>
                      <a:r>
                        <a:rPr lang="de-CH" sz="1100" dirty="0">
                          <a:solidFill>
                            <a:schemeClr val="bg1"/>
                          </a:solidFill>
                          <a:effectLst/>
                        </a:rPr>
                        <a:t>Beschreibung / Erläuterung</a:t>
                      </a:r>
                      <a:endParaRPr lang="de-CH" sz="1100" dirty="0">
                        <a:solidFill>
                          <a:schemeClr val="bg1"/>
                        </a:solidFill>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68580" marR="68580" marT="0" marB="0">
                    <a:solidFill>
                      <a:srgbClr val="000000"/>
                    </a:solidFill>
                  </a:tcPr>
                </a:tc>
                <a:extLst>
                  <a:ext uri="{0D108BD9-81ED-4DB2-BD59-A6C34878D82A}">
                    <a16:rowId xmlns:a16="http://schemas.microsoft.com/office/drawing/2014/main" val="2076716133"/>
                  </a:ext>
                </a:extLst>
              </a:tr>
              <a:tr h="0">
                <a:tc>
                  <a:txBody>
                    <a:bodyPr/>
                    <a:lstStyle/>
                    <a:p>
                      <a:pPr algn="just">
                        <a:lnSpc>
                          <a:spcPct val="130000"/>
                        </a:lnSpc>
                        <a:spcAft>
                          <a:spcPts val="0"/>
                        </a:spcAft>
                      </a:pPr>
                      <a:r>
                        <a:rPr lang="de-CH" sz="1100">
                          <a:effectLst/>
                        </a:rPr>
                        <a:t>Einmaligkeit / Neuartigkeit</a:t>
                      </a:r>
                      <a:endParaRPr lang="de-CH" sz="110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30000"/>
                        </a:lnSpc>
                        <a:spcAft>
                          <a:spcPts val="0"/>
                        </a:spcAft>
                      </a:pPr>
                      <a:r>
                        <a:rPr lang="de-CH" sz="1100" dirty="0">
                          <a:effectLst/>
                        </a:rPr>
                        <a:t>Einmalige Anstrengung, die Veränderung zustande bringt. Nicht oder nur zum Teil sich wiederholende Aufgabenstellung, verbunden mit Unsicherheit und Risiko.</a:t>
                      </a:r>
                      <a:endParaRPr lang="de-CH" sz="110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88226953"/>
                  </a:ext>
                </a:extLst>
              </a:tr>
              <a:tr h="0">
                <a:tc>
                  <a:txBody>
                    <a:bodyPr/>
                    <a:lstStyle/>
                    <a:p>
                      <a:pPr algn="just">
                        <a:lnSpc>
                          <a:spcPct val="130000"/>
                        </a:lnSpc>
                        <a:spcAft>
                          <a:spcPts val="0"/>
                        </a:spcAft>
                      </a:pPr>
                      <a:r>
                        <a:rPr lang="de-CH" sz="1100">
                          <a:effectLst/>
                        </a:rPr>
                        <a:t>Zielorientierung</a:t>
                      </a:r>
                      <a:endParaRPr lang="de-CH" sz="110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30000"/>
                        </a:lnSpc>
                        <a:spcAft>
                          <a:spcPts val="0"/>
                        </a:spcAft>
                      </a:pPr>
                      <a:r>
                        <a:rPr lang="de-CH" sz="1100">
                          <a:effectLst/>
                        </a:rPr>
                        <a:t>Das zu erbringende inhaltliche Ergebnis (Produkt oder Dienstleistung) ist spezifiziert, der dafür erforderliche Zeit- und Mitteleinsatz ist begrenzt.</a:t>
                      </a:r>
                      <a:endParaRPr lang="de-CH" sz="110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2984947"/>
                  </a:ext>
                </a:extLst>
              </a:tr>
              <a:tr h="0">
                <a:tc>
                  <a:txBody>
                    <a:bodyPr/>
                    <a:lstStyle/>
                    <a:p>
                      <a:pPr algn="just">
                        <a:lnSpc>
                          <a:spcPct val="130000"/>
                        </a:lnSpc>
                        <a:spcAft>
                          <a:spcPts val="0"/>
                        </a:spcAft>
                      </a:pPr>
                      <a:r>
                        <a:rPr lang="de-CH" sz="1100">
                          <a:effectLst/>
                        </a:rPr>
                        <a:t>Komplexität / Dynamik</a:t>
                      </a:r>
                      <a:endParaRPr lang="de-CH" sz="110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30000"/>
                        </a:lnSpc>
                        <a:spcAft>
                          <a:spcPts val="0"/>
                        </a:spcAft>
                      </a:pPr>
                      <a:r>
                        <a:rPr lang="de-CH" sz="1100" dirty="0">
                          <a:effectLst/>
                        </a:rPr>
                        <a:t>Umfangreiche und stark vernetzte Aufgabenstellung mit vielen Abhängigkeiten zwischen Einzelaufgaben und Umfeld, wobei sich Inhalte wie auch Abhängigkeiten ändern können.</a:t>
                      </a:r>
                      <a:endParaRPr lang="de-CH" sz="110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48892476"/>
                  </a:ext>
                </a:extLst>
              </a:tr>
              <a:tr h="0">
                <a:tc>
                  <a:txBody>
                    <a:bodyPr/>
                    <a:lstStyle/>
                    <a:p>
                      <a:pPr algn="just">
                        <a:lnSpc>
                          <a:spcPct val="130000"/>
                        </a:lnSpc>
                        <a:spcAft>
                          <a:spcPts val="0"/>
                        </a:spcAft>
                      </a:pPr>
                      <a:r>
                        <a:rPr lang="de-CH" sz="1100">
                          <a:effectLst/>
                        </a:rPr>
                        <a:t>Interdisziplinarität</a:t>
                      </a:r>
                      <a:endParaRPr lang="de-CH" sz="110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30000"/>
                        </a:lnSpc>
                        <a:spcAft>
                          <a:spcPts val="0"/>
                        </a:spcAft>
                      </a:pPr>
                      <a:r>
                        <a:rPr lang="de-CH" sz="1100" dirty="0">
                          <a:effectLst/>
                        </a:rPr>
                        <a:t>Die Aufgabenstellung erfordert den Einsatz mehrerer bzw. vieler Personen mit unterschiedlichen Fähigkeiten und Verantwortlichkeiten aus unterschiedlichen Organisationseinheiten, Fachdisziplinen, Standorten oder Gesellschaften der Arbonia.</a:t>
                      </a:r>
                      <a:endParaRPr lang="de-CH" sz="110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56457985"/>
                  </a:ext>
                </a:extLst>
              </a:tr>
            </a:tbl>
          </a:graphicData>
        </a:graphic>
      </p:graphicFrame>
      <p:graphicFrame>
        <p:nvGraphicFramePr>
          <p:cNvPr id="10" name="Tabelle 9"/>
          <p:cNvGraphicFramePr>
            <a:graphicFrameLocks noGrp="1"/>
          </p:cNvGraphicFramePr>
          <p:nvPr>
            <p:extLst/>
          </p:nvPr>
        </p:nvGraphicFramePr>
        <p:xfrm>
          <a:off x="388279" y="4717512"/>
          <a:ext cx="8355012" cy="871728"/>
        </p:xfrm>
        <a:graphic>
          <a:graphicData uri="http://schemas.openxmlformats.org/drawingml/2006/table">
            <a:tbl>
              <a:tblPr firstRow="1" firstCol="1" bandRow="1">
                <a:tableStyleId>{9D7B26C5-4107-4FEC-AEDC-1716B250A1EF}</a:tableStyleId>
              </a:tblPr>
              <a:tblGrid>
                <a:gridCol w="2782725">
                  <a:extLst>
                    <a:ext uri="{9D8B030D-6E8A-4147-A177-3AD203B41FA5}">
                      <a16:colId xmlns:a16="http://schemas.microsoft.com/office/drawing/2014/main" val="2787358997"/>
                    </a:ext>
                  </a:extLst>
                </a:gridCol>
                <a:gridCol w="2058840">
                  <a:extLst>
                    <a:ext uri="{9D8B030D-6E8A-4147-A177-3AD203B41FA5}">
                      <a16:colId xmlns:a16="http://schemas.microsoft.com/office/drawing/2014/main" val="843281484"/>
                    </a:ext>
                  </a:extLst>
                </a:gridCol>
                <a:gridCol w="1696471">
                  <a:extLst>
                    <a:ext uri="{9D8B030D-6E8A-4147-A177-3AD203B41FA5}">
                      <a16:colId xmlns:a16="http://schemas.microsoft.com/office/drawing/2014/main" val="192916121"/>
                    </a:ext>
                  </a:extLst>
                </a:gridCol>
                <a:gridCol w="1816976">
                  <a:extLst>
                    <a:ext uri="{9D8B030D-6E8A-4147-A177-3AD203B41FA5}">
                      <a16:colId xmlns:a16="http://schemas.microsoft.com/office/drawing/2014/main" val="2232997080"/>
                    </a:ext>
                  </a:extLst>
                </a:gridCol>
              </a:tblGrid>
              <a:tr h="185420">
                <a:tc>
                  <a:txBody>
                    <a:bodyPr/>
                    <a:lstStyle/>
                    <a:p>
                      <a:pPr algn="just">
                        <a:lnSpc>
                          <a:spcPct val="130000"/>
                        </a:lnSpc>
                        <a:spcAft>
                          <a:spcPts val="0"/>
                        </a:spcAft>
                      </a:pPr>
                      <a:r>
                        <a:rPr lang="de-CH" sz="1100">
                          <a:solidFill>
                            <a:schemeClr val="bg1"/>
                          </a:solidFill>
                          <a:effectLst/>
                        </a:rPr>
                        <a:t> </a:t>
                      </a:r>
                      <a:endParaRPr lang="de-CH" sz="1100">
                        <a:solidFill>
                          <a:schemeClr val="bg1"/>
                        </a:solidFill>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68580" marR="68580" marT="0" marB="0">
                    <a:solidFill>
                      <a:srgbClr val="000000"/>
                    </a:solidFill>
                  </a:tcPr>
                </a:tc>
                <a:tc>
                  <a:txBody>
                    <a:bodyPr/>
                    <a:lstStyle/>
                    <a:p>
                      <a:pPr algn="just">
                        <a:lnSpc>
                          <a:spcPct val="130000"/>
                        </a:lnSpc>
                        <a:spcAft>
                          <a:spcPts val="0"/>
                        </a:spcAft>
                      </a:pPr>
                      <a:r>
                        <a:rPr lang="de-CH" sz="1100">
                          <a:solidFill>
                            <a:schemeClr val="bg1"/>
                          </a:solidFill>
                          <a:effectLst/>
                        </a:rPr>
                        <a:t>Interne Ressourcen (PT)</a:t>
                      </a:r>
                      <a:endParaRPr lang="de-CH" sz="1100">
                        <a:solidFill>
                          <a:schemeClr val="bg1"/>
                        </a:solidFill>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68580" marR="68580" marT="0" marB="0">
                    <a:solidFill>
                      <a:srgbClr val="000000"/>
                    </a:solidFill>
                  </a:tcPr>
                </a:tc>
                <a:tc>
                  <a:txBody>
                    <a:bodyPr/>
                    <a:lstStyle/>
                    <a:p>
                      <a:pPr algn="just">
                        <a:lnSpc>
                          <a:spcPct val="130000"/>
                        </a:lnSpc>
                        <a:spcAft>
                          <a:spcPts val="0"/>
                        </a:spcAft>
                      </a:pPr>
                      <a:r>
                        <a:rPr lang="de-CH" sz="1100">
                          <a:solidFill>
                            <a:schemeClr val="bg1"/>
                          </a:solidFill>
                          <a:effectLst/>
                        </a:rPr>
                        <a:t>Cash-out [CHF]</a:t>
                      </a:r>
                      <a:endParaRPr lang="de-CH" sz="1100">
                        <a:solidFill>
                          <a:schemeClr val="bg1"/>
                        </a:solidFill>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68580" marR="68580" marT="0" marB="0">
                    <a:solidFill>
                      <a:srgbClr val="000000"/>
                    </a:solidFill>
                  </a:tcPr>
                </a:tc>
                <a:tc>
                  <a:txBody>
                    <a:bodyPr/>
                    <a:lstStyle/>
                    <a:p>
                      <a:pPr algn="just">
                        <a:lnSpc>
                          <a:spcPct val="130000"/>
                        </a:lnSpc>
                        <a:spcAft>
                          <a:spcPts val="0"/>
                        </a:spcAft>
                      </a:pPr>
                      <a:r>
                        <a:rPr lang="de-CH" sz="1100" dirty="0">
                          <a:solidFill>
                            <a:schemeClr val="bg1"/>
                          </a:solidFill>
                          <a:effectLst/>
                        </a:rPr>
                        <a:t>Dauer</a:t>
                      </a:r>
                      <a:endParaRPr lang="de-CH" sz="1100" dirty="0">
                        <a:solidFill>
                          <a:schemeClr val="bg1"/>
                        </a:solidFill>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68580" marR="68580" marT="0" marB="0">
                    <a:solidFill>
                      <a:srgbClr val="000000"/>
                    </a:solidFill>
                  </a:tcPr>
                </a:tc>
                <a:extLst>
                  <a:ext uri="{0D108BD9-81ED-4DB2-BD59-A6C34878D82A}">
                    <a16:rowId xmlns:a16="http://schemas.microsoft.com/office/drawing/2014/main" val="2948345440"/>
                  </a:ext>
                </a:extLst>
              </a:tr>
              <a:tr h="0">
                <a:tc>
                  <a:txBody>
                    <a:bodyPr/>
                    <a:lstStyle/>
                    <a:p>
                      <a:pPr algn="just">
                        <a:lnSpc>
                          <a:spcPct val="130000"/>
                        </a:lnSpc>
                        <a:spcAft>
                          <a:spcPts val="0"/>
                        </a:spcAft>
                      </a:pPr>
                      <a:r>
                        <a:rPr lang="de-CH" sz="1100">
                          <a:effectLst/>
                        </a:rPr>
                        <a:t>Projekt</a:t>
                      </a:r>
                      <a:endParaRPr lang="de-CH" sz="110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30000"/>
                        </a:lnSpc>
                        <a:spcAft>
                          <a:spcPts val="0"/>
                        </a:spcAft>
                      </a:pPr>
                      <a:r>
                        <a:rPr lang="de-CH" sz="1100">
                          <a:effectLst/>
                        </a:rPr>
                        <a:t>&gt; 10</a:t>
                      </a:r>
                      <a:endParaRPr lang="de-CH" sz="110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30000"/>
                        </a:lnSpc>
                        <a:spcAft>
                          <a:spcPts val="0"/>
                        </a:spcAft>
                      </a:pPr>
                      <a:r>
                        <a:rPr lang="de-CH" sz="1100" dirty="0">
                          <a:effectLst/>
                        </a:rPr>
                        <a:t>&gt; </a:t>
                      </a:r>
                      <a:r>
                        <a:rPr lang="de-CH" sz="1100" dirty="0" smtClean="0">
                          <a:effectLst/>
                        </a:rPr>
                        <a:t>10'000</a:t>
                      </a:r>
                      <a:r>
                        <a:rPr lang="de-CH" sz="1100" baseline="30000" dirty="0" smtClean="0">
                          <a:effectLst/>
                        </a:rPr>
                        <a:t>1</a:t>
                      </a:r>
                      <a:endParaRPr lang="de-CH" sz="1100" baseline="3000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30000"/>
                        </a:lnSpc>
                        <a:spcAft>
                          <a:spcPts val="0"/>
                        </a:spcAft>
                      </a:pPr>
                      <a:r>
                        <a:rPr lang="de-CH" sz="1100">
                          <a:effectLst/>
                        </a:rPr>
                        <a:t>&gt; 1 Monat</a:t>
                      </a:r>
                      <a:endParaRPr lang="de-CH" sz="110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11490930"/>
                  </a:ext>
                </a:extLst>
              </a:tr>
              <a:tr h="0">
                <a:tc gridSpan="4">
                  <a:txBody>
                    <a:bodyPr/>
                    <a:lstStyle/>
                    <a:p>
                      <a:pPr algn="just">
                        <a:lnSpc>
                          <a:spcPct val="130000"/>
                        </a:lnSpc>
                        <a:spcAft>
                          <a:spcPts val="0"/>
                        </a:spcAft>
                      </a:pPr>
                      <a:r>
                        <a:rPr lang="de-CH" sz="1100" b="0" dirty="0">
                          <a:effectLst/>
                        </a:rPr>
                        <a:t>Mindestens zwei der drei aufgeführten quantifizierten Grössen müssen zutreffen, damit ein Vorhaben formell zum Projekt und somit im Projektportfolio geführt wird und folglich nach dem vorliegenden Handbuch abzuwickeln ist</a:t>
                      </a:r>
                      <a:r>
                        <a:rPr lang="de-CH" sz="1100" b="0" dirty="0" smtClean="0">
                          <a:effectLst/>
                        </a:rPr>
                        <a:t>. </a:t>
                      </a:r>
                      <a:endParaRPr lang="de-CH" sz="1100" b="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de-CH"/>
                    </a:p>
                  </a:txBody>
                  <a:tcPr/>
                </a:tc>
                <a:tc hMerge="1">
                  <a:txBody>
                    <a:bodyPr/>
                    <a:lstStyle/>
                    <a:p>
                      <a:endParaRPr lang="de-CH"/>
                    </a:p>
                  </a:txBody>
                  <a:tcPr/>
                </a:tc>
                <a:tc hMerge="1">
                  <a:txBody>
                    <a:bodyPr/>
                    <a:lstStyle/>
                    <a:p>
                      <a:endParaRPr lang="de-CH"/>
                    </a:p>
                  </a:txBody>
                  <a:tcPr/>
                </a:tc>
                <a:extLst>
                  <a:ext uri="{0D108BD9-81ED-4DB2-BD59-A6C34878D82A}">
                    <a16:rowId xmlns:a16="http://schemas.microsoft.com/office/drawing/2014/main" val="3472374693"/>
                  </a:ext>
                </a:extLst>
              </a:tr>
            </a:tbl>
          </a:graphicData>
        </a:graphic>
      </p:graphicFrame>
      <p:sp>
        <p:nvSpPr>
          <p:cNvPr id="11" name="Rechteck 10"/>
          <p:cNvSpPr/>
          <p:nvPr/>
        </p:nvSpPr>
        <p:spPr>
          <a:xfrm>
            <a:off x="323528" y="5687118"/>
            <a:ext cx="8426772" cy="600164"/>
          </a:xfrm>
          <a:prstGeom prst="rect">
            <a:avLst/>
          </a:prstGeom>
        </p:spPr>
        <p:txBody>
          <a:bodyPr wrap="square">
            <a:spAutoFit/>
          </a:bodyPr>
          <a:lstStyle/>
          <a:p>
            <a:r>
              <a:rPr lang="de-CH" sz="1100" dirty="0" smtClean="0">
                <a:solidFill>
                  <a:schemeClr val="tx1"/>
                </a:solidFill>
                <a:latin typeface="+mj-lt"/>
                <a:ea typeface="Times New Roman" panose="02020603050405020304" pitchFamily="18" charset="0"/>
                <a:cs typeface="Times New Roman" panose="02020603050405020304" pitchFamily="18" charset="0"/>
              </a:rPr>
              <a:t>Abgrenzung zu Aufträgen: </a:t>
            </a:r>
            <a:r>
              <a:rPr lang="de-CH" sz="1100" b="0" dirty="0" smtClean="0">
                <a:solidFill>
                  <a:schemeClr val="tx1"/>
                </a:solidFill>
                <a:latin typeface="+mj-lt"/>
                <a:ea typeface="Times New Roman" panose="02020603050405020304" pitchFamily="18" charset="0"/>
                <a:cs typeface="Times New Roman" panose="02020603050405020304" pitchFamily="18" charset="0"/>
              </a:rPr>
              <a:t>Vorhaben</a:t>
            </a:r>
            <a:r>
              <a:rPr lang="de-CH" sz="1100" b="0" dirty="0">
                <a:solidFill>
                  <a:schemeClr val="tx1"/>
                </a:solidFill>
                <a:latin typeface="+mj-lt"/>
                <a:ea typeface="Times New Roman" panose="02020603050405020304" pitchFamily="18" charset="0"/>
                <a:cs typeface="Times New Roman" panose="02020603050405020304" pitchFamily="18" charset="0"/>
              </a:rPr>
              <a:t>, welche nicht mindestens zwei der quantifizierten Grössen erreichen, werden in Form von Aufträgen umgesetzt und durch die Linie koordiniert, überwacht und gesteuert. Darüber hinaus werden diese Aufträge nicht im Projektportfolio geführt. </a:t>
            </a:r>
            <a:endParaRPr lang="de-CH" sz="1100" b="0" dirty="0">
              <a:solidFill>
                <a:schemeClr val="tx1"/>
              </a:solidFill>
              <a:latin typeface="+mj-lt"/>
            </a:endParaRPr>
          </a:p>
        </p:txBody>
      </p:sp>
      <p:sp>
        <p:nvSpPr>
          <p:cNvPr id="13" name="Rechteck 12"/>
          <p:cNvSpPr/>
          <p:nvPr/>
        </p:nvSpPr>
        <p:spPr>
          <a:xfrm>
            <a:off x="5685780" y="775185"/>
            <a:ext cx="3458220" cy="430887"/>
          </a:xfrm>
          <a:prstGeom prst="rect">
            <a:avLst/>
          </a:prstGeom>
        </p:spPr>
        <p:txBody>
          <a:bodyPr wrap="square">
            <a:spAutoFit/>
          </a:bodyPr>
          <a:lstStyle/>
          <a:p>
            <a:r>
              <a:rPr lang="de-CH" sz="1100" b="0" baseline="30000" dirty="0" smtClean="0">
                <a:solidFill>
                  <a:schemeClr val="tx1"/>
                </a:solidFill>
              </a:rPr>
              <a:t>1</a:t>
            </a:r>
            <a:r>
              <a:rPr lang="de-CH" sz="1100" b="0" dirty="0" smtClean="0">
                <a:solidFill>
                  <a:schemeClr val="tx1"/>
                </a:solidFill>
              </a:rPr>
              <a:t>Grenze </a:t>
            </a:r>
            <a:r>
              <a:rPr lang="de-CH" sz="1100" b="0" dirty="0">
                <a:solidFill>
                  <a:schemeClr val="tx1"/>
                </a:solidFill>
              </a:rPr>
              <a:t>bei Cash-out von 10'000 CHF entspricht Notwendigkeit eines Investitionsantrags.</a:t>
            </a:r>
          </a:p>
        </p:txBody>
      </p:sp>
    </p:spTree>
    <p:extLst>
      <p:ext uri="{BB962C8B-B14F-4D97-AF65-F5344CB8AC3E}">
        <p14:creationId xmlns:p14="http://schemas.microsoft.com/office/powerpoint/2010/main" val="16454243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Typisierung von IT-Projekten</a:t>
            </a:r>
            <a:endParaRPr lang="de-CH" dirty="0"/>
          </a:p>
        </p:txBody>
      </p:sp>
      <p:sp>
        <p:nvSpPr>
          <p:cNvPr id="4" name="Textplatzhalter 3"/>
          <p:cNvSpPr>
            <a:spLocks noGrp="1"/>
          </p:cNvSpPr>
          <p:nvPr>
            <p:ph type="body" sz="quarter" idx="11"/>
          </p:nvPr>
        </p:nvSpPr>
        <p:spPr/>
        <p:txBody>
          <a:bodyPr/>
          <a:lstStyle/>
          <a:p>
            <a:pPr marL="0" indent="0">
              <a:spcBef>
                <a:spcPts val="600"/>
              </a:spcBef>
              <a:spcAft>
                <a:spcPts val="600"/>
              </a:spcAft>
            </a:pPr>
            <a:r>
              <a:rPr lang="de-CH" sz="1600" b="0" dirty="0"/>
              <a:t>Im Rahmen der Projektinitialisierung wird festgelegt, um welche Art von Projekt es sich handelt. Der Projekttyp kann Einfluss auf die Projektabwicklung (Phasenmodell, Planung, etc.) </a:t>
            </a:r>
            <a:r>
              <a:rPr lang="de-CH" sz="1600" b="0" dirty="0" smtClean="0"/>
              <a:t>sowie auf die </a:t>
            </a:r>
            <a:r>
              <a:rPr lang="de-CH" sz="1600" b="0" dirty="0"/>
              <a:t>erforderlichen </a:t>
            </a:r>
            <a:r>
              <a:rPr lang="de-CH" sz="1600" b="0" dirty="0" smtClean="0"/>
              <a:t>Lieferobjekte haben. </a:t>
            </a:r>
            <a:r>
              <a:rPr lang="de-CH" sz="1600" b="0" dirty="0"/>
              <a:t>Klare Zuordnungen sind nicht immer möglich; je nach Ziel des Projekts ist ein Schwerpunkt zu setzen.</a:t>
            </a:r>
          </a:p>
          <a:p>
            <a:pPr lvl="0">
              <a:spcBef>
                <a:spcPts val="600"/>
              </a:spcBef>
              <a:spcAft>
                <a:spcPts val="600"/>
              </a:spcAft>
              <a:buFont typeface="Wingdings" panose="05000000000000000000" pitchFamily="2" charset="2"/>
              <a:buChar char="§"/>
            </a:pPr>
            <a:r>
              <a:rPr lang="de-CH" sz="1600" b="0" dirty="0"/>
              <a:t>IT-Anwendung Einführung (Neueinführung einer Anwendung, z. B. Digitale Zeiterfassung)</a:t>
            </a:r>
          </a:p>
          <a:p>
            <a:pPr lvl="0">
              <a:spcBef>
                <a:spcPts val="600"/>
              </a:spcBef>
              <a:spcAft>
                <a:spcPts val="600"/>
              </a:spcAft>
              <a:buFont typeface="Wingdings" panose="05000000000000000000" pitchFamily="2" charset="2"/>
              <a:buChar char="§"/>
            </a:pPr>
            <a:r>
              <a:rPr lang="de-CH" sz="1600" b="0" dirty="0"/>
              <a:t>IT-Anwendung Weiterentwicklung / Anpassung (Weiterentwicklung oder Änderung einer bestehenden Anwendung, z. B. Standard Workflow SAP)</a:t>
            </a:r>
          </a:p>
          <a:p>
            <a:pPr lvl="0">
              <a:spcBef>
                <a:spcPts val="600"/>
              </a:spcBef>
              <a:spcAft>
                <a:spcPts val="600"/>
              </a:spcAft>
              <a:buFont typeface="Wingdings" panose="05000000000000000000" pitchFamily="2" charset="2"/>
              <a:buChar char="§"/>
            </a:pPr>
            <a:r>
              <a:rPr lang="de-CH" sz="1600" b="0" dirty="0"/>
              <a:t>IT-Infrastruktur (Erweiterung der bestehenden IT-Infrastruktur, Migrationsprojekte, z. B. Mailarchivierung)</a:t>
            </a:r>
          </a:p>
          <a:p>
            <a:pPr lvl="0">
              <a:spcBef>
                <a:spcPts val="600"/>
              </a:spcBef>
              <a:spcAft>
                <a:spcPts val="600"/>
              </a:spcAft>
              <a:buFont typeface="Wingdings" panose="05000000000000000000" pitchFamily="2" charset="2"/>
              <a:buChar char="§"/>
            </a:pPr>
            <a:r>
              <a:rPr lang="de-CH" sz="1600" b="0" dirty="0"/>
              <a:t>Integrationsprojekte / Rollouts (z. B. Workflow </a:t>
            </a:r>
            <a:r>
              <a:rPr lang="de-CH" sz="1600" b="0" dirty="0" err="1"/>
              <a:t>Slovaktual</a:t>
            </a:r>
            <a:r>
              <a:rPr lang="de-CH" sz="1600" b="0" dirty="0"/>
              <a:t>, Domänenintegration </a:t>
            </a:r>
            <a:r>
              <a:rPr lang="de-CH" sz="1600" b="0" dirty="0" err="1"/>
              <a:t>Bekon</a:t>
            </a:r>
            <a:r>
              <a:rPr lang="de-CH" sz="1600" b="0" dirty="0"/>
              <a:t>)</a:t>
            </a:r>
          </a:p>
          <a:p>
            <a:pPr lvl="0">
              <a:spcBef>
                <a:spcPts val="600"/>
              </a:spcBef>
              <a:spcAft>
                <a:spcPts val="600"/>
              </a:spcAft>
              <a:buFont typeface="Wingdings" panose="05000000000000000000" pitchFamily="2" charset="2"/>
              <a:buChar char="§"/>
            </a:pPr>
            <a:r>
              <a:rPr lang="de-CH" sz="1600" b="0" dirty="0"/>
              <a:t>Life-Cycle-Projekt (Ersatz Firewall, SAP </a:t>
            </a:r>
            <a:r>
              <a:rPr lang="de-CH" sz="1600" b="0" dirty="0" err="1"/>
              <a:t>Releasewechsel</a:t>
            </a:r>
            <a:r>
              <a:rPr lang="de-CH" sz="1600" b="0" dirty="0"/>
              <a:t>)</a:t>
            </a:r>
          </a:p>
          <a:p>
            <a:pPr lvl="0">
              <a:spcBef>
                <a:spcPts val="600"/>
              </a:spcBef>
              <a:spcAft>
                <a:spcPts val="600"/>
              </a:spcAft>
              <a:buFont typeface="Wingdings" panose="05000000000000000000" pitchFamily="2" charset="2"/>
              <a:buChar char="§"/>
            </a:pPr>
            <a:r>
              <a:rPr lang="de-CH" sz="1600" b="0" dirty="0"/>
              <a:t>Studien / Analysen (z. B. Vorstudie S4T)</a:t>
            </a:r>
          </a:p>
          <a:p>
            <a:pPr lvl="0">
              <a:spcBef>
                <a:spcPts val="600"/>
              </a:spcBef>
              <a:spcAft>
                <a:spcPts val="600"/>
              </a:spcAft>
              <a:buFont typeface="Wingdings" panose="05000000000000000000" pitchFamily="2" charset="2"/>
              <a:buChar char="§"/>
            </a:pPr>
            <a:r>
              <a:rPr lang="en-US" sz="1600" b="0" dirty="0" err="1"/>
              <a:t>Evaluationsprojekte</a:t>
            </a:r>
            <a:r>
              <a:rPr lang="en-US" sz="1600" b="0" dirty="0"/>
              <a:t> (z. B. Evaluation PPM-Tool)</a:t>
            </a:r>
            <a:endParaRPr lang="de-CH" sz="1600" b="0" dirty="0"/>
          </a:p>
          <a:p>
            <a:endParaRPr lang="de-CH" dirty="0"/>
          </a:p>
        </p:txBody>
      </p:sp>
    </p:spTree>
    <p:extLst>
      <p:ext uri="{BB962C8B-B14F-4D97-AF65-F5344CB8AC3E}">
        <p14:creationId xmlns:p14="http://schemas.microsoft.com/office/powerpoint/2010/main" val="1706691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Projektgrössen (S, M, L, XL)</a:t>
            </a:r>
          </a:p>
        </p:txBody>
      </p:sp>
      <p:sp>
        <p:nvSpPr>
          <p:cNvPr id="3" name="Textplatzhalter 2"/>
          <p:cNvSpPr>
            <a:spLocks noGrp="1"/>
          </p:cNvSpPr>
          <p:nvPr>
            <p:ph type="body" sz="quarter" idx="10"/>
          </p:nvPr>
        </p:nvSpPr>
        <p:spPr/>
        <p:txBody>
          <a:bodyPr/>
          <a:lstStyle/>
          <a:p>
            <a:r>
              <a:rPr lang="de-CH" dirty="0" smtClean="0"/>
              <a:t>Projektklassifizierung</a:t>
            </a:r>
            <a:endParaRPr lang="de-CH" dirty="0"/>
          </a:p>
        </p:txBody>
      </p:sp>
      <p:sp>
        <p:nvSpPr>
          <p:cNvPr id="4" name="Textplatzhalter 3"/>
          <p:cNvSpPr>
            <a:spLocks noGrp="1"/>
          </p:cNvSpPr>
          <p:nvPr>
            <p:ph type="body" sz="quarter" idx="11"/>
          </p:nvPr>
        </p:nvSpPr>
        <p:spPr/>
        <p:txBody>
          <a:bodyPr/>
          <a:lstStyle/>
          <a:p>
            <a:pPr marL="0" indent="0">
              <a:spcBef>
                <a:spcPts val="600"/>
              </a:spcBef>
              <a:spcAft>
                <a:spcPts val="600"/>
              </a:spcAft>
            </a:pPr>
            <a:r>
              <a:rPr lang="de-CH" sz="1600" b="0" dirty="0"/>
              <a:t>Für die Projektplanung, -organisation, -durchführung sowie -kontrolle muss das Projekt klassifiziert werden. Damit wird gewährleistet, dass der einzusetzende Projektaufwand der Projektbedeutung entspricht. Die Klassifizierung eines Projekts erfolgt zuerst provisorisch anhand </a:t>
            </a:r>
            <a:r>
              <a:rPr lang="de-CH" sz="1600" b="0" dirty="0" smtClean="0"/>
              <a:t>der Projektidee und </a:t>
            </a:r>
            <a:r>
              <a:rPr lang="de-CH" sz="1600" b="0" dirty="0"/>
              <a:t>anschliessend definitiv bei Abnahme des Projektauftrags (</a:t>
            </a:r>
            <a:r>
              <a:rPr lang="de-CH" sz="1600" b="0" dirty="0" smtClean="0"/>
              <a:t>Meilenstein </a:t>
            </a:r>
            <a:r>
              <a:rPr lang="de-CH" sz="1600" b="0" dirty="0"/>
              <a:t>der Phase Initialisierung). </a:t>
            </a:r>
          </a:p>
          <a:p>
            <a:endParaRPr lang="de-CH" dirty="0"/>
          </a:p>
        </p:txBody>
      </p:sp>
      <p:graphicFrame>
        <p:nvGraphicFramePr>
          <p:cNvPr id="6" name="Tabelle 5"/>
          <p:cNvGraphicFramePr>
            <a:graphicFrameLocks noGrp="1"/>
          </p:cNvGraphicFramePr>
          <p:nvPr>
            <p:extLst>
              <p:ext uri="{D42A27DB-BD31-4B8C-83A1-F6EECF244321}">
                <p14:modId xmlns:p14="http://schemas.microsoft.com/office/powerpoint/2010/main" val="2897592485"/>
              </p:ext>
            </p:extLst>
          </p:nvPr>
        </p:nvGraphicFramePr>
        <p:xfrm>
          <a:off x="389389" y="2852936"/>
          <a:ext cx="8390740" cy="3312369"/>
        </p:xfrm>
        <a:graphic>
          <a:graphicData uri="http://schemas.openxmlformats.org/drawingml/2006/table">
            <a:tbl>
              <a:tblPr firstRow="1" firstCol="1" bandRow="1">
                <a:tableStyleId>{9D7B26C5-4107-4FEC-AEDC-1716B250A1EF}</a:tableStyleId>
              </a:tblPr>
              <a:tblGrid>
                <a:gridCol w="252000">
                  <a:extLst>
                    <a:ext uri="{9D8B030D-6E8A-4147-A177-3AD203B41FA5}">
                      <a16:colId xmlns:a16="http://schemas.microsoft.com/office/drawing/2014/main" val="813567111"/>
                    </a:ext>
                  </a:extLst>
                </a:gridCol>
                <a:gridCol w="1080120">
                  <a:extLst>
                    <a:ext uri="{9D8B030D-6E8A-4147-A177-3AD203B41FA5}">
                      <a16:colId xmlns:a16="http://schemas.microsoft.com/office/drawing/2014/main" val="1195679143"/>
                    </a:ext>
                  </a:extLst>
                </a:gridCol>
                <a:gridCol w="7058620">
                  <a:extLst>
                    <a:ext uri="{9D8B030D-6E8A-4147-A177-3AD203B41FA5}">
                      <a16:colId xmlns:a16="http://schemas.microsoft.com/office/drawing/2014/main" val="3877890158"/>
                    </a:ext>
                  </a:extLst>
                </a:gridCol>
              </a:tblGrid>
              <a:tr h="198527">
                <a:tc gridSpan="2">
                  <a:txBody>
                    <a:bodyPr/>
                    <a:lstStyle/>
                    <a:p>
                      <a:pPr algn="just">
                        <a:lnSpc>
                          <a:spcPct val="130000"/>
                        </a:lnSpc>
                        <a:spcAft>
                          <a:spcPts val="0"/>
                        </a:spcAft>
                      </a:pPr>
                      <a:r>
                        <a:rPr lang="de-CH" sz="1000">
                          <a:solidFill>
                            <a:schemeClr val="bg1"/>
                          </a:solidFill>
                          <a:effectLst/>
                        </a:rPr>
                        <a:t>Kategorie</a:t>
                      </a:r>
                      <a:endParaRPr lang="de-CH" sz="1000">
                        <a:solidFill>
                          <a:schemeClr val="bg1"/>
                        </a:solidFill>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40341" marR="40341" marT="0" marB="0" anchor="b">
                    <a:solidFill>
                      <a:srgbClr val="000000"/>
                    </a:solidFill>
                  </a:tcPr>
                </a:tc>
                <a:tc hMerge="1">
                  <a:txBody>
                    <a:bodyPr/>
                    <a:lstStyle/>
                    <a:p>
                      <a:endParaRPr lang="de-CH"/>
                    </a:p>
                  </a:txBody>
                  <a:tcPr/>
                </a:tc>
                <a:tc>
                  <a:txBody>
                    <a:bodyPr/>
                    <a:lstStyle/>
                    <a:p>
                      <a:pPr algn="l">
                        <a:lnSpc>
                          <a:spcPct val="130000"/>
                        </a:lnSpc>
                        <a:spcAft>
                          <a:spcPts val="0"/>
                        </a:spcAft>
                      </a:pPr>
                      <a:r>
                        <a:rPr lang="de-CH" sz="1000" dirty="0">
                          <a:solidFill>
                            <a:schemeClr val="bg1"/>
                          </a:solidFill>
                          <a:effectLst/>
                        </a:rPr>
                        <a:t>Beschreibung</a:t>
                      </a:r>
                      <a:endParaRPr lang="de-CH" sz="1000" dirty="0">
                        <a:solidFill>
                          <a:schemeClr val="bg1"/>
                        </a:solidFill>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40341" marR="40341" marT="0" marB="0" anchor="b">
                    <a:solidFill>
                      <a:srgbClr val="000000"/>
                    </a:solidFill>
                  </a:tcPr>
                </a:tc>
                <a:extLst>
                  <a:ext uri="{0D108BD9-81ED-4DB2-BD59-A6C34878D82A}">
                    <a16:rowId xmlns:a16="http://schemas.microsoft.com/office/drawing/2014/main" val="422890095"/>
                  </a:ext>
                </a:extLst>
              </a:tr>
              <a:tr h="1028121">
                <a:tc>
                  <a:txBody>
                    <a:bodyPr/>
                    <a:lstStyle/>
                    <a:p>
                      <a:pPr algn="ctr">
                        <a:lnSpc>
                          <a:spcPct val="130000"/>
                        </a:lnSpc>
                        <a:spcAft>
                          <a:spcPts val="0"/>
                        </a:spcAft>
                      </a:pPr>
                      <a:r>
                        <a:rPr lang="de-CH" sz="1000" dirty="0">
                          <a:effectLst/>
                        </a:rPr>
                        <a:t>S</a:t>
                      </a:r>
                      <a:endParaRPr lang="de-CH" sz="100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40341" marR="40341" marT="0" marB="0"/>
                </a:tc>
                <a:tc>
                  <a:txBody>
                    <a:bodyPr/>
                    <a:lstStyle/>
                    <a:p>
                      <a:pPr algn="l">
                        <a:lnSpc>
                          <a:spcPct val="130000"/>
                        </a:lnSpc>
                        <a:spcAft>
                          <a:spcPts val="0"/>
                        </a:spcAft>
                      </a:pPr>
                      <a:r>
                        <a:rPr lang="de-CH" sz="1000" b="1" dirty="0">
                          <a:effectLst/>
                        </a:rPr>
                        <a:t>Kleinprojekt</a:t>
                      </a:r>
                      <a:endParaRPr lang="de-CH" sz="1000" b="1"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40341" marR="40341" marT="0" marB="0"/>
                </a:tc>
                <a:tc>
                  <a:txBody>
                    <a:bodyPr/>
                    <a:lstStyle/>
                    <a:p>
                      <a:pPr marL="180975" lvl="0" indent="-180975" algn="l">
                        <a:lnSpc>
                          <a:spcPct val="130000"/>
                        </a:lnSpc>
                        <a:spcAft>
                          <a:spcPts val="0"/>
                        </a:spcAft>
                        <a:buFont typeface="Symbol" panose="05050102010706020507" pitchFamily="18" charset="2"/>
                        <a:buChar char="-"/>
                      </a:pPr>
                      <a:r>
                        <a:rPr lang="de-CH" sz="1000" dirty="0">
                          <a:effectLst/>
                        </a:rPr>
                        <a:t>Kleinere, weniger komplexe Projekte</a:t>
                      </a:r>
                    </a:p>
                    <a:p>
                      <a:pPr marL="180975" lvl="0" indent="-180975" algn="l">
                        <a:lnSpc>
                          <a:spcPct val="130000"/>
                        </a:lnSpc>
                        <a:spcAft>
                          <a:spcPts val="0"/>
                        </a:spcAft>
                        <a:buFont typeface="Symbol" panose="05050102010706020507" pitchFamily="18" charset="2"/>
                        <a:buChar char="-"/>
                      </a:pPr>
                      <a:r>
                        <a:rPr lang="de-CH" sz="1000" dirty="0">
                          <a:effectLst/>
                        </a:rPr>
                        <a:t>Auftraggeber und Entscheider ist mittlere Management (Abteilungsleiter)</a:t>
                      </a:r>
                    </a:p>
                    <a:p>
                      <a:pPr marL="180975" lvl="0" indent="-180975" algn="l">
                        <a:lnSpc>
                          <a:spcPct val="130000"/>
                        </a:lnSpc>
                        <a:spcAft>
                          <a:spcPts val="0"/>
                        </a:spcAft>
                        <a:buFont typeface="Symbol" panose="05050102010706020507" pitchFamily="18" charset="2"/>
                        <a:buChar char="-"/>
                      </a:pPr>
                      <a:r>
                        <a:rPr lang="de-CH" sz="1000" dirty="0">
                          <a:effectLst/>
                        </a:rPr>
                        <a:t>Einfache Projektorganisation, keine Steuergruppe, keine dedizierte Qualitäts- und Risikomanagement-Rolle notwendig</a:t>
                      </a:r>
                    </a:p>
                    <a:p>
                      <a:pPr marL="180975" lvl="0" indent="-180975" algn="l">
                        <a:lnSpc>
                          <a:spcPct val="130000"/>
                        </a:lnSpc>
                        <a:spcAft>
                          <a:spcPts val="0"/>
                        </a:spcAft>
                        <a:buFont typeface="Symbol" panose="05050102010706020507" pitchFamily="18" charset="2"/>
                        <a:buChar char="-"/>
                      </a:pPr>
                      <a:r>
                        <a:rPr lang="de-CH" sz="1000" dirty="0">
                          <a:effectLst/>
                        </a:rPr>
                        <a:t>Projektphasen können zusammengefasst werden</a:t>
                      </a:r>
                    </a:p>
                    <a:p>
                      <a:pPr marL="180975" lvl="0" indent="-180975" algn="l">
                        <a:lnSpc>
                          <a:spcPct val="130000"/>
                        </a:lnSpc>
                        <a:spcAft>
                          <a:spcPts val="0"/>
                        </a:spcAft>
                        <a:buFont typeface="Symbol" panose="05050102010706020507" pitchFamily="18" charset="2"/>
                        <a:buChar char="-"/>
                      </a:pPr>
                      <a:r>
                        <a:rPr lang="de-CH" sz="1000" dirty="0">
                          <a:effectLst/>
                        </a:rPr>
                        <a:t>Falls S-Projekte weitgehend durch eine Person bearbeitet werden können, sind sie als Aufträge einzustufen</a:t>
                      </a:r>
                      <a:endParaRPr lang="de-CH" sz="100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40341" marR="40341" marT="0" marB="0"/>
                </a:tc>
                <a:extLst>
                  <a:ext uri="{0D108BD9-81ED-4DB2-BD59-A6C34878D82A}">
                    <a16:rowId xmlns:a16="http://schemas.microsoft.com/office/drawing/2014/main" val="4143581986"/>
                  </a:ext>
                </a:extLst>
              </a:tr>
              <a:tr h="649402">
                <a:tc>
                  <a:txBody>
                    <a:bodyPr/>
                    <a:lstStyle/>
                    <a:p>
                      <a:pPr algn="ctr">
                        <a:lnSpc>
                          <a:spcPct val="130000"/>
                        </a:lnSpc>
                        <a:spcAft>
                          <a:spcPts val="0"/>
                        </a:spcAft>
                      </a:pPr>
                      <a:r>
                        <a:rPr lang="de-CH" sz="1000" dirty="0">
                          <a:effectLst/>
                        </a:rPr>
                        <a:t>M</a:t>
                      </a:r>
                      <a:endParaRPr lang="de-CH" sz="100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40341" marR="40341" marT="0" marB="0"/>
                </a:tc>
                <a:tc>
                  <a:txBody>
                    <a:bodyPr/>
                    <a:lstStyle/>
                    <a:p>
                      <a:pPr algn="l">
                        <a:lnSpc>
                          <a:spcPct val="130000"/>
                        </a:lnSpc>
                        <a:spcAft>
                          <a:spcPts val="0"/>
                        </a:spcAft>
                      </a:pPr>
                      <a:r>
                        <a:rPr lang="de-CH" sz="1000" b="1">
                          <a:effectLst/>
                        </a:rPr>
                        <a:t>Standardprojekt</a:t>
                      </a:r>
                      <a:endParaRPr lang="de-CH" sz="1000" b="1">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40341" marR="40341" marT="0" marB="0"/>
                </a:tc>
                <a:tc>
                  <a:txBody>
                    <a:bodyPr/>
                    <a:lstStyle/>
                    <a:p>
                      <a:pPr marL="180975" lvl="0" indent="-180975" algn="l" defTabSz="457200" rtl="0" eaLnBrk="1" latinLnBrk="0" hangingPunct="1">
                        <a:lnSpc>
                          <a:spcPct val="130000"/>
                        </a:lnSpc>
                        <a:spcAft>
                          <a:spcPts val="0"/>
                        </a:spcAft>
                        <a:buFont typeface="Symbol" panose="05050102010706020507" pitchFamily="18" charset="2"/>
                        <a:buChar char="-"/>
                      </a:pPr>
                      <a:r>
                        <a:rPr lang="de-CH" sz="1000" kern="1200" dirty="0">
                          <a:solidFill>
                            <a:schemeClr val="tx1"/>
                          </a:solidFill>
                          <a:effectLst/>
                          <a:latin typeface="+mn-lt"/>
                          <a:ea typeface="+mn-ea"/>
                          <a:cs typeface="+mn-cs"/>
                        </a:rPr>
                        <a:t>Komplexe Projekte, jedoch ohne strategische Bedeutung</a:t>
                      </a:r>
                    </a:p>
                    <a:p>
                      <a:pPr marL="180975" lvl="0" indent="-180975" algn="l" defTabSz="457200" rtl="0" eaLnBrk="1" latinLnBrk="0" hangingPunct="1">
                        <a:lnSpc>
                          <a:spcPct val="130000"/>
                        </a:lnSpc>
                        <a:spcAft>
                          <a:spcPts val="0"/>
                        </a:spcAft>
                        <a:buFont typeface="Symbol" panose="05050102010706020507" pitchFamily="18" charset="2"/>
                        <a:buChar char="-"/>
                      </a:pPr>
                      <a:r>
                        <a:rPr lang="de-CH" sz="1000" kern="1200" dirty="0">
                          <a:solidFill>
                            <a:schemeClr val="tx1"/>
                          </a:solidFill>
                          <a:effectLst/>
                          <a:latin typeface="+mn-lt"/>
                          <a:ea typeface="+mn-ea"/>
                          <a:cs typeface="+mn-cs"/>
                        </a:rPr>
                        <a:t>kleine Steuergruppe, keine dedizierte Qualitäts- und Risikomanagement-Rolle notwendig</a:t>
                      </a:r>
                    </a:p>
                    <a:p>
                      <a:pPr marL="180975" lvl="0" indent="-180975" algn="l" defTabSz="457200" rtl="0" eaLnBrk="1" latinLnBrk="0" hangingPunct="1">
                        <a:lnSpc>
                          <a:spcPct val="130000"/>
                        </a:lnSpc>
                        <a:spcAft>
                          <a:spcPts val="0"/>
                        </a:spcAft>
                        <a:buFont typeface="Symbol" panose="05050102010706020507" pitchFamily="18" charset="2"/>
                        <a:buChar char="-"/>
                      </a:pPr>
                      <a:r>
                        <a:rPr lang="de-CH" sz="1000" kern="1200" dirty="0">
                          <a:solidFill>
                            <a:schemeClr val="tx1"/>
                          </a:solidFill>
                          <a:effectLst/>
                          <a:latin typeface="+mn-lt"/>
                          <a:ea typeface="+mn-ea"/>
                          <a:cs typeface="+mn-cs"/>
                        </a:rPr>
                        <a:t>Auftraggeber und Entscheider sind das mittlere Management (Abteilungsleiter, ggf. Divisionsleitung)</a:t>
                      </a:r>
                    </a:p>
                  </a:txBody>
                  <a:tcPr marL="40341" marR="40341" marT="0" marB="0"/>
                </a:tc>
                <a:extLst>
                  <a:ext uri="{0D108BD9-81ED-4DB2-BD59-A6C34878D82A}">
                    <a16:rowId xmlns:a16="http://schemas.microsoft.com/office/drawing/2014/main" val="3423211833"/>
                  </a:ext>
                </a:extLst>
              </a:tr>
              <a:tr h="806927">
                <a:tc>
                  <a:txBody>
                    <a:bodyPr/>
                    <a:lstStyle/>
                    <a:p>
                      <a:pPr algn="ctr">
                        <a:lnSpc>
                          <a:spcPct val="130000"/>
                        </a:lnSpc>
                        <a:spcAft>
                          <a:spcPts val="0"/>
                        </a:spcAft>
                      </a:pPr>
                      <a:r>
                        <a:rPr lang="de-CH" sz="1000" dirty="0">
                          <a:effectLst/>
                        </a:rPr>
                        <a:t>L</a:t>
                      </a:r>
                      <a:endParaRPr lang="de-CH" sz="100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40341" marR="40341" marT="0" marB="0"/>
                </a:tc>
                <a:tc>
                  <a:txBody>
                    <a:bodyPr/>
                    <a:lstStyle/>
                    <a:p>
                      <a:pPr algn="l">
                        <a:lnSpc>
                          <a:spcPct val="130000"/>
                        </a:lnSpc>
                        <a:spcAft>
                          <a:spcPts val="0"/>
                        </a:spcAft>
                      </a:pPr>
                      <a:r>
                        <a:rPr lang="de-CH" sz="1000" b="1" dirty="0">
                          <a:effectLst/>
                        </a:rPr>
                        <a:t>Grossprojekt</a:t>
                      </a:r>
                      <a:endParaRPr lang="de-CH" sz="1000" b="1"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40341" marR="40341" marT="0" marB="0"/>
                </a:tc>
                <a:tc>
                  <a:txBody>
                    <a:bodyPr/>
                    <a:lstStyle/>
                    <a:p>
                      <a:pPr marL="180975" lvl="0" indent="-180975" algn="l" defTabSz="457200" rtl="0" eaLnBrk="1" latinLnBrk="0" hangingPunct="1">
                        <a:lnSpc>
                          <a:spcPct val="130000"/>
                        </a:lnSpc>
                        <a:spcAft>
                          <a:spcPts val="0"/>
                        </a:spcAft>
                        <a:buFont typeface="Symbol" panose="05050102010706020507" pitchFamily="18" charset="2"/>
                        <a:buChar char="-"/>
                      </a:pPr>
                      <a:r>
                        <a:rPr lang="de-CH" sz="1000" kern="1200">
                          <a:solidFill>
                            <a:schemeClr val="tx1"/>
                          </a:solidFill>
                          <a:effectLst/>
                          <a:latin typeface="+mn-lt"/>
                          <a:ea typeface="+mn-ea"/>
                          <a:cs typeface="+mn-cs"/>
                        </a:rPr>
                        <a:t>Umfangreiche, hochkomplexe Projekte mit hoher strategischer Bedeutu</a:t>
                      </a:r>
                    </a:p>
                    <a:p>
                      <a:pPr marL="180975" lvl="0" indent="-180975" algn="l" defTabSz="457200" rtl="0" eaLnBrk="1" latinLnBrk="0" hangingPunct="1">
                        <a:lnSpc>
                          <a:spcPct val="130000"/>
                        </a:lnSpc>
                        <a:spcAft>
                          <a:spcPts val="0"/>
                        </a:spcAft>
                        <a:buFont typeface="Symbol" panose="05050102010706020507" pitchFamily="18" charset="2"/>
                        <a:buChar char="-"/>
                      </a:pPr>
                      <a:r>
                        <a:rPr lang="de-CH" sz="1000" kern="1200">
                          <a:solidFill>
                            <a:schemeClr val="tx1"/>
                          </a:solidFill>
                          <a:effectLst/>
                          <a:latin typeface="+mn-lt"/>
                          <a:ea typeface="+mn-ea"/>
                          <a:cs typeface="+mn-cs"/>
                        </a:rPr>
                        <a:t>Auftraggeber und Entscheider ist das Top-Management (Divisionsleitung)</a:t>
                      </a:r>
                    </a:p>
                    <a:p>
                      <a:pPr marL="180975" lvl="0" indent="-180975" algn="l" defTabSz="457200" rtl="0" eaLnBrk="1" latinLnBrk="0" hangingPunct="1">
                        <a:lnSpc>
                          <a:spcPct val="130000"/>
                        </a:lnSpc>
                        <a:spcAft>
                          <a:spcPts val="0"/>
                        </a:spcAft>
                        <a:buFont typeface="Symbol" panose="05050102010706020507" pitchFamily="18" charset="2"/>
                        <a:buChar char="-"/>
                      </a:pPr>
                      <a:r>
                        <a:rPr lang="de-CH" sz="1000" kern="1200">
                          <a:solidFill>
                            <a:schemeClr val="tx1"/>
                          </a:solidFill>
                          <a:effectLst/>
                          <a:latin typeface="+mn-lt"/>
                          <a:ea typeface="+mn-ea"/>
                          <a:cs typeface="+mn-cs"/>
                        </a:rPr>
                        <a:t>Die Projektorganisation weist eine Steuergruppe auf</a:t>
                      </a:r>
                    </a:p>
                    <a:p>
                      <a:pPr marL="180975" lvl="0" indent="-180975" algn="l" defTabSz="457200" rtl="0" eaLnBrk="1" latinLnBrk="0" hangingPunct="1">
                        <a:lnSpc>
                          <a:spcPct val="130000"/>
                        </a:lnSpc>
                        <a:spcAft>
                          <a:spcPts val="0"/>
                        </a:spcAft>
                        <a:buFont typeface="Symbol" panose="05050102010706020507" pitchFamily="18" charset="2"/>
                        <a:buChar char="-"/>
                      </a:pPr>
                      <a:r>
                        <a:rPr lang="de-CH" sz="1000" kern="1200">
                          <a:solidFill>
                            <a:schemeClr val="tx1"/>
                          </a:solidFill>
                          <a:effectLst/>
                          <a:latin typeface="+mn-lt"/>
                          <a:ea typeface="+mn-ea"/>
                          <a:cs typeface="+mn-cs"/>
                        </a:rPr>
                        <a:t>Alle Phasen gemäss Projektmanagementhandbuch sind zu durchlaufen</a:t>
                      </a:r>
                    </a:p>
                  </a:txBody>
                  <a:tcPr marL="40341" marR="40341" marT="0" marB="0"/>
                </a:tc>
                <a:extLst>
                  <a:ext uri="{0D108BD9-81ED-4DB2-BD59-A6C34878D82A}">
                    <a16:rowId xmlns:a16="http://schemas.microsoft.com/office/drawing/2014/main" val="2579911048"/>
                  </a:ext>
                </a:extLst>
              </a:tr>
              <a:tr h="629392">
                <a:tc>
                  <a:txBody>
                    <a:bodyPr/>
                    <a:lstStyle/>
                    <a:p>
                      <a:pPr algn="ctr">
                        <a:lnSpc>
                          <a:spcPct val="130000"/>
                        </a:lnSpc>
                        <a:spcAft>
                          <a:spcPts val="0"/>
                        </a:spcAft>
                      </a:pPr>
                      <a:r>
                        <a:rPr lang="de-CH" sz="1000" dirty="0">
                          <a:effectLst/>
                        </a:rPr>
                        <a:t>XL</a:t>
                      </a:r>
                      <a:endParaRPr lang="de-CH" sz="100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40341" marR="40341" marT="0" marB="0"/>
                </a:tc>
                <a:tc>
                  <a:txBody>
                    <a:bodyPr/>
                    <a:lstStyle/>
                    <a:p>
                      <a:pPr algn="l">
                        <a:lnSpc>
                          <a:spcPct val="130000"/>
                        </a:lnSpc>
                        <a:spcAft>
                          <a:spcPts val="0"/>
                        </a:spcAft>
                      </a:pPr>
                      <a:r>
                        <a:rPr lang="de-CH" sz="1000" b="1" dirty="0">
                          <a:effectLst/>
                        </a:rPr>
                        <a:t>XL-Projekt</a:t>
                      </a:r>
                      <a:endParaRPr lang="de-CH" sz="1000" b="1"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40341" marR="40341" marT="0" marB="0"/>
                </a:tc>
                <a:tc>
                  <a:txBody>
                    <a:bodyPr/>
                    <a:lstStyle/>
                    <a:p>
                      <a:pPr marL="180975" lvl="0" indent="-180975" algn="l" defTabSz="457200" rtl="0" eaLnBrk="1" latinLnBrk="0" hangingPunct="1">
                        <a:lnSpc>
                          <a:spcPct val="130000"/>
                        </a:lnSpc>
                        <a:spcAft>
                          <a:spcPts val="0"/>
                        </a:spcAft>
                        <a:buFont typeface="Symbol" panose="05050102010706020507" pitchFamily="18" charset="2"/>
                        <a:buChar char="-"/>
                      </a:pPr>
                      <a:r>
                        <a:rPr lang="de-CH" sz="1000" kern="1200" dirty="0">
                          <a:solidFill>
                            <a:schemeClr val="tx1"/>
                          </a:solidFill>
                          <a:effectLst/>
                          <a:latin typeface="+mn-lt"/>
                          <a:ea typeface="+mn-ea"/>
                          <a:cs typeface="+mn-cs"/>
                        </a:rPr>
                        <a:t>Divisionsübergreifende Projekte, die als Programm geführt werden</a:t>
                      </a:r>
                    </a:p>
                    <a:p>
                      <a:pPr marL="180975" lvl="0" indent="-180975" algn="l" defTabSz="457200" rtl="0" eaLnBrk="1" latinLnBrk="0" hangingPunct="1">
                        <a:lnSpc>
                          <a:spcPct val="130000"/>
                        </a:lnSpc>
                        <a:spcAft>
                          <a:spcPts val="0"/>
                        </a:spcAft>
                        <a:buFont typeface="Symbol" panose="05050102010706020507" pitchFamily="18" charset="2"/>
                        <a:buChar char="-"/>
                      </a:pPr>
                      <a:r>
                        <a:rPr lang="de-CH" sz="1000" kern="1200" dirty="0">
                          <a:solidFill>
                            <a:schemeClr val="tx1"/>
                          </a:solidFill>
                          <a:effectLst/>
                          <a:latin typeface="+mn-lt"/>
                          <a:ea typeface="+mn-ea"/>
                          <a:cs typeface="+mn-cs"/>
                        </a:rPr>
                        <a:t>Hohe strategische Bedeutung</a:t>
                      </a:r>
                    </a:p>
                    <a:p>
                      <a:pPr marL="180975" lvl="0" indent="-180975" algn="l" defTabSz="457200" rtl="0" eaLnBrk="1" latinLnBrk="0" hangingPunct="1">
                        <a:lnSpc>
                          <a:spcPct val="130000"/>
                        </a:lnSpc>
                        <a:spcAft>
                          <a:spcPts val="0"/>
                        </a:spcAft>
                        <a:buFont typeface="Symbol" panose="05050102010706020507" pitchFamily="18" charset="2"/>
                        <a:buChar char="-"/>
                      </a:pPr>
                      <a:r>
                        <a:rPr lang="de-CH" sz="1000" kern="1200" dirty="0">
                          <a:solidFill>
                            <a:schemeClr val="tx1"/>
                          </a:solidFill>
                          <a:effectLst/>
                          <a:latin typeface="+mn-lt"/>
                          <a:ea typeface="+mn-ea"/>
                          <a:cs typeface="+mn-cs"/>
                        </a:rPr>
                        <a:t>Die Projektorganisation weist eine Steuergruppe auf mit Vertretern der Divisionsleitung / Konzernleitung</a:t>
                      </a:r>
                    </a:p>
                  </a:txBody>
                  <a:tcPr marL="40341" marR="40341" marT="0" marB="0"/>
                </a:tc>
                <a:extLst>
                  <a:ext uri="{0D108BD9-81ED-4DB2-BD59-A6C34878D82A}">
                    <a16:rowId xmlns:a16="http://schemas.microsoft.com/office/drawing/2014/main" val="3373663173"/>
                  </a:ext>
                </a:extLst>
              </a:tr>
            </a:tbl>
          </a:graphicData>
        </a:graphic>
      </p:graphicFrame>
    </p:spTree>
    <p:extLst>
      <p:ext uri="{BB962C8B-B14F-4D97-AF65-F5344CB8AC3E}">
        <p14:creationId xmlns:p14="http://schemas.microsoft.com/office/powerpoint/2010/main" val="10075617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Projektgrössen (S, M, L, XL)</a:t>
            </a:r>
            <a:endParaRPr lang="de-CH" dirty="0"/>
          </a:p>
        </p:txBody>
      </p:sp>
      <p:sp>
        <p:nvSpPr>
          <p:cNvPr id="3" name="Textplatzhalter 2"/>
          <p:cNvSpPr>
            <a:spLocks noGrp="1"/>
          </p:cNvSpPr>
          <p:nvPr>
            <p:ph type="body" sz="quarter" idx="10"/>
          </p:nvPr>
        </p:nvSpPr>
        <p:spPr/>
        <p:txBody>
          <a:bodyPr/>
          <a:lstStyle/>
          <a:p>
            <a:r>
              <a:rPr lang="de-CH" dirty="0"/>
              <a:t>Klassifizierung der </a:t>
            </a:r>
            <a:r>
              <a:rPr lang="de-CH" dirty="0" smtClean="0"/>
              <a:t>Projekte nach Bewertungsschema</a:t>
            </a:r>
            <a:endParaRPr lang="de-CH" dirty="0"/>
          </a:p>
        </p:txBody>
      </p:sp>
      <p:pic>
        <p:nvPicPr>
          <p:cNvPr id="12" name="Grafik 11"/>
          <p:cNvPicPr>
            <a:picLocks noChangeAspect="1"/>
          </p:cNvPicPr>
          <p:nvPr/>
        </p:nvPicPr>
        <p:blipFill>
          <a:blip r:embed="rId3"/>
          <a:stretch>
            <a:fillRect/>
          </a:stretch>
        </p:blipFill>
        <p:spPr>
          <a:xfrm>
            <a:off x="356527" y="1304850"/>
            <a:ext cx="8280000" cy="4402500"/>
          </a:xfrm>
          <a:prstGeom prst="rect">
            <a:avLst/>
          </a:prstGeom>
        </p:spPr>
      </p:pic>
      <p:sp>
        <p:nvSpPr>
          <p:cNvPr id="4" name="Rechteck 3"/>
          <p:cNvSpPr/>
          <p:nvPr/>
        </p:nvSpPr>
        <p:spPr>
          <a:xfrm>
            <a:off x="356526" y="5805264"/>
            <a:ext cx="8103905" cy="738664"/>
          </a:xfrm>
          <a:prstGeom prst="rect">
            <a:avLst/>
          </a:prstGeom>
        </p:spPr>
        <p:txBody>
          <a:bodyPr wrap="square">
            <a:spAutoFit/>
          </a:bodyPr>
          <a:lstStyle/>
          <a:p>
            <a:r>
              <a:rPr lang="de-CH" sz="1400" dirty="0">
                <a:solidFill>
                  <a:schemeClr val="tx1"/>
                </a:solidFill>
                <a:hlinkClick r:id="rId4" action="ppaction://hlinkfile"/>
              </a:rPr>
              <a:t>\\</a:t>
            </a:r>
            <a:r>
              <a:rPr lang="de-CH" sz="1400" dirty="0" smtClean="0">
                <a:solidFill>
                  <a:schemeClr val="tx1"/>
                </a:solidFill>
                <a:hlinkClick r:id="rId4" action="ppaction://hlinkfile"/>
              </a:rPr>
              <a:t>CHAFG210\daten\Projekte\AFG_IT_PROJEKTE\001_Projekt_Methodik\IT-Projektmanagement-Handbuch_Projektklassifizierung.xlsx</a:t>
            </a:r>
            <a:endParaRPr lang="de-CH" sz="1400" dirty="0" smtClean="0">
              <a:solidFill>
                <a:schemeClr val="tx1"/>
              </a:solidFill>
            </a:endParaRPr>
          </a:p>
          <a:p>
            <a:endParaRPr lang="de-CH" sz="1400" dirty="0">
              <a:solidFill>
                <a:schemeClr val="tx1"/>
              </a:solidFill>
            </a:endParaRPr>
          </a:p>
        </p:txBody>
      </p:sp>
    </p:spTree>
    <p:extLst>
      <p:ext uri="{BB962C8B-B14F-4D97-AF65-F5344CB8AC3E}">
        <p14:creationId xmlns:p14="http://schemas.microsoft.com/office/powerpoint/2010/main" val="8503598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Projektgrössen (S, M, L, XL)</a:t>
            </a:r>
          </a:p>
        </p:txBody>
      </p:sp>
      <p:pic>
        <p:nvPicPr>
          <p:cNvPr id="4" name="Grafik 3"/>
          <p:cNvPicPr>
            <a:picLocks noChangeAspect="1"/>
          </p:cNvPicPr>
          <p:nvPr/>
        </p:nvPicPr>
        <p:blipFill>
          <a:blip r:embed="rId2"/>
          <a:stretch>
            <a:fillRect/>
          </a:stretch>
        </p:blipFill>
        <p:spPr>
          <a:xfrm>
            <a:off x="323528" y="1304850"/>
            <a:ext cx="8280000" cy="4361450"/>
          </a:xfrm>
          <a:prstGeom prst="rect">
            <a:avLst/>
          </a:prstGeom>
        </p:spPr>
      </p:pic>
      <p:sp>
        <p:nvSpPr>
          <p:cNvPr id="5" name="Rechteck 4"/>
          <p:cNvSpPr/>
          <p:nvPr/>
        </p:nvSpPr>
        <p:spPr>
          <a:xfrm>
            <a:off x="356526" y="5805264"/>
            <a:ext cx="8103905" cy="738664"/>
          </a:xfrm>
          <a:prstGeom prst="rect">
            <a:avLst/>
          </a:prstGeom>
        </p:spPr>
        <p:txBody>
          <a:bodyPr wrap="square">
            <a:spAutoFit/>
          </a:bodyPr>
          <a:lstStyle/>
          <a:p>
            <a:r>
              <a:rPr lang="de-CH" sz="1400" dirty="0">
                <a:solidFill>
                  <a:schemeClr val="tx1"/>
                </a:solidFill>
                <a:hlinkClick r:id="rId3" action="ppaction://hlinkfile"/>
              </a:rPr>
              <a:t>\\</a:t>
            </a:r>
            <a:r>
              <a:rPr lang="de-CH" sz="1400" dirty="0" smtClean="0">
                <a:solidFill>
                  <a:schemeClr val="tx1"/>
                </a:solidFill>
                <a:hlinkClick r:id="rId3" action="ppaction://hlinkfile"/>
              </a:rPr>
              <a:t>CHAFG210\daten\Projekte\AFG_IT_PROJEKTE\001_Projekt_Methodik\IT-Projektmanagement-Handbuch_Projektklassifizierung.xlsx</a:t>
            </a:r>
            <a:endParaRPr lang="de-CH" sz="1400" dirty="0">
              <a:solidFill>
                <a:schemeClr val="tx1"/>
              </a:solidFill>
            </a:endParaRPr>
          </a:p>
          <a:p>
            <a:endParaRPr lang="de-CH" sz="1400" dirty="0" smtClean="0">
              <a:solidFill>
                <a:schemeClr val="tx1"/>
              </a:solidFill>
            </a:endParaRPr>
          </a:p>
        </p:txBody>
      </p:sp>
      <p:sp>
        <p:nvSpPr>
          <p:cNvPr id="6" name="Textplatzhalter 2"/>
          <p:cNvSpPr>
            <a:spLocks noGrp="1"/>
          </p:cNvSpPr>
          <p:nvPr>
            <p:ph type="body" sz="quarter" idx="10"/>
          </p:nvPr>
        </p:nvSpPr>
        <p:spPr>
          <a:xfrm>
            <a:off x="388279" y="641897"/>
            <a:ext cx="8362021" cy="359817"/>
          </a:xfrm>
        </p:spPr>
        <p:txBody>
          <a:bodyPr/>
          <a:lstStyle/>
          <a:p>
            <a:r>
              <a:rPr lang="de-CH" dirty="0"/>
              <a:t>Klassifizierung der </a:t>
            </a:r>
            <a:r>
              <a:rPr lang="de-CH" dirty="0" smtClean="0"/>
              <a:t>Projekte nach Bewertungsschema</a:t>
            </a:r>
            <a:endParaRPr lang="de-CH" dirty="0"/>
          </a:p>
        </p:txBody>
      </p:sp>
    </p:spTree>
    <p:extLst>
      <p:ext uri="{BB962C8B-B14F-4D97-AF65-F5344CB8AC3E}">
        <p14:creationId xmlns:p14="http://schemas.microsoft.com/office/powerpoint/2010/main" val="400041703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4162&quot;&gt;&lt;version val=&quot;27086&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d.%m.%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12&quot;&gt;&lt;elem m_fUsage=&quot;8.48130603441310348956E+00&quot;&gt;&lt;m_msothmcolidx val=&quot;0&quot;/&gt;&lt;m_rgb r=&quot;9D&quot; g=&quot;9D&quot; b=&quot;9C&quot;/&gt;&lt;m_nBrightness tagver0=&quot;26206&quot; tagname0=&quot;m_nBrightnessUNRECOGNIZED&quot; val=&quot;0&quot;/&gt;&lt;/elem&gt;&lt;elem m_fUsage=&quot;1.33233906167100002449E+00&quot;&gt;&lt;m_msothmcolidx val=&quot;0&quot;/&gt;&lt;m_rgb r=&quot;FB&quot; g=&quot;F8&quot; b=&quot;86&quot;/&gt;&lt;m_nBrightness tagver0=&quot;26206&quot; tagname0=&quot;m_nBrightnessUNRECOGNIZED&quot; val=&quot;0&quot;/&gt;&lt;/elem&gt;&lt;elem m_fUsage=&quot;1.39521150505501789763E-01&quot;&gt;&lt;m_msothmcolidx val=&quot;0&quot;/&gt;&lt;m_rgb r=&quot;E5&quot; g=&quot;E5&quot; b=&quot;E5&quot;/&gt;&lt;m_nBrightness tagver0=&quot;26206&quot; tagname0=&quot;m_nBrightnessUNRECOGNIZED&quot; val=&quot;0&quot;/&gt;&lt;/elem&gt;&lt;elem m_fUsage=&quot;2.10469462447790897630E-02&quot;&gt;&lt;m_msothmcolidx val=&quot;0&quot;/&gt;&lt;m_rgb r=&quot;AC&quot; g=&quot;CE&quot; b=&quot;D9&quot;/&gt;&lt;m_nBrightness tagver0=&quot;26206&quot; tagname0=&quot;m_nBrightnessUNRECOGNIZED&quot; val=&quot;0&quot;/&gt;&lt;/elem&gt;&lt;elem m_fUsage=&quot;1.64675390747028478622E-02&quot;&gt;&lt;m_msothmcolidx val=&quot;0&quot;/&gt;&lt;m_rgb r=&quot;4E&quot; g=&quot;6C&quot; b=&quot;88&quot;/&gt;&lt;m_nBrightness tagver0=&quot;26206&quot; tagname0=&quot;m_nBrightnessUNRECOGNIZED&quot; val=&quot;0&quot;/&gt;&lt;/elem&gt;&lt;elem m_fUsage=&quot;6.36268544113594968631E-03&quot;&gt;&lt;m_msothmcolidx val=&quot;0&quot;/&gt;&lt;m_rgb r=&quot;B7&quot; g=&quot;B7&quot; b=&quot;B7&quot;/&gt;&lt;m_nBrightness tagver0=&quot;26206&quot; tagname0=&quot;m_nBrightnessUNRECOGNIZED&quot; val=&quot;0&quot;/&gt;&lt;/elem&gt;&lt;elem m_fUsage=&quot;2.01612156279330073660E-03&quot;&gt;&lt;m_msothmcolidx val=&quot;0&quot;/&gt;&lt;m_rgb r=&quot;69&quot; g=&quot;8F&quot; b=&quot;A4&quot;/&gt;&lt;m_nBrightness tagver0=&quot;26206&quot; tagname0=&quot;m_nBrightnessUNRECOGNIZED&quot; val=&quot;0&quot;/&gt;&lt;/elem&gt;&lt;elem m_fUsage=&quot;2.69903923875146084955E-04&quot;&gt;&lt;m_msothmcolidx val=&quot;0&quot;/&gt;&lt;m_rgb r=&quot;68&quot; g=&quot;B0&quot; b=&quot;26&quot;/&gt;&lt;m_nBrightness tagver0=&quot;26206&quot; tagname0=&quot;m_nBrightnessUNRECOGNIZED&quot; val=&quot;0&quot;/&gt;&lt;/elem&gt;&lt;elem m_fUsage=&quot;1.44736961287146418970E-04&quot;&gt;&lt;m_msothmcolidx val=&quot;0&quot;/&gt;&lt;m_rgb r=&quot;2F&quot; g=&quot;9B&quot; b=&quot;55&quot;/&gt;&lt;m_nBrightness tagver0=&quot;26206&quot; tagname0=&quot;m_nBrightnessUNRECOGNIZED&quot; val=&quot;0&quot;/&gt;&lt;/elem&gt;&lt;elem m_fUsage=&quot;1.24760526624498910113E-04&quot;&gt;&lt;m_msothmcolidx val=&quot;0&quot;/&gt;&lt;m_rgb r=&quot;2C&quot; g=&quot;72&quot; b=&quot;31&quot;/&gt;&lt;m_nBrightness tagver0=&quot;26206&quot; tagname0=&quot;m_nBrightnessUNRECOGNIZED&quot; val=&quot;0&quot;/&gt;&lt;/elem&gt;&lt;elem m_fUsage=&quot;9.49619203004967670206E-05&quot;&gt;&lt;m_msothmcolidx val=&quot;0&quot;/&gt;&lt;m_rgb r=&quot;B0&quot; g=&quot;D5&quot; b=&quot;A4&quot;/&gt;&lt;m_nBrightness tagver0=&quot;26206&quot; tagname0=&quot;m_nBrightnessUNRECOGNIZED&quot; val=&quot;0&quot;/&gt;&lt;/elem&gt;&lt;elem m_fUsage=&quot;4.04837660228433813972E-05&quot;&gt;&lt;m_msothmcolidx val=&quot;0&quot;/&gt;&lt;m_rgb r=&quot;B0&quot; g=&quot;D1&quot; b=&quot;A4&quot;/&gt;&lt;m_nBrightness tagver0=&quot;26206&quot; tagname0=&quot;m_nBrightnessUNRECOGNIZED&quot; val=&quot;0&quot;/&gt;&lt;/elem&gt;&lt;/m_vecMRU&gt;&lt;/m_mruColor&gt;&lt;m_eweekdayFirstOfWeek val=&quot;2&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R.tjCX0ZSzqwZGN_h2VidQ"/>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mK1W3z2jRwChAlPs4KvBqQ"/>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iOp0ugwRx6X4w7i8FoUsQ"/>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mG0KxpMJSaa02rMFuM35WQ"/>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jtEuQqdSJCgpSgIU69Mjyg"/>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R.tjCX0ZSzqwZGN_h2VidQ"/>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mK1W3z2jRwChAlPs4KvBqQ"/>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R.tjCX0ZSzqwZGN_h2VidQ"/>
</p:tagLst>
</file>

<file path=ppt/theme/theme1.xml><?xml version="1.0" encoding="utf-8"?>
<a:theme xmlns:a="http://schemas.openxmlformats.org/drawingml/2006/main" name="Master schwarz">
  <a:themeElements>
    <a:clrScheme name="Arbonia">
      <a:dk1>
        <a:srgbClr val="000000"/>
      </a:dk1>
      <a:lt1>
        <a:srgbClr val="FFFFFF"/>
      </a:lt1>
      <a:dk2>
        <a:srgbClr val="000000"/>
      </a:dk2>
      <a:lt2>
        <a:srgbClr val="FFFFFF"/>
      </a:lt2>
      <a:accent1>
        <a:srgbClr val="000000"/>
      </a:accent1>
      <a:accent2>
        <a:srgbClr val="9D9D9C"/>
      </a:accent2>
      <a:accent3>
        <a:srgbClr val="E5E5E5"/>
      </a:accent3>
      <a:accent4>
        <a:srgbClr val="FFFFFF"/>
      </a:accent4>
      <a:accent5>
        <a:srgbClr val="ACCED9"/>
      </a:accent5>
      <a:accent6>
        <a:srgbClr val="4E6C88"/>
      </a:accent6>
      <a:hlink>
        <a:srgbClr val="9D9D9C"/>
      </a:hlink>
      <a:folHlink>
        <a:srgbClr val="000000"/>
      </a:folHlink>
    </a:clrScheme>
    <a:fontScheme name="Larissa Klassisch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ln>
        <a:effectLst/>
        <a:extLst/>
      </a:spPr>
      <a:bodyPr rot="0" spcFirstLastPara="0" vertOverflow="overflow" horzOverflow="overflow" vert="horz" wrap="square" lIns="0" tIns="0" rIns="0" bIns="0" numCol="1" spcCol="0" rtlCol="0" fromWordArt="0" anchor="t" anchorCtr="0" forceAA="0" compatLnSpc="1">
        <a:prstTxWarp prst="textNoShape">
          <a:avLst/>
        </a:prstTxWarp>
        <a:noAutofit/>
      </a:bodyPr>
      <a:lstStyle>
        <a:defPPr marL="0" marR="0" indent="0" algn="ctr" defTabSz="673100" rtl="0" eaLnBrk="1" fontAlgn="base" latinLnBrk="0" hangingPunct="1">
          <a:lnSpc>
            <a:spcPct val="100000"/>
          </a:lnSpc>
          <a:spcBef>
            <a:spcPct val="0"/>
          </a:spcBef>
          <a:spcAft>
            <a:spcPct val="0"/>
          </a:spcAft>
          <a:buClrTx/>
          <a:buSzTx/>
          <a:buFontTx/>
          <a:buNone/>
          <a:tabLst/>
          <a:defRPr kumimoji="0" sz="1800" b="0" i="0" u="none" strike="noStrike" cap="none" normalizeH="0" baseline="0" dirty="0" smtClean="0">
            <a:ln>
              <a:noFill/>
            </a:ln>
            <a:solidFill>
              <a:schemeClr val="tx1"/>
            </a:solidFill>
            <a:effectLst/>
            <a:latin typeface="Frutiger LT Com 55 Roman" pitchFamily="34" charset="0"/>
            <a:ea typeface="ＭＳ Ｐゴシック" charset="0"/>
            <a:cs typeface="Arial"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square" lIns="0" tIns="0" rIns="0" bIns="0" numCol="1" anchor="t" anchorCtr="0" compatLnSpc="1">
        <a:prstTxWarp prst="textNoShape">
          <a:avLst/>
        </a:prstTxWarp>
      </a:bodyPr>
      <a:lstStyle>
        <a:defPPr marL="0" marR="0" indent="0" algn="r" defTabSz="673100" rtl="0" eaLnBrk="1" fontAlgn="base" latinLnBrk="0" hangingPunct="1">
          <a:lnSpc>
            <a:spcPct val="100000"/>
          </a:lnSpc>
          <a:spcBef>
            <a:spcPct val="0"/>
          </a:spcBef>
          <a:spcAft>
            <a:spcPct val="0"/>
          </a:spcAft>
          <a:buClrTx/>
          <a:buSzTx/>
          <a:buFontTx/>
          <a:buNone/>
          <a:tabLst/>
          <a:defRPr kumimoji="0" lang="de-CH" sz="600" b="1" i="0" u="none" strike="noStrike" cap="none" normalizeH="0" baseline="0">
            <a:ln>
              <a:noFill/>
            </a:ln>
            <a:solidFill>
              <a:srgbClr val="333333"/>
            </a:solidFill>
            <a:effectLst/>
            <a:latin typeface="Arial" charset="0"/>
            <a:ea typeface="ＭＳ Ｐゴシック" charset="0"/>
            <a:cs typeface="Arial" charset="0"/>
          </a:defRPr>
        </a:defPPr>
      </a:lstStyle>
    </a:lnDef>
    <a:txDef>
      <a:spPr>
        <a:noFill/>
      </a:spPr>
      <a:bodyPr wrap="square" lIns="0" tIns="0" rIns="0" bIns="0" rtlCol="0">
        <a:spAutoFit/>
      </a:bodyPr>
      <a:lstStyle>
        <a:defPPr>
          <a:defRPr sz="1800" b="0" dirty="0" smtClean="0">
            <a:solidFill>
              <a:schemeClr val="tx1"/>
            </a:solidFill>
            <a:latin typeface="+mj-lt"/>
          </a:defRPr>
        </a:defPPr>
      </a:lstStyle>
    </a:txDef>
  </a:objectDefaults>
  <a:extraClrSchemeLst>
    <a:extraClrScheme>
      <a:clrScheme name="8_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8_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8_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8_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8_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8_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8_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8_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8_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8_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8_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8_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aster weiss">
  <a:themeElements>
    <a:clrScheme name="Arbonia">
      <a:dk1>
        <a:srgbClr val="000000"/>
      </a:dk1>
      <a:lt1>
        <a:srgbClr val="FFFFFF"/>
      </a:lt1>
      <a:dk2>
        <a:srgbClr val="000000"/>
      </a:dk2>
      <a:lt2>
        <a:srgbClr val="FFFFFF"/>
      </a:lt2>
      <a:accent1>
        <a:srgbClr val="000000"/>
      </a:accent1>
      <a:accent2>
        <a:srgbClr val="9D9D9C"/>
      </a:accent2>
      <a:accent3>
        <a:srgbClr val="E5E5E5"/>
      </a:accent3>
      <a:accent4>
        <a:srgbClr val="FFFFFF"/>
      </a:accent4>
      <a:accent5>
        <a:srgbClr val="ACCED9"/>
      </a:accent5>
      <a:accent6>
        <a:srgbClr val="4E6C88"/>
      </a:accent6>
      <a:hlink>
        <a:srgbClr val="9D9D9C"/>
      </a:hlink>
      <a:folHlink>
        <a:srgbClr val="000000"/>
      </a:folHlink>
    </a:clrScheme>
    <a:fontScheme name="Larissa Klassisch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ln>
        <a:effectLst/>
        <a:extLst/>
      </a:spPr>
      <a:bodyPr rot="0" spcFirstLastPara="0" vertOverflow="overflow" horzOverflow="overflow" vert="horz" wrap="square" lIns="0" tIns="0" rIns="0" bIns="0" numCol="1" spcCol="0" rtlCol="0" fromWordArt="0" anchor="t" anchorCtr="0" forceAA="0" compatLnSpc="1">
        <a:prstTxWarp prst="textNoShape">
          <a:avLst/>
        </a:prstTxWarp>
        <a:noAutofit/>
      </a:bodyPr>
      <a:lstStyle>
        <a:defPPr marL="0" marR="0" indent="0" algn="ctr" defTabSz="673100" rtl="0" eaLnBrk="1" fontAlgn="base" latinLnBrk="0" hangingPunct="1">
          <a:lnSpc>
            <a:spcPct val="100000"/>
          </a:lnSpc>
          <a:spcBef>
            <a:spcPct val="0"/>
          </a:spcBef>
          <a:spcAft>
            <a:spcPct val="0"/>
          </a:spcAft>
          <a:buClrTx/>
          <a:buSzTx/>
          <a:buFontTx/>
          <a:buNone/>
          <a:tabLst/>
          <a:defRPr kumimoji="0" sz="1800" b="0" i="0" u="none" strike="noStrike" cap="none" normalizeH="0" baseline="0" dirty="0" smtClean="0">
            <a:ln>
              <a:noFill/>
            </a:ln>
            <a:solidFill>
              <a:schemeClr val="tx1"/>
            </a:solidFill>
            <a:effectLst/>
            <a:latin typeface="Frutiger LT Com 55 Roman" pitchFamily="34" charset="0"/>
            <a:ea typeface="ＭＳ Ｐゴシック" charset="0"/>
            <a:cs typeface="Arial"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square" lIns="0" tIns="0" rIns="0" bIns="0" numCol="1" anchor="t" anchorCtr="0" compatLnSpc="1">
        <a:prstTxWarp prst="textNoShape">
          <a:avLst/>
        </a:prstTxWarp>
      </a:bodyPr>
      <a:lstStyle>
        <a:defPPr marL="0" marR="0" indent="0" algn="r" defTabSz="673100" rtl="0" eaLnBrk="1" fontAlgn="base" latinLnBrk="0" hangingPunct="1">
          <a:lnSpc>
            <a:spcPct val="100000"/>
          </a:lnSpc>
          <a:spcBef>
            <a:spcPct val="0"/>
          </a:spcBef>
          <a:spcAft>
            <a:spcPct val="0"/>
          </a:spcAft>
          <a:buClrTx/>
          <a:buSzTx/>
          <a:buFontTx/>
          <a:buNone/>
          <a:tabLst/>
          <a:defRPr kumimoji="0" lang="de-CH" sz="600" b="1" i="0" u="none" strike="noStrike" cap="none" normalizeH="0" baseline="0">
            <a:ln>
              <a:noFill/>
            </a:ln>
            <a:solidFill>
              <a:srgbClr val="333333"/>
            </a:solidFill>
            <a:effectLst/>
            <a:latin typeface="Arial" charset="0"/>
            <a:ea typeface="ＭＳ Ｐゴシック" charset="0"/>
            <a:cs typeface="Arial" charset="0"/>
          </a:defRPr>
        </a:defPPr>
      </a:lstStyle>
    </a:lnDef>
    <a:txDef>
      <a:spPr>
        <a:noFill/>
      </a:spPr>
      <a:bodyPr wrap="square" lIns="0" tIns="0" rIns="0" bIns="0" rtlCol="0">
        <a:spAutoFit/>
      </a:bodyPr>
      <a:lstStyle>
        <a:defPPr>
          <a:defRPr sz="1800" b="0" dirty="0" smtClean="0">
            <a:solidFill>
              <a:schemeClr val="tx1"/>
            </a:solidFill>
            <a:latin typeface="+mj-lt"/>
          </a:defRPr>
        </a:defPPr>
      </a:lstStyle>
    </a:txDef>
  </a:objectDefaults>
  <a:extraClrSchemeLst>
    <a:extraClrScheme>
      <a:clrScheme name="8_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8_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8_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8_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8_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8_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8_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8_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8_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8_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8_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8_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2507</Words>
  <Application>Microsoft Office PowerPoint</Application>
  <PresentationFormat>Bildschirmpräsentation (4:3)</PresentationFormat>
  <Paragraphs>602</Paragraphs>
  <Slides>21</Slides>
  <Notes>8</Notes>
  <HiddenSlides>0</HiddenSlides>
  <MMClips>0</MMClips>
  <ScaleCrop>false</ScaleCrop>
  <HeadingPairs>
    <vt:vector size="8" baseType="variant">
      <vt:variant>
        <vt:lpstr>Verwendete Schriftarten</vt:lpstr>
      </vt:variant>
      <vt:variant>
        <vt:i4>11</vt:i4>
      </vt:variant>
      <vt:variant>
        <vt:lpstr>Design</vt:lpstr>
      </vt:variant>
      <vt:variant>
        <vt:i4>2</vt:i4>
      </vt:variant>
      <vt:variant>
        <vt:lpstr>Eingebettete OLE-Server</vt:lpstr>
      </vt:variant>
      <vt:variant>
        <vt:i4>1</vt:i4>
      </vt:variant>
      <vt:variant>
        <vt:lpstr>Folientitel</vt:lpstr>
      </vt:variant>
      <vt:variant>
        <vt:i4>21</vt:i4>
      </vt:variant>
    </vt:vector>
  </HeadingPairs>
  <TitlesOfParts>
    <vt:vector size="35" baseType="lpstr">
      <vt:lpstr>MS PGothic</vt:lpstr>
      <vt:lpstr>MS PGothic</vt:lpstr>
      <vt:lpstr>Arial</vt:lpstr>
      <vt:lpstr>Arial Bold</vt:lpstr>
      <vt:lpstr>Courier New</vt:lpstr>
      <vt:lpstr>Frutiger LT 45 Light</vt:lpstr>
      <vt:lpstr>Frutiger LT Com 55 Roman</vt:lpstr>
      <vt:lpstr>Symbol</vt:lpstr>
      <vt:lpstr>Times New Roman</vt:lpstr>
      <vt:lpstr>Verdana</vt:lpstr>
      <vt:lpstr>Wingdings</vt:lpstr>
      <vt:lpstr>Master schwarz</vt:lpstr>
      <vt:lpstr>Master weiss</vt:lpstr>
      <vt:lpstr>think-cell Slide</vt:lpstr>
      <vt:lpstr>IT-Projektmanagement-Handbuch</vt:lpstr>
      <vt:lpstr>Weshalb ein Projektmanagement-Handbuch und Portfolio?</vt:lpstr>
      <vt:lpstr>Aufbau und Geltungsbereiche</vt:lpstr>
      <vt:lpstr>Projektdefinition, Typisierung und Projektgrössen (S, M, L, XL)</vt:lpstr>
      <vt:lpstr>Projektdefinition</vt:lpstr>
      <vt:lpstr>Typisierung von IT-Projekten</vt:lpstr>
      <vt:lpstr>Projektgrössen (S, M, L, XL)</vt:lpstr>
      <vt:lpstr>Projektgrössen (S, M, L, XL)</vt:lpstr>
      <vt:lpstr>Projektgrössen (S, M, L, XL)</vt:lpstr>
      <vt:lpstr>Projektgrössen (S, M, L, XL)</vt:lpstr>
      <vt:lpstr>Phasenmodell</vt:lpstr>
      <vt:lpstr>Anpassung der Projektinstrumente (1/2)</vt:lpstr>
      <vt:lpstr>Anpassung der Projektinstrumente (2/2)</vt:lpstr>
      <vt:lpstr>Vorlagenübersicht</vt:lpstr>
      <vt:lpstr>Beispiele von Vorlagen – Projekt Zeiterfassung Schweiz</vt:lpstr>
      <vt:lpstr>Beispiele von Vorlagen – Projekt Zeiterfassung Schweiz</vt:lpstr>
      <vt:lpstr>Beispiele von Vorlagen – Projekt Zeiterfassung Schweiz</vt:lpstr>
      <vt:lpstr>Beispiel der Ressourcenplanung in Orchestra (1/2)</vt:lpstr>
      <vt:lpstr>Beispiel der Ressourcenplanung in Orchestra (2/2)</vt:lpstr>
      <vt:lpstr>Backup                  </vt:lpstr>
      <vt:lpstr>Prozess der Projektprüfung und Freigabe (SAP-Projekte/Themen läuft über Global Template Prozess)</vt:lpstr>
    </vt:vector>
  </TitlesOfParts>
  <Company>AFG Arbonia Forster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Arbonia Präsentationsvorlage_2019</dc:title>
  <dc:creator>Arbonia</dc:creator>
  <cp:lastModifiedBy>Mettler Claudio</cp:lastModifiedBy>
  <cp:revision>2669</cp:revision>
  <cp:lastPrinted>2021-03-08T06:06:56Z</cp:lastPrinted>
  <dcterms:created xsi:type="dcterms:W3CDTF">2013-01-15T16:03:02Z</dcterms:created>
  <dcterms:modified xsi:type="dcterms:W3CDTF">2021-03-08T06:44:17Z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askPaneEnabled">
    <vt:lpwstr>False</vt:lpwstr>
  </property>
</Properties>
</file>