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4422" r:id="rId1"/>
    <p:sldMasterId id="2147484430" r:id="rId2"/>
  </p:sldMasterIdLst>
  <p:notesMasterIdLst>
    <p:notesMasterId r:id="rId24"/>
  </p:notesMasterIdLst>
  <p:handoutMasterIdLst>
    <p:handoutMasterId r:id="rId25"/>
  </p:handoutMasterIdLst>
  <p:sldIdLst>
    <p:sldId id="796" r:id="rId3"/>
    <p:sldId id="850" r:id="rId4"/>
    <p:sldId id="843" r:id="rId5"/>
    <p:sldId id="844" r:id="rId6"/>
    <p:sldId id="861" r:id="rId7"/>
    <p:sldId id="846" r:id="rId8"/>
    <p:sldId id="847" r:id="rId9"/>
    <p:sldId id="862" r:id="rId10"/>
    <p:sldId id="863" r:id="rId11"/>
    <p:sldId id="855" r:id="rId12"/>
    <p:sldId id="841" r:id="rId13"/>
    <p:sldId id="864" r:id="rId14"/>
    <p:sldId id="865" r:id="rId15"/>
    <p:sldId id="866" r:id="rId16"/>
    <p:sldId id="826" r:id="rId17"/>
    <p:sldId id="852" r:id="rId18"/>
    <p:sldId id="853" r:id="rId19"/>
    <p:sldId id="856" r:id="rId20"/>
    <p:sldId id="857" r:id="rId21"/>
    <p:sldId id="778" r:id="rId22"/>
    <p:sldId id="867" r:id="rId23"/>
  </p:sldIdLst>
  <p:sldSz cx="9144000" cy="6858000" type="screen4x3"/>
  <p:notesSz cx="6721475" cy="9866313"/>
  <p:custDataLst>
    <p:tags r:id="rId26"/>
  </p:custDataLst>
  <p:defaultTextStyle>
    <a:defPPr>
      <a:defRPr lang="de-CH"/>
    </a:defPPr>
    <a:lvl1pPr algn="l" rtl="0" fontAlgn="base">
      <a:spcBef>
        <a:spcPct val="0"/>
      </a:spcBef>
      <a:spcAft>
        <a:spcPct val="0"/>
      </a:spcAft>
      <a:defRPr b="1" kern="1200">
        <a:solidFill>
          <a:schemeClr val="bg1"/>
        </a:solidFill>
        <a:latin typeface="Arial" charset="0"/>
        <a:ea typeface="MS PGothic" pitchFamily="34" charset="-128"/>
        <a:cs typeface="Arial" charset="0"/>
      </a:defRPr>
    </a:lvl1pPr>
    <a:lvl2pPr marL="457200" algn="l" rtl="0" fontAlgn="base">
      <a:spcBef>
        <a:spcPct val="0"/>
      </a:spcBef>
      <a:spcAft>
        <a:spcPct val="0"/>
      </a:spcAft>
      <a:defRPr b="1" kern="1200">
        <a:solidFill>
          <a:schemeClr val="bg1"/>
        </a:solidFill>
        <a:latin typeface="Arial" charset="0"/>
        <a:ea typeface="MS PGothic" pitchFamily="34" charset="-128"/>
        <a:cs typeface="Arial" charset="0"/>
      </a:defRPr>
    </a:lvl2pPr>
    <a:lvl3pPr marL="914400" algn="l" rtl="0" fontAlgn="base">
      <a:spcBef>
        <a:spcPct val="0"/>
      </a:spcBef>
      <a:spcAft>
        <a:spcPct val="0"/>
      </a:spcAft>
      <a:defRPr b="1" kern="1200">
        <a:solidFill>
          <a:schemeClr val="bg1"/>
        </a:solidFill>
        <a:latin typeface="Arial" charset="0"/>
        <a:ea typeface="MS PGothic" pitchFamily="34" charset="-128"/>
        <a:cs typeface="Arial" charset="0"/>
      </a:defRPr>
    </a:lvl3pPr>
    <a:lvl4pPr marL="1371600" algn="l" rtl="0" fontAlgn="base">
      <a:spcBef>
        <a:spcPct val="0"/>
      </a:spcBef>
      <a:spcAft>
        <a:spcPct val="0"/>
      </a:spcAft>
      <a:defRPr b="1" kern="1200">
        <a:solidFill>
          <a:schemeClr val="bg1"/>
        </a:solidFill>
        <a:latin typeface="Arial" charset="0"/>
        <a:ea typeface="MS PGothic" pitchFamily="34" charset="-128"/>
        <a:cs typeface="Arial" charset="0"/>
      </a:defRPr>
    </a:lvl4pPr>
    <a:lvl5pPr marL="1828800" algn="l" rtl="0" fontAlgn="base">
      <a:spcBef>
        <a:spcPct val="0"/>
      </a:spcBef>
      <a:spcAft>
        <a:spcPct val="0"/>
      </a:spcAft>
      <a:defRPr b="1" kern="1200">
        <a:solidFill>
          <a:schemeClr val="bg1"/>
        </a:solidFill>
        <a:latin typeface="Arial" charset="0"/>
        <a:ea typeface="MS PGothic" pitchFamily="34" charset="-128"/>
        <a:cs typeface="Arial" charset="0"/>
      </a:defRPr>
    </a:lvl5pPr>
    <a:lvl6pPr marL="2286000" algn="l" defTabSz="914400" rtl="0" eaLnBrk="1" latinLnBrk="0" hangingPunct="1">
      <a:defRPr b="1" kern="1200">
        <a:solidFill>
          <a:schemeClr val="bg1"/>
        </a:solidFill>
        <a:latin typeface="Arial" charset="0"/>
        <a:ea typeface="MS PGothic" pitchFamily="34" charset="-128"/>
        <a:cs typeface="Arial" charset="0"/>
      </a:defRPr>
    </a:lvl6pPr>
    <a:lvl7pPr marL="2743200" algn="l" defTabSz="914400" rtl="0" eaLnBrk="1" latinLnBrk="0" hangingPunct="1">
      <a:defRPr b="1" kern="1200">
        <a:solidFill>
          <a:schemeClr val="bg1"/>
        </a:solidFill>
        <a:latin typeface="Arial" charset="0"/>
        <a:ea typeface="MS PGothic" pitchFamily="34" charset="-128"/>
        <a:cs typeface="Arial" charset="0"/>
      </a:defRPr>
    </a:lvl7pPr>
    <a:lvl8pPr marL="3200400" algn="l" defTabSz="914400" rtl="0" eaLnBrk="1" latinLnBrk="0" hangingPunct="1">
      <a:defRPr b="1" kern="1200">
        <a:solidFill>
          <a:schemeClr val="bg1"/>
        </a:solidFill>
        <a:latin typeface="Arial" charset="0"/>
        <a:ea typeface="MS PGothic" pitchFamily="34" charset="-128"/>
        <a:cs typeface="Arial" charset="0"/>
      </a:defRPr>
    </a:lvl8pPr>
    <a:lvl9pPr marL="3657600" algn="l" defTabSz="914400" rtl="0" eaLnBrk="1" latinLnBrk="0" hangingPunct="1">
      <a:defRPr b="1" kern="1200">
        <a:solidFill>
          <a:schemeClr val="bg1"/>
        </a:solidFill>
        <a:latin typeface="Arial" charset="0"/>
        <a:ea typeface="MS PGothic" pitchFamily="34" charset="-128"/>
        <a:cs typeface="Arial" charset="0"/>
      </a:defRPr>
    </a:lvl9pPr>
  </p:defaultTextStyle>
  <p:extLst>
    <p:ext uri="{EFAFB233-063F-42B5-8137-9DF3F51BA10A}">
      <p15:sldGuideLst xmlns:p15="http://schemas.microsoft.com/office/powerpoint/2012/main">
        <p15:guide id="1" orient="horz" pos="935">
          <p15:clr>
            <a:srgbClr val="A4A3A4"/>
          </p15:clr>
        </p15:guide>
        <p15:guide id="2" orient="horz" pos="3974">
          <p15:clr>
            <a:srgbClr val="A4A3A4"/>
          </p15:clr>
        </p15:guide>
        <p15:guide id="3" orient="horz" pos="277">
          <p15:clr>
            <a:srgbClr val="A4A3A4"/>
          </p15:clr>
        </p15:guide>
        <p15:guide id="4" orient="horz" pos="2886" userDrawn="1">
          <p15:clr>
            <a:srgbClr val="A4A3A4"/>
          </p15:clr>
        </p15:guide>
        <p15:guide id="5" pos="249">
          <p15:clr>
            <a:srgbClr val="A4A3A4"/>
          </p15:clr>
        </p15:guide>
        <p15:guide id="6" pos="5512">
          <p15:clr>
            <a:srgbClr val="A4A3A4"/>
          </p15:clr>
        </p15:guide>
        <p15:guide id="7" pos="3143">
          <p15:clr>
            <a:srgbClr val="A4A3A4"/>
          </p15:clr>
        </p15:guide>
        <p15:guide id="8" pos="1814">
          <p15:clr>
            <a:srgbClr val="A4A3A4"/>
          </p15:clr>
        </p15:guide>
        <p15:guide id="9" pos="448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1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ndle Martin" initials="KM" lastIdx="5" clrIdx="0">
    <p:extLst>
      <p:ext uri="{19B8F6BF-5375-455C-9EA6-DF929625EA0E}">
        <p15:presenceInfo xmlns:p15="http://schemas.microsoft.com/office/powerpoint/2012/main" userId="Kindle Martin" providerId="None"/>
      </p:ext>
    </p:extLst>
  </p:cmAuthor>
  <p:cmAuthor id="2" name="Langenegger Patrick" initials="SI" lastIdx="8" clrIdx="1">
    <p:extLst>
      <p:ext uri="{19B8F6BF-5375-455C-9EA6-DF929625EA0E}">
        <p15:presenceInfo xmlns:p15="http://schemas.microsoft.com/office/powerpoint/2012/main" userId="Langenegger Patrick" providerId="None"/>
      </p:ext>
    </p:extLst>
  </p:cmAuthor>
  <p:cmAuthor id="3" name="Mettler Claudio" initials="MC" lastIdx="13" clrIdx="2">
    <p:extLst>
      <p:ext uri="{19B8F6BF-5375-455C-9EA6-DF929625EA0E}">
        <p15:presenceInfo xmlns:p15="http://schemas.microsoft.com/office/powerpoint/2012/main" userId="Mettler Claud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D9C"/>
    <a:srgbClr val="FCE4D6"/>
    <a:srgbClr val="D9E1F2"/>
    <a:srgbClr val="000000"/>
    <a:srgbClr val="191919"/>
    <a:srgbClr val="3C8C93"/>
    <a:srgbClr val="698FA4"/>
    <a:srgbClr val="4E6C88"/>
    <a:srgbClr val="E9E9EA"/>
    <a:srgbClr val="ACCED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876" autoAdjust="0"/>
  </p:normalViewPr>
  <p:slideViewPr>
    <p:cSldViewPr snapToObjects="1">
      <p:cViewPr varScale="1">
        <p:scale>
          <a:sx n="111" d="100"/>
          <a:sy n="111" d="100"/>
        </p:scale>
        <p:origin x="1398" y="198"/>
      </p:cViewPr>
      <p:guideLst>
        <p:guide orient="horz" pos="935"/>
        <p:guide orient="horz" pos="3974"/>
        <p:guide orient="horz" pos="277"/>
        <p:guide orient="horz" pos="2886"/>
        <p:guide pos="249"/>
        <p:guide pos="5512"/>
        <p:guide pos="3143"/>
        <p:guide pos="1814"/>
        <p:guide pos="4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snapToObjects="1">
      <p:cViewPr varScale="1">
        <p:scale>
          <a:sx n="90" d="100"/>
          <a:sy n="90" d="100"/>
        </p:scale>
        <p:origin x="-3714" y="-114"/>
      </p:cViewPr>
      <p:guideLst>
        <p:guide orient="horz" pos="3108"/>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4"/>
            <a:ext cx="2912640" cy="493080"/>
          </a:xfrm>
          <a:prstGeom prst="rect">
            <a:avLst/>
          </a:prstGeom>
          <a:noFill/>
          <a:ln w="9525">
            <a:noFill/>
            <a:miter lim="800000"/>
            <a:headEnd/>
            <a:tailEnd/>
          </a:ln>
        </p:spPr>
        <p:txBody>
          <a:bodyPr vert="horz" wrap="square" lIns="90401" tIns="45200" rIns="90401" bIns="45200" numCol="1" anchor="t" anchorCtr="0" compatLnSpc="1">
            <a:prstTxWarp prst="textNoShape">
              <a:avLst/>
            </a:prstTxWarp>
          </a:bodyPr>
          <a:lstStyle>
            <a:lvl1pPr defTabSz="906878" eaLnBrk="0" hangingPunct="0">
              <a:spcBef>
                <a:spcPct val="20000"/>
              </a:spcBef>
              <a:buClr>
                <a:srgbClr val="003366"/>
              </a:buClr>
              <a:defRPr sz="1100">
                <a:solidFill>
                  <a:schemeClr val="bg1"/>
                </a:solidFill>
                <a:latin typeface="Arial" pitchFamily="34" charset="0"/>
                <a:ea typeface="MS PGothic" pitchFamily="34" charset="-128"/>
                <a:cs typeface="Arial" pitchFamily="34" charset="0"/>
              </a:defRPr>
            </a:lvl1pPr>
          </a:lstStyle>
          <a:p>
            <a:pPr>
              <a:defRPr/>
            </a:pPr>
            <a:endParaRPr lang="de-DE" dirty="0"/>
          </a:p>
        </p:txBody>
      </p:sp>
      <p:sp>
        <p:nvSpPr>
          <p:cNvPr id="50179" name="Rectangle 3"/>
          <p:cNvSpPr>
            <a:spLocks noGrp="1" noChangeArrowheads="1"/>
          </p:cNvSpPr>
          <p:nvPr>
            <p:ph type="dt" sz="quarter" idx="1"/>
          </p:nvPr>
        </p:nvSpPr>
        <p:spPr bwMode="auto">
          <a:xfrm>
            <a:off x="3807270" y="4"/>
            <a:ext cx="2912640" cy="493080"/>
          </a:xfrm>
          <a:prstGeom prst="rect">
            <a:avLst/>
          </a:prstGeom>
          <a:noFill/>
          <a:ln w="9525">
            <a:noFill/>
            <a:miter lim="800000"/>
            <a:headEnd/>
            <a:tailEnd/>
          </a:ln>
        </p:spPr>
        <p:txBody>
          <a:bodyPr vert="horz" wrap="square" lIns="90401" tIns="45200" rIns="90401" bIns="45200" numCol="1" anchor="t" anchorCtr="0" compatLnSpc="1">
            <a:prstTxWarp prst="textNoShape">
              <a:avLst/>
            </a:prstTxWarp>
          </a:bodyPr>
          <a:lstStyle>
            <a:lvl1pPr algn="r" defTabSz="906878" eaLnBrk="0" hangingPunct="0">
              <a:spcBef>
                <a:spcPct val="20000"/>
              </a:spcBef>
              <a:buClr>
                <a:srgbClr val="003366"/>
              </a:buClr>
              <a:defRPr sz="1100">
                <a:solidFill>
                  <a:schemeClr val="bg1"/>
                </a:solidFill>
                <a:ea typeface="+mn-ea"/>
              </a:defRPr>
            </a:lvl1pPr>
          </a:lstStyle>
          <a:p>
            <a:pPr>
              <a:defRPr/>
            </a:pPr>
            <a:fld id="{0DC991BB-DDFB-470F-9AF0-133F25A31219}" type="datetime1">
              <a:rPr lang="de-CH"/>
              <a:pPr>
                <a:defRPr/>
              </a:pPr>
              <a:t>08.03.2021</a:t>
            </a:fld>
            <a:endParaRPr lang="de-CH" dirty="0"/>
          </a:p>
        </p:txBody>
      </p:sp>
      <p:sp>
        <p:nvSpPr>
          <p:cNvPr id="50180" name="Rectangle 4"/>
          <p:cNvSpPr>
            <a:spLocks noGrp="1" noChangeArrowheads="1"/>
          </p:cNvSpPr>
          <p:nvPr>
            <p:ph type="ftr" sz="quarter" idx="2"/>
          </p:nvPr>
        </p:nvSpPr>
        <p:spPr bwMode="auto">
          <a:xfrm>
            <a:off x="1" y="9371662"/>
            <a:ext cx="2912640" cy="493079"/>
          </a:xfrm>
          <a:prstGeom prst="rect">
            <a:avLst/>
          </a:prstGeom>
          <a:noFill/>
          <a:ln w="9525">
            <a:noFill/>
            <a:miter lim="800000"/>
            <a:headEnd/>
            <a:tailEnd/>
          </a:ln>
        </p:spPr>
        <p:txBody>
          <a:bodyPr vert="horz" wrap="square" lIns="90401" tIns="45200" rIns="90401" bIns="45200" numCol="1" anchor="b" anchorCtr="0" compatLnSpc="1">
            <a:prstTxWarp prst="textNoShape">
              <a:avLst/>
            </a:prstTxWarp>
          </a:bodyPr>
          <a:lstStyle>
            <a:lvl1pPr defTabSz="906878" eaLnBrk="0" hangingPunct="0">
              <a:spcBef>
                <a:spcPct val="20000"/>
              </a:spcBef>
              <a:buClr>
                <a:srgbClr val="003366"/>
              </a:buClr>
              <a:defRPr sz="1100">
                <a:solidFill>
                  <a:schemeClr val="bg1"/>
                </a:solidFill>
                <a:latin typeface="Arial" pitchFamily="34" charset="0"/>
                <a:ea typeface="MS PGothic" pitchFamily="34" charset="-128"/>
                <a:cs typeface="Arial" pitchFamily="34" charset="0"/>
              </a:defRPr>
            </a:lvl1pPr>
          </a:lstStyle>
          <a:p>
            <a:pPr>
              <a:defRPr/>
            </a:pPr>
            <a:endParaRPr lang="de-DE" dirty="0"/>
          </a:p>
        </p:txBody>
      </p:sp>
      <p:sp>
        <p:nvSpPr>
          <p:cNvPr id="50181" name="Rectangle 5"/>
          <p:cNvSpPr>
            <a:spLocks noGrp="1" noChangeArrowheads="1"/>
          </p:cNvSpPr>
          <p:nvPr>
            <p:ph type="sldNum" sz="quarter" idx="3"/>
          </p:nvPr>
        </p:nvSpPr>
        <p:spPr bwMode="auto">
          <a:xfrm>
            <a:off x="3807270" y="9371662"/>
            <a:ext cx="2912640" cy="493079"/>
          </a:xfrm>
          <a:prstGeom prst="rect">
            <a:avLst/>
          </a:prstGeom>
          <a:noFill/>
          <a:ln w="9525">
            <a:noFill/>
            <a:miter lim="800000"/>
            <a:headEnd/>
            <a:tailEnd/>
          </a:ln>
        </p:spPr>
        <p:txBody>
          <a:bodyPr vert="horz" wrap="square" lIns="90401" tIns="45200" rIns="90401" bIns="45200" numCol="1" anchor="b" anchorCtr="0" compatLnSpc="1">
            <a:prstTxWarp prst="textNoShape">
              <a:avLst/>
            </a:prstTxWarp>
          </a:bodyPr>
          <a:lstStyle>
            <a:lvl1pPr algn="r" defTabSz="906878" eaLnBrk="0" hangingPunct="0">
              <a:spcBef>
                <a:spcPct val="20000"/>
              </a:spcBef>
              <a:buClr>
                <a:srgbClr val="003366"/>
              </a:buClr>
              <a:defRPr sz="1100">
                <a:solidFill>
                  <a:schemeClr val="bg1"/>
                </a:solidFill>
                <a:ea typeface="+mn-ea"/>
              </a:defRPr>
            </a:lvl1pPr>
          </a:lstStyle>
          <a:p>
            <a:pPr>
              <a:defRPr/>
            </a:pPr>
            <a:fld id="{54BB6336-2914-46A7-8BD1-08FD0848838C}" type="slidenum">
              <a:rPr lang="de-CH"/>
              <a:pPr>
                <a:defRPr/>
              </a:pPr>
              <a:t>‹Nr.›</a:t>
            </a:fld>
            <a:endParaRPr lang="de-CH" dirty="0"/>
          </a:p>
        </p:txBody>
      </p:sp>
    </p:spTree>
    <p:extLst>
      <p:ext uri="{BB962C8B-B14F-4D97-AF65-F5344CB8AC3E}">
        <p14:creationId xmlns:p14="http://schemas.microsoft.com/office/powerpoint/2010/main" val="17143455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1" y="4"/>
            <a:ext cx="2912640" cy="493080"/>
          </a:xfrm>
          <a:prstGeom prst="rect">
            <a:avLst/>
          </a:prstGeom>
          <a:noFill/>
          <a:ln w="9525">
            <a:noFill/>
            <a:miter lim="800000"/>
            <a:headEnd/>
            <a:tailEnd/>
          </a:ln>
        </p:spPr>
        <p:txBody>
          <a:bodyPr vert="horz" wrap="square" lIns="90545" tIns="45274" rIns="90545" bIns="45274" numCol="1" anchor="t" anchorCtr="0" compatLnSpc="1">
            <a:prstTxWarp prst="textNoShape">
              <a:avLst/>
            </a:prstTxWarp>
          </a:bodyPr>
          <a:lstStyle>
            <a:lvl1pPr defTabSz="903735" eaLnBrk="1" hangingPunct="1">
              <a:spcBef>
                <a:spcPct val="0"/>
              </a:spcBef>
              <a:defRPr sz="1100" b="0">
                <a:solidFill>
                  <a:schemeClr val="tx1"/>
                </a:solidFill>
                <a:latin typeface="Arial" pitchFamily="34" charset="0"/>
                <a:ea typeface="MS PGothic" pitchFamily="34" charset="-128"/>
                <a:cs typeface="Arial" pitchFamily="34" charset="0"/>
              </a:defRPr>
            </a:lvl1pPr>
          </a:lstStyle>
          <a:p>
            <a:pPr>
              <a:defRPr/>
            </a:pPr>
            <a:endParaRPr lang="en-US" dirty="0"/>
          </a:p>
        </p:txBody>
      </p:sp>
      <p:sp>
        <p:nvSpPr>
          <p:cNvPr id="182275" name="Rectangle 3"/>
          <p:cNvSpPr>
            <a:spLocks noGrp="1" noChangeArrowheads="1"/>
          </p:cNvSpPr>
          <p:nvPr>
            <p:ph type="dt" idx="1"/>
          </p:nvPr>
        </p:nvSpPr>
        <p:spPr bwMode="auto">
          <a:xfrm>
            <a:off x="3807270" y="4"/>
            <a:ext cx="2912640" cy="493080"/>
          </a:xfrm>
          <a:prstGeom prst="rect">
            <a:avLst/>
          </a:prstGeom>
          <a:noFill/>
          <a:ln w="9525">
            <a:noFill/>
            <a:miter lim="800000"/>
            <a:headEnd/>
            <a:tailEnd/>
          </a:ln>
        </p:spPr>
        <p:txBody>
          <a:bodyPr vert="horz" wrap="square" lIns="90545" tIns="45274" rIns="90545" bIns="45274" numCol="1" anchor="t" anchorCtr="0" compatLnSpc="1">
            <a:prstTxWarp prst="textNoShape">
              <a:avLst/>
            </a:prstTxWarp>
          </a:bodyPr>
          <a:lstStyle>
            <a:lvl1pPr algn="r" defTabSz="903735" eaLnBrk="1" hangingPunct="1">
              <a:spcBef>
                <a:spcPct val="0"/>
              </a:spcBef>
              <a:defRPr sz="1100" b="0">
                <a:solidFill>
                  <a:schemeClr val="tx1"/>
                </a:solidFill>
                <a:latin typeface="Arial" pitchFamily="34" charset="0"/>
                <a:ea typeface="MS PGothic" pitchFamily="34" charset="-128"/>
                <a:cs typeface="Arial" pitchFamily="34" charset="0"/>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895350" y="741363"/>
            <a:ext cx="4929188" cy="3698875"/>
          </a:xfrm>
          <a:prstGeom prst="rect">
            <a:avLst/>
          </a:prstGeom>
          <a:noFill/>
          <a:ln w="9525">
            <a:solidFill>
              <a:srgbClr val="000000"/>
            </a:solidFill>
            <a:miter lim="800000"/>
            <a:headEnd/>
            <a:tailEnd/>
          </a:ln>
        </p:spPr>
      </p:sp>
      <p:sp>
        <p:nvSpPr>
          <p:cNvPr id="182277" name="Rectangle 5"/>
          <p:cNvSpPr>
            <a:spLocks noGrp="1" noChangeArrowheads="1"/>
          </p:cNvSpPr>
          <p:nvPr>
            <p:ph type="body" sz="quarter" idx="3"/>
          </p:nvPr>
        </p:nvSpPr>
        <p:spPr bwMode="auto">
          <a:xfrm>
            <a:off x="669016" y="4686620"/>
            <a:ext cx="5383447" cy="4439289"/>
          </a:xfrm>
          <a:prstGeom prst="rect">
            <a:avLst/>
          </a:prstGeom>
          <a:noFill/>
          <a:ln w="9525">
            <a:noFill/>
            <a:miter lim="800000"/>
            <a:headEnd/>
            <a:tailEnd/>
          </a:ln>
        </p:spPr>
        <p:txBody>
          <a:bodyPr vert="horz" wrap="square" lIns="90545" tIns="45274" rIns="90545" bIns="45274" numCol="1" anchor="t" anchorCtr="0" compatLnSpc="1">
            <a:prstTxWarp prst="textNoShape">
              <a:avLst/>
            </a:prstTxWarp>
          </a:bodyPr>
          <a:lstStyle/>
          <a:p>
            <a:pPr lvl="0"/>
            <a:r>
              <a:rPr lang="en-US" noProof="0" dirty="0" err="1" smtClean="0"/>
              <a:t>Textmasterformate</a:t>
            </a:r>
            <a:r>
              <a:rPr lang="en-US" noProof="0" dirty="0" smtClean="0"/>
              <a:t> </a:t>
            </a:r>
            <a:r>
              <a:rPr lang="en-US" noProof="0" dirty="0" err="1" smtClean="0"/>
              <a:t>durch</a:t>
            </a:r>
            <a:r>
              <a:rPr lang="en-US" noProof="0" dirty="0" smtClean="0"/>
              <a:t> </a:t>
            </a:r>
            <a:r>
              <a:rPr lang="en-US" noProof="0" dirty="0" err="1" smtClean="0"/>
              <a:t>Klicken</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smtClean="0"/>
          </a:p>
        </p:txBody>
      </p:sp>
      <p:sp>
        <p:nvSpPr>
          <p:cNvPr id="182278" name="Rectangle 6"/>
          <p:cNvSpPr>
            <a:spLocks noGrp="1" noChangeArrowheads="1"/>
          </p:cNvSpPr>
          <p:nvPr>
            <p:ph type="ftr" sz="quarter" idx="4"/>
          </p:nvPr>
        </p:nvSpPr>
        <p:spPr bwMode="auto">
          <a:xfrm>
            <a:off x="1" y="9371662"/>
            <a:ext cx="2912640" cy="493079"/>
          </a:xfrm>
          <a:prstGeom prst="rect">
            <a:avLst/>
          </a:prstGeom>
          <a:noFill/>
          <a:ln w="9525">
            <a:noFill/>
            <a:miter lim="800000"/>
            <a:headEnd/>
            <a:tailEnd/>
          </a:ln>
        </p:spPr>
        <p:txBody>
          <a:bodyPr vert="horz" wrap="square" lIns="90545" tIns="45274" rIns="90545" bIns="45274" numCol="1" anchor="b" anchorCtr="0" compatLnSpc="1">
            <a:prstTxWarp prst="textNoShape">
              <a:avLst/>
            </a:prstTxWarp>
          </a:bodyPr>
          <a:lstStyle>
            <a:lvl1pPr defTabSz="903735" eaLnBrk="1" hangingPunct="1">
              <a:spcBef>
                <a:spcPct val="0"/>
              </a:spcBef>
              <a:defRPr sz="1100" b="0">
                <a:solidFill>
                  <a:schemeClr val="tx1"/>
                </a:solidFill>
                <a:latin typeface="Arial" pitchFamily="34" charset="0"/>
                <a:ea typeface="MS PGothic" pitchFamily="34" charset="-128"/>
                <a:cs typeface="Arial" pitchFamily="34" charset="0"/>
              </a:defRPr>
            </a:lvl1pPr>
          </a:lstStyle>
          <a:p>
            <a:pPr>
              <a:defRPr/>
            </a:pPr>
            <a:endParaRPr lang="en-US" dirty="0"/>
          </a:p>
        </p:txBody>
      </p:sp>
      <p:sp>
        <p:nvSpPr>
          <p:cNvPr id="182279" name="Rectangle 7"/>
          <p:cNvSpPr>
            <a:spLocks noGrp="1" noChangeArrowheads="1"/>
          </p:cNvSpPr>
          <p:nvPr>
            <p:ph type="sldNum" sz="quarter" idx="5"/>
          </p:nvPr>
        </p:nvSpPr>
        <p:spPr bwMode="auto">
          <a:xfrm>
            <a:off x="3807270" y="9371662"/>
            <a:ext cx="2912640" cy="493079"/>
          </a:xfrm>
          <a:prstGeom prst="rect">
            <a:avLst/>
          </a:prstGeom>
          <a:noFill/>
          <a:ln w="9525">
            <a:noFill/>
            <a:miter lim="800000"/>
            <a:headEnd/>
            <a:tailEnd/>
          </a:ln>
        </p:spPr>
        <p:txBody>
          <a:bodyPr vert="horz" wrap="square" lIns="90545" tIns="45274" rIns="90545" bIns="45274" numCol="1" anchor="b" anchorCtr="0" compatLnSpc="1">
            <a:prstTxWarp prst="textNoShape">
              <a:avLst/>
            </a:prstTxWarp>
          </a:bodyPr>
          <a:lstStyle>
            <a:lvl1pPr algn="r" defTabSz="903735" eaLnBrk="1" hangingPunct="1">
              <a:spcBef>
                <a:spcPct val="0"/>
              </a:spcBef>
              <a:defRPr sz="1100" b="0">
                <a:solidFill>
                  <a:schemeClr val="tx1"/>
                </a:solidFill>
                <a:ea typeface="+mn-ea"/>
              </a:defRPr>
            </a:lvl1pPr>
          </a:lstStyle>
          <a:p>
            <a:pPr>
              <a:defRPr/>
            </a:pPr>
            <a:fld id="{802E0768-BE22-409D-AD8B-893CE586233A}" type="slidenum">
              <a:rPr lang="en-US" smtClean="0"/>
              <a:pPr>
                <a:defRPr/>
              </a:pPr>
              <a:t>‹Nr.›</a:t>
            </a:fld>
            <a:endParaRPr lang="en-US" dirty="0"/>
          </a:p>
        </p:txBody>
      </p:sp>
    </p:spTree>
    <p:extLst>
      <p:ext uri="{BB962C8B-B14F-4D97-AF65-F5344CB8AC3E}">
        <p14:creationId xmlns:p14="http://schemas.microsoft.com/office/powerpoint/2010/main" val="128450746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100" dirty="0"/>
              <a:t>Kein IT-Projekt ohne Involvierung von IT, vorgängiger Planung, striktem Projekt Mgmt. (nicht bei IT) und Tracking.</a:t>
            </a:r>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1</a:t>
            </a:fld>
            <a:endParaRPr lang="en-US" dirty="0"/>
          </a:p>
        </p:txBody>
      </p:sp>
    </p:spTree>
    <p:extLst>
      <p:ext uri="{BB962C8B-B14F-4D97-AF65-F5344CB8AC3E}">
        <p14:creationId xmlns:p14="http://schemas.microsoft.com/office/powerpoint/2010/main" val="142274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100" dirty="0"/>
              <a:t>Kein IT-Projekt ohne Involvierung von IT, vorgängiger Planung, striktem Projekt Mgmt. (nicht bei IT) und Tracking.</a:t>
            </a:r>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2</a:t>
            </a:fld>
            <a:endParaRPr lang="en-US" dirty="0"/>
          </a:p>
        </p:txBody>
      </p:sp>
    </p:spTree>
    <p:extLst>
      <p:ext uri="{BB962C8B-B14F-4D97-AF65-F5344CB8AC3E}">
        <p14:creationId xmlns:p14="http://schemas.microsoft.com/office/powerpoint/2010/main" val="1246314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8</a:t>
            </a:fld>
            <a:endParaRPr lang="en-US" dirty="0"/>
          </a:p>
        </p:txBody>
      </p:sp>
    </p:spTree>
    <p:extLst>
      <p:ext uri="{BB962C8B-B14F-4D97-AF65-F5344CB8AC3E}">
        <p14:creationId xmlns:p14="http://schemas.microsoft.com/office/powerpoint/2010/main" val="3226453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Gremien Meilensteine 1 und 2 klarer </a:t>
            </a:r>
            <a:r>
              <a:rPr lang="de-CH" dirty="0" err="1" smtClean="0"/>
              <a:t>einzeigen</a:t>
            </a:r>
            <a:r>
              <a:rPr lang="de-CH" baseline="0" dirty="0" smtClean="0"/>
              <a:t> mit blauer Schrift (Freigeber) </a:t>
            </a:r>
            <a:r>
              <a:rPr lang="de-CH" baseline="0" dirty="0" smtClean="0">
                <a:sym typeface="Wingdings" panose="05000000000000000000" pitchFamily="2" charset="2"/>
              </a:rPr>
              <a:t> </a:t>
            </a:r>
            <a:r>
              <a:rPr lang="de-CH" baseline="0" dirty="0" err="1" smtClean="0">
                <a:sym typeface="Wingdings" panose="05000000000000000000" pitchFamily="2" charset="2"/>
              </a:rPr>
              <a:t>done</a:t>
            </a:r>
            <a:r>
              <a:rPr lang="de-CH" baseline="0" dirty="0" smtClean="0">
                <a:sym typeface="Wingdings" panose="05000000000000000000" pitchFamily="2" charset="2"/>
              </a:rPr>
              <a:t>.</a:t>
            </a:r>
            <a:endParaRPr lang="de-CH" baseline="0" dirty="0" smtClean="0"/>
          </a:p>
          <a:p>
            <a:r>
              <a:rPr lang="de-CH" baseline="0" dirty="0" err="1" smtClean="0"/>
              <a:t>Kritieren</a:t>
            </a:r>
            <a:r>
              <a:rPr lang="de-CH" baseline="0" dirty="0" smtClean="0"/>
              <a:t>: Divisionsprojekt (sobald mehr als 1 Gesellschaft), Konzernprojekt (sobald mehr als eine </a:t>
            </a:r>
            <a:r>
              <a:rPr lang="de-CH" baseline="0" dirty="0" err="1" smtClean="0"/>
              <a:t>Divison</a:t>
            </a:r>
            <a:r>
              <a:rPr lang="de-CH" baseline="0" dirty="0" smtClean="0"/>
              <a:t> betroffen), Konzern: Konzernleitung </a:t>
            </a:r>
            <a:r>
              <a:rPr lang="de-CH" baseline="0" dirty="0" smtClean="0">
                <a:sym typeface="Wingdings" panose="05000000000000000000" pitchFamily="2" charset="2"/>
              </a:rPr>
              <a:t> kommt noch</a:t>
            </a:r>
          </a:p>
          <a:p>
            <a:r>
              <a:rPr lang="de-CH" baseline="0" dirty="0" smtClean="0">
                <a:sym typeface="Wingdings" panose="05000000000000000000" pitchFamily="2" charset="2"/>
              </a:rPr>
              <a:t> von Patrick. (allenfalls Verweis auf Konzern IT-Strategie)</a:t>
            </a:r>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11</a:t>
            </a:fld>
            <a:endParaRPr lang="en-US" dirty="0"/>
          </a:p>
        </p:txBody>
      </p:sp>
    </p:spTree>
    <p:extLst>
      <p:ext uri="{BB962C8B-B14F-4D97-AF65-F5344CB8AC3E}">
        <p14:creationId xmlns:p14="http://schemas.microsoft.com/office/powerpoint/2010/main" val="3198279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Allgemeine</a:t>
            </a:r>
            <a:r>
              <a:rPr lang="de-CH" baseline="0" dirty="0" smtClean="0"/>
              <a:t> Frage: Projekthandbuch direkt in PowerPoint oder in Word? Eure Meinung? Ich bin mittlerweile der Meinung, dass wir es möglichst kompakt halten sollten und entsprechend direkt in Power-Point führen könnten?</a:t>
            </a:r>
          </a:p>
          <a:p>
            <a:r>
              <a:rPr lang="de-CH" baseline="0" dirty="0" smtClean="0"/>
              <a:t>Anschliessend nochmals gegenprüfen mit Excel-Klassifizierungsmatrix. Mit Beispielprojekten nochmals kritisch testen.</a:t>
            </a:r>
          </a:p>
          <a:p>
            <a:endParaRPr lang="de-CH" baseline="0" dirty="0" smtClean="0"/>
          </a:p>
          <a:p>
            <a:r>
              <a:rPr lang="de-CH" baseline="0" dirty="0" smtClean="0"/>
              <a:t>Einsatz Orchestra ist erste Fragen. Wenn mit Orchestra sollen auch die dort zur </a:t>
            </a:r>
            <a:r>
              <a:rPr lang="de-CH" baseline="0" dirty="0" err="1" smtClean="0"/>
              <a:t>verfügung</a:t>
            </a:r>
            <a:r>
              <a:rPr lang="de-CH" baseline="0" dirty="0" smtClean="0"/>
              <a:t> gestellten Module genutzt werden. Falls kein Orchestra, dann offen!</a:t>
            </a:r>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12</a:t>
            </a:fld>
            <a:endParaRPr lang="en-US" dirty="0"/>
          </a:p>
        </p:txBody>
      </p:sp>
    </p:spTree>
    <p:extLst>
      <p:ext uri="{BB962C8B-B14F-4D97-AF65-F5344CB8AC3E}">
        <p14:creationId xmlns:p14="http://schemas.microsoft.com/office/powerpoint/2010/main" val="919932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97039">
              <a:defRPr/>
            </a:pPr>
            <a:r>
              <a:rPr lang="de-CH" dirty="0"/>
              <a:t>Testmanagement (Testprotokolle, -tests) abhängig von Projekttypisierung und nicht von Projektgrösse (S-XL)</a:t>
            </a:r>
          </a:p>
          <a:p>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13</a:t>
            </a:fld>
            <a:endParaRPr lang="en-US" dirty="0"/>
          </a:p>
        </p:txBody>
      </p:sp>
    </p:spTree>
    <p:extLst>
      <p:ext uri="{BB962C8B-B14F-4D97-AF65-F5344CB8AC3E}">
        <p14:creationId xmlns:p14="http://schemas.microsoft.com/office/powerpoint/2010/main" val="397719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Gate 1 für Projekteabwicklung: Orchestra-Einsatz ja? Nein? </a:t>
            </a:r>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14</a:t>
            </a:fld>
            <a:endParaRPr lang="en-US" dirty="0"/>
          </a:p>
        </p:txBody>
      </p:sp>
    </p:spTree>
    <p:extLst>
      <p:ext uri="{BB962C8B-B14F-4D97-AF65-F5344CB8AC3E}">
        <p14:creationId xmlns:p14="http://schemas.microsoft.com/office/powerpoint/2010/main" val="155381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pPr>
              <a:defRPr/>
            </a:pPr>
            <a:fld id="{802E0768-BE22-409D-AD8B-893CE586233A}" type="slidenum">
              <a:rPr lang="de-DE" smtClean="0"/>
              <a:pPr>
                <a:defRPr/>
              </a:pPr>
              <a:t>21</a:t>
            </a:fld>
            <a:endParaRPr lang="de-DE" dirty="0"/>
          </a:p>
        </p:txBody>
      </p:sp>
    </p:spTree>
    <p:extLst>
      <p:ext uri="{BB962C8B-B14F-4D97-AF65-F5344CB8AC3E}">
        <p14:creationId xmlns:p14="http://schemas.microsoft.com/office/powerpoint/2010/main" val="398226453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oleObject" Target="../embeddings/oleObject2.bin"/><Relationship Id="rId9"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4.emf"/><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3.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2.xml"/><Relationship Id="rId7" Type="http://schemas.openxmlformats.org/officeDocument/2006/relationships/image" Target="../media/image5.png"/><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9.jpeg"/><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oleObject" Target="../embeddings/oleObject7.bin"/><Relationship Id="rId9"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8.vml"/><Relationship Id="rId6" Type="http://schemas.openxmlformats.org/officeDocument/2006/relationships/image" Target="../media/image3.emf"/><Relationship Id="rId5" Type="http://schemas.openxmlformats.org/officeDocument/2006/relationships/oleObject" Target="../embeddings/oleObject8.bin"/><Relationship Id="rId4"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9.jpeg"/><Relationship Id="rId2" Type="http://schemas.openxmlformats.org/officeDocument/2006/relationships/tags" Target="../tags/tag14.xml"/><Relationship Id="rId1" Type="http://schemas.openxmlformats.org/officeDocument/2006/relationships/vmlDrawing" Target="../drawings/vmlDrawing9.vml"/><Relationship Id="rId6" Type="http://schemas.openxmlformats.org/officeDocument/2006/relationships/image" Target="../media/image3.emf"/><Relationship Id="rId5" Type="http://schemas.openxmlformats.org/officeDocument/2006/relationships/oleObject" Target="../embeddings/oleObject9.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schwarz">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4081" name="think-cell Slide" r:id="rId4" imgW="270" imgH="270" progId="TCLayout.ActiveDocument.1">
                  <p:embed/>
                </p:oleObj>
              </mc:Choice>
              <mc:Fallback>
                <p:oleObj name="think-cell Slide" r:id="rId4" imgW="270" imgH="270" progId="TCLayout.ActiveDocument.1">
                  <p:embed/>
                  <p:pic>
                    <p:nvPicPr>
                      <p:cNvPr id="3" name="Objekt 2" hidden="1"/>
                      <p:cNvPicPr/>
                      <p:nvPr/>
                    </p:nvPicPr>
                    <p:blipFill>
                      <a:blip r:embed="rId5"/>
                      <a:stretch>
                        <a:fillRect/>
                      </a:stretch>
                    </p:blipFill>
                    <p:spPr>
                      <a:xfrm>
                        <a:off x="1588" y="1588"/>
                        <a:ext cx="1588" cy="1588"/>
                      </a:xfrm>
                      <a:prstGeom prst="rect">
                        <a:avLst/>
                      </a:prstGeom>
                    </p:spPr>
                  </p:pic>
                </p:oleObj>
              </mc:Fallback>
            </mc:AlternateContent>
          </a:graphicData>
        </a:graphic>
      </p:graphicFrame>
      <p:cxnSp>
        <p:nvCxnSpPr>
          <p:cNvPr id="7" name="Gerade Verbindung 6"/>
          <p:cNvCxnSpPr/>
          <p:nvPr userDrawn="1"/>
        </p:nvCxnSpPr>
        <p:spPr bwMode="white">
          <a:xfrm>
            <a:off x="2043387" y="4872419"/>
            <a:ext cx="6697414" cy="0"/>
          </a:xfrm>
          <a:prstGeom prst="line">
            <a:avLst/>
          </a:prstGeom>
          <a:ln>
            <a:solidFill>
              <a:schemeClr val="tx1">
                <a:lumMod val="95000"/>
                <a:lumOff val="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8" name="Gerade Verbindung 7"/>
          <p:cNvCxnSpPr>
            <a:cxnSpLocks noChangeAspect="1"/>
          </p:cNvCxnSpPr>
          <p:nvPr userDrawn="1"/>
        </p:nvCxnSpPr>
        <p:spPr bwMode="white">
          <a:xfrm>
            <a:off x="2051050" y="5877271"/>
            <a:ext cx="6697664" cy="0"/>
          </a:xfrm>
          <a:prstGeom prst="line">
            <a:avLst/>
          </a:prstGeom>
          <a:ln>
            <a:solidFill>
              <a:srgbClr val="0D0D0D"/>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9" name="Title 9"/>
          <p:cNvSpPr>
            <a:spLocks noGrp="1"/>
          </p:cNvSpPr>
          <p:nvPr>
            <p:ph type="title"/>
          </p:nvPr>
        </p:nvSpPr>
        <p:spPr>
          <a:xfrm>
            <a:off x="2051050" y="4962871"/>
            <a:ext cx="6697664" cy="720824"/>
          </a:xfrm>
          <a:prstGeom prst="rect">
            <a:avLst/>
          </a:prstGeom>
        </p:spPr>
        <p:txBody>
          <a:bodyPr lIns="0" tIns="0" rIns="0" bIns="0"/>
          <a:lstStyle>
            <a:lvl1pPr>
              <a:defRPr sz="2400" b="1" i="0">
                <a:solidFill>
                  <a:schemeClr val="tx1"/>
                </a:solidFill>
                <a:latin typeface="Arial Bold"/>
                <a:cs typeface="Arial Bold"/>
              </a:defRPr>
            </a:lvl1pPr>
          </a:lstStyle>
          <a:p>
            <a:endParaRPr lang="de-CH" dirty="0"/>
          </a:p>
        </p:txBody>
      </p:sp>
      <p:sp>
        <p:nvSpPr>
          <p:cNvPr id="20" name="Content Placeholder 12"/>
          <p:cNvSpPr>
            <a:spLocks noGrp="1"/>
          </p:cNvSpPr>
          <p:nvPr>
            <p:ph sz="quarter" idx="11"/>
          </p:nvPr>
        </p:nvSpPr>
        <p:spPr>
          <a:xfrm>
            <a:off x="2051050" y="5362922"/>
            <a:ext cx="6697414" cy="514350"/>
          </a:xfrm>
          <a:prstGeom prst="rect">
            <a:avLst/>
          </a:prstGeom>
        </p:spPr>
        <p:txBody>
          <a:bodyPr lIns="18000" tIns="0" rIns="0" bIns="0"/>
          <a:lstStyle>
            <a:lvl1pPr marL="0" indent="0">
              <a:spcBef>
                <a:spcPts val="0"/>
              </a:spcBef>
              <a:defRPr sz="1400" b="0" i="0">
                <a:solidFill>
                  <a:schemeClr val="tx1"/>
                </a:solidFill>
                <a:latin typeface="Arial Bold"/>
                <a:cs typeface="Arial Bold"/>
              </a:defRPr>
            </a:lvl1pPr>
            <a:lvl2pPr>
              <a:defRPr sz="1400">
                <a:solidFill>
                  <a:schemeClr val="tx1"/>
                </a:solidFill>
                <a:latin typeface="Frutiger LT Com 55 Roman" pitchFamily="34" charset="0"/>
              </a:defRPr>
            </a:lvl2pPr>
            <a:lvl3pPr>
              <a:defRPr sz="1400">
                <a:solidFill>
                  <a:schemeClr val="tx1"/>
                </a:solidFill>
                <a:latin typeface="Frutiger LT Com 55 Roman" pitchFamily="34" charset="0"/>
              </a:defRPr>
            </a:lvl3pPr>
            <a:lvl4pPr>
              <a:defRPr sz="1400">
                <a:solidFill>
                  <a:schemeClr val="tx1"/>
                </a:solidFill>
                <a:latin typeface="Frutiger LT Com 55 Roman" pitchFamily="34" charset="0"/>
              </a:defRPr>
            </a:lvl4pPr>
            <a:lvl5pPr>
              <a:defRPr sz="1400">
                <a:solidFill>
                  <a:schemeClr val="tx1"/>
                </a:solidFill>
                <a:latin typeface="Frutiger LT Com 55 Roman" pitchFamily="34" charset="0"/>
              </a:defRPr>
            </a:lvl5pPr>
          </a:lstStyle>
          <a:p>
            <a:pPr lvl="0"/>
            <a:r>
              <a:rPr lang="en-US" dirty="0" err="1" smtClean="0"/>
              <a:t>Textmasterformate durch Klicken bearbeiten</a:t>
            </a:r>
          </a:p>
        </p:txBody>
      </p:sp>
      <p:sp>
        <p:nvSpPr>
          <p:cNvPr id="11" name="Rechteck 10">
            <a:extLst>
              <a:ext uri="{FF2B5EF4-FFF2-40B4-BE49-F238E27FC236}">
                <a16:creationId xmlns:a16="http://schemas.microsoft.com/office/drawing/2014/main" id="{01F89C74-F2E0-3C4F-908D-0EE8690FEF84}"/>
              </a:ext>
            </a:extLst>
          </p:cNvPr>
          <p:cNvSpPr/>
          <p:nvPr userDrawn="1"/>
        </p:nvSpPr>
        <p:spPr bwMode="auto">
          <a:xfrm>
            <a:off x="3176" y="-171399"/>
            <a:ext cx="9144000" cy="4564110"/>
          </a:xfrm>
          <a:prstGeom prst="rect">
            <a:avLst/>
          </a:prstGeom>
          <a:solidFill>
            <a:schemeClr val="tx1"/>
          </a:solidFill>
          <a:ln>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defTabSz="673100"/>
            <a:endParaRPr lang="de-DE" b="0" dirty="0">
              <a:solidFill>
                <a:srgbClr val="000000"/>
              </a:solidFill>
              <a:latin typeface="Frutiger LT Com 55 Roman" pitchFamily="34" charset="0"/>
              <a:ea typeface="ＭＳ Ｐゴシック" charset="0"/>
              <a:cs typeface="Arial" pitchFamily="34" charset="0"/>
            </a:endParaRPr>
          </a:p>
        </p:txBody>
      </p:sp>
      <p:pic>
        <p:nvPicPr>
          <p:cNvPr id="23" name="Grafik 22">
            <a:extLst>
              <a:ext uri="{FF2B5EF4-FFF2-40B4-BE49-F238E27FC236}">
                <a16:creationId xmlns:a16="http://schemas.microsoft.com/office/drawing/2014/main" id="{408E3369-42FC-E649-8FB8-615BACBB86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043387" y="764704"/>
            <a:ext cx="5057226" cy="700450"/>
          </a:xfrm>
          <a:prstGeom prst="rect">
            <a:avLst/>
          </a:prstGeom>
          <a:ln>
            <a:noFill/>
          </a:ln>
        </p:spPr>
      </p:pic>
      <p:sp>
        <p:nvSpPr>
          <p:cNvPr id="2" name="AutoShape 4" descr="fenster-icon"/>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dirty="0"/>
          </a:p>
        </p:txBody>
      </p:sp>
      <p:cxnSp>
        <p:nvCxnSpPr>
          <p:cNvPr id="28" name="Gerade Verbindung 27"/>
          <p:cNvCxnSpPr>
            <a:cxnSpLocks noChangeAspect="1"/>
          </p:cNvCxnSpPr>
          <p:nvPr userDrawn="1"/>
        </p:nvCxnSpPr>
        <p:spPr bwMode="white">
          <a:xfrm>
            <a:off x="396000" y="6300000"/>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grpSp>
        <p:nvGrpSpPr>
          <p:cNvPr id="10" name="Gruppieren 9"/>
          <p:cNvGrpSpPr/>
          <p:nvPr userDrawn="1"/>
        </p:nvGrpSpPr>
        <p:grpSpPr>
          <a:xfrm>
            <a:off x="766838" y="2267483"/>
            <a:ext cx="1224000" cy="1224000"/>
            <a:chOff x="763662" y="2267483"/>
            <a:chExt cx="1224000" cy="1224000"/>
          </a:xfrm>
        </p:grpSpPr>
        <p:sp>
          <p:nvSpPr>
            <p:cNvPr id="25" name="Oval 9">
              <a:extLst>
                <a:ext uri="{FF2B5EF4-FFF2-40B4-BE49-F238E27FC236}">
                  <a16:creationId xmlns:a16="http://schemas.microsoft.com/office/drawing/2014/main" id="{9AE36762-C6AD-9743-8018-87D2D4131BC4}"/>
                </a:ext>
              </a:extLst>
            </p:cNvPr>
            <p:cNvSpPr/>
            <p:nvPr userDrawn="1"/>
          </p:nvSpPr>
          <p:spPr>
            <a:xfrm>
              <a:off x="763662" y="2267483"/>
              <a:ext cx="1224000" cy="1224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4" name="Grafik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4725" y="2496536"/>
              <a:ext cx="708953" cy="737948"/>
            </a:xfrm>
            <a:prstGeom prst="rect">
              <a:avLst/>
            </a:prstGeom>
          </p:spPr>
        </p:pic>
      </p:grpSp>
      <p:grpSp>
        <p:nvGrpSpPr>
          <p:cNvPr id="12" name="Gruppieren 11"/>
          <p:cNvGrpSpPr/>
          <p:nvPr userDrawn="1"/>
        </p:nvGrpSpPr>
        <p:grpSpPr>
          <a:xfrm>
            <a:off x="2868070" y="2277008"/>
            <a:ext cx="1224000" cy="1224000"/>
            <a:chOff x="2864894" y="2277008"/>
            <a:chExt cx="1224000" cy="1224000"/>
          </a:xfrm>
        </p:grpSpPr>
        <p:sp>
          <p:nvSpPr>
            <p:cNvPr id="16" name="Oval 10">
              <a:extLst>
                <a:ext uri="{FF2B5EF4-FFF2-40B4-BE49-F238E27FC236}">
                  <a16:creationId xmlns:a16="http://schemas.microsoft.com/office/drawing/2014/main" id="{67C33F89-D7A0-3245-9888-EE21C4A5822E}"/>
                </a:ext>
              </a:extLst>
            </p:cNvPr>
            <p:cNvSpPr/>
            <p:nvPr userDrawn="1"/>
          </p:nvSpPr>
          <p:spPr>
            <a:xfrm>
              <a:off x="2864894" y="2277008"/>
              <a:ext cx="1224000" cy="1224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5" name="Grafik 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06728" y="2445260"/>
              <a:ext cx="543124" cy="874750"/>
            </a:xfrm>
            <a:prstGeom prst="rect">
              <a:avLst/>
            </a:prstGeom>
          </p:spPr>
        </p:pic>
      </p:grpSp>
      <p:grpSp>
        <p:nvGrpSpPr>
          <p:cNvPr id="17" name="Gruppieren 16"/>
          <p:cNvGrpSpPr/>
          <p:nvPr userDrawn="1"/>
        </p:nvGrpSpPr>
        <p:grpSpPr>
          <a:xfrm>
            <a:off x="4981252" y="2277008"/>
            <a:ext cx="1224000" cy="1224000"/>
            <a:chOff x="4981252" y="2277008"/>
            <a:chExt cx="1224000" cy="1224000"/>
          </a:xfrm>
        </p:grpSpPr>
        <p:sp>
          <p:nvSpPr>
            <p:cNvPr id="21" name="Oval 8">
              <a:extLst>
                <a:ext uri="{FF2B5EF4-FFF2-40B4-BE49-F238E27FC236}">
                  <a16:creationId xmlns:a16="http://schemas.microsoft.com/office/drawing/2014/main" id="{44343582-5223-2044-84A8-2C83DBD414DF}"/>
                </a:ext>
              </a:extLst>
            </p:cNvPr>
            <p:cNvSpPr/>
            <p:nvPr userDrawn="1"/>
          </p:nvSpPr>
          <p:spPr>
            <a:xfrm>
              <a:off x="4981252" y="2277008"/>
              <a:ext cx="1224000" cy="1224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6" name="Grafik 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272762" y="2547507"/>
              <a:ext cx="663952" cy="663952"/>
            </a:xfrm>
            <a:prstGeom prst="rect">
              <a:avLst/>
            </a:prstGeom>
          </p:spPr>
        </p:pic>
      </p:grpSp>
      <p:grpSp>
        <p:nvGrpSpPr>
          <p:cNvPr id="15" name="Gruppieren 14"/>
          <p:cNvGrpSpPr/>
          <p:nvPr userDrawn="1"/>
        </p:nvGrpSpPr>
        <p:grpSpPr>
          <a:xfrm>
            <a:off x="7094191" y="2277008"/>
            <a:ext cx="1224000" cy="1224000"/>
            <a:chOff x="7094191" y="2277008"/>
            <a:chExt cx="1224000" cy="1224000"/>
          </a:xfrm>
        </p:grpSpPr>
        <p:sp>
          <p:nvSpPr>
            <p:cNvPr id="13" name="Oval 5">
              <a:extLst>
                <a:ext uri="{FF2B5EF4-FFF2-40B4-BE49-F238E27FC236}">
                  <a16:creationId xmlns:a16="http://schemas.microsoft.com/office/drawing/2014/main" id="{3129A640-324F-E249-B351-C4292E639F05}"/>
                </a:ext>
              </a:extLst>
            </p:cNvPr>
            <p:cNvSpPr/>
            <p:nvPr/>
          </p:nvSpPr>
          <p:spPr>
            <a:xfrm>
              <a:off x="7094191" y="2277008"/>
              <a:ext cx="1224000" cy="1224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9" name="Grafik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446402" y="2442083"/>
              <a:ext cx="519578" cy="874800"/>
            </a:xfrm>
            <a:prstGeom prst="rect">
              <a:avLst/>
            </a:prstGeom>
          </p:spPr>
        </p:pic>
      </p:grpSp>
    </p:spTree>
    <p:extLst>
      <p:ext uri="{BB962C8B-B14F-4D97-AF65-F5344CB8AC3E}">
        <p14:creationId xmlns:p14="http://schemas.microsoft.com/office/powerpoint/2010/main" val="38055786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schwarz">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ext uri="{D42A27DB-BD31-4B8C-83A1-F6EECF244321}">
                <p14:modId xmlns:p14="http://schemas.microsoft.com/office/powerpoint/2010/main" val="3838870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9686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DE" sz="2000" b="1" i="0" u="none" strike="noStrike" cap="none" normalizeH="0" baseline="0" dirty="0" smtClean="0">
              <a:ln>
                <a:noFill/>
              </a:ln>
              <a:solidFill>
                <a:schemeClr val="tx1"/>
              </a:solidFill>
              <a:effectLst/>
              <a:latin typeface="Arial"/>
              <a:ea typeface="MS PGothic"/>
              <a:cs typeface="Arial" pitchFamily="34" charset="0"/>
              <a:sym typeface="Arial"/>
            </a:endParaRPr>
          </a:p>
        </p:txBody>
      </p:sp>
      <p:sp>
        <p:nvSpPr>
          <p:cNvPr id="7" name="Titel 6"/>
          <p:cNvSpPr>
            <a:spLocks noGrp="1"/>
          </p:cNvSpPr>
          <p:nvPr>
            <p:ph type="title" hasCustomPrompt="1"/>
          </p:nvPr>
        </p:nvSpPr>
        <p:spPr>
          <a:xfrm>
            <a:off x="395288" y="338761"/>
            <a:ext cx="8355012" cy="353935"/>
          </a:xfrm>
          <a:prstGeom prst="rect">
            <a:avLst/>
          </a:prstGeom>
        </p:spPr>
        <p:txBody>
          <a:bodyPr lIns="0"/>
          <a:lstStyle>
            <a:lvl1pPr algn="l" defTabSz="957263" rtl="0" eaLnBrk="0" fontAlgn="base" hangingPunct="0">
              <a:spcBef>
                <a:spcPct val="0"/>
              </a:spcBef>
              <a:spcAft>
                <a:spcPct val="0"/>
              </a:spcAft>
              <a:defRPr lang="de-CH" sz="2000" b="1" kern="0" baseline="0" dirty="0">
                <a:solidFill>
                  <a:srgbClr val="000000"/>
                </a:solidFill>
                <a:latin typeface="+mj-lt"/>
                <a:ea typeface="MS PGothic" pitchFamily="34" charset="-128"/>
                <a:cs typeface="MS PGothic" pitchFamily="34" charset="-128"/>
              </a:defRPr>
            </a:lvl1pPr>
          </a:lstStyle>
          <a:p>
            <a:r>
              <a:rPr lang="de-DE" dirty="0" smtClean="0"/>
              <a:t>Titelzeile 1</a:t>
            </a:r>
            <a:endParaRPr lang="de-CH" dirty="0"/>
          </a:p>
        </p:txBody>
      </p:sp>
      <p:sp>
        <p:nvSpPr>
          <p:cNvPr id="13"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
        <p:nvSpPr>
          <p:cNvPr id="14" name="Textplatzhalter 13"/>
          <p:cNvSpPr>
            <a:spLocks noGrp="1"/>
          </p:cNvSpPr>
          <p:nvPr>
            <p:ph type="body" sz="quarter" idx="10" hasCustomPrompt="1"/>
          </p:nvPr>
        </p:nvSpPr>
        <p:spPr>
          <a:xfrm>
            <a:off x="388279" y="641897"/>
            <a:ext cx="8362021" cy="359817"/>
          </a:xfrm>
          <a:prstGeom prst="rect">
            <a:avLst/>
          </a:prstGeom>
        </p:spPr>
        <p:txBody>
          <a:bodyPr lIns="0"/>
          <a:lstStyle>
            <a:lvl1pPr marL="0" indent="0">
              <a:defRPr lang="de-CH" sz="2000" kern="0" dirty="0">
                <a:solidFill>
                  <a:srgbClr val="9D9D9C"/>
                </a:solidFill>
                <a:latin typeface="+mj-lt"/>
              </a:defRPr>
            </a:lvl1pPr>
          </a:lstStyle>
          <a:p>
            <a:pPr lvl="0">
              <a:spcBef>
                <a:spcPct val="0"/>
              </a:spcBef>
            </a:pPr>
            <a:r>
              <a:rPr lang="de-DE" dirty="0" smtClean="0"/>
              <a:t>Titelzeile 2</a:t>
            </a:r>
            <a:endParaRPr lang="de-CH" dirty="0"/>
          </a:p>
        </p:txBody>
      </p:sp>
      <p:sp>
        <p:nvSpPr>
          <p:cNvPr id="16" name="Textplatzhalter 15"/>
          <p:cNvSpPr>
            <a:spLocks noGrp="1"/>
          </p:cNvSpPr>
          <p:nvPr>
            <p:ph type="body" sz="quarter" idx="11"/>
          </p:nvPr>
        </p:nvSpPr>
        <p:spPr>
          <a:xfrm>
            <a:off x="388938" y="1484313"/>
            <a:ext cx="8361362" cy="4104927"/>
          </a:xfrm>
          <a:prstGeom prst="rect">
            <a:avLst/>
          </a:prstGeom>
        </p:spPr>
        <p:txBody>
          <a:bodyPr lIns="0" tIns="0" rIns="0" bIns="0"/>
          <a:lstStyle>
            <a:lvl1pPr>
              <a:defRPr sz="1800">
                <a:solidFill>
                  <a:schemeClr val="tx1"/>
                </a:solidFill>
                <a:latin typeface="+mj-lt"/>
              </a:defRPr>
            </a:lvl1pPr>
            <a:lvl2pPr marL="0" indent="0">
              <a:defRPr sz="1800" b="0">
                <a:solidFill>
                  <a:schemeClr val="tx1"/>
                </a:solidFill>
                <a:latin typeface="+mj-lt"/>
              </a:defRPr>
            </a:lvl2pPr>
            <a:lvl3pPr marL="0" indent="0">
              <a:defRPr sz="1800" b="0"/>
            </a:lvl3pPr>
            <a:lvl4pPr marL="0" indent="0">
              <a:defRPr sz="1800" b="0"/>
            </a:lvl4pPr>
            <a:lvl5pPr marL="0" indent="0">
              <a:defRPr sz="1800" b="0"/>
            </a:lvl5pPr>
          </a:lstStyle>
          <a:p>
            <a:pPr lvl="0"/>
            <a:r>
              <a:rPr lang="de-DE" dirty="0" smtClean="0"/>
              <a:t>Textmasterformat bearbeiten</a:t>
            </a:r>
          </a:p>
          <a:p>
            <a:pPr lvl="1"/>
            <a:r>
              <a:rPr lang="de-DE" dirty="0" err="1" smtClean="0"/>
              <a:t>Fliesstext</a:t>
            </a:r>
            <a:r>
              <a:rPr lang="de-DE" dirty="0" smtClean="0"/>
              <a:t> </a:t>
            </a:r>
            <a:endParaRPr lang="de-CH" dirty="0"/>
          </a:p>
        </p:txBody>
      </p:sp>
    </p:spTree>
    <p:extLst>
      <p:ext uri="{BB962C8B-B14F-4D97-AF65-F5344CB8AC3E}">
        <p14:creationId xmlns:p14="http://schemas.microsoft.com/office/powerpoint/2010/main" val="2259282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chluss schwarz">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
            </p:custDataLst>
            <p:extLst>
              <p:ext uri="{D42A27DB-BD31-4B8C-83A1-F6EECF244321}">
                <p14:modId xmlns:p14="http://schemas.microsoft.com/office/powerpoint/2010/main" val="21223838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9379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CH" sz="2400" b="1" i="0" u="none" strike="noStrike" cap="none" normalizeH="0" baseline="0" dirty="0" smtClean="0">
              <a:ln>
                <a:noFill/>
              </a:ln>
              <a:solidFill>
                <a:schemeClr val="tx1"/>
              </a:solidFill>
              <a:effectLst/>
              <a:latin typeface="Arial Bold"/>
              <a:ea typeface="MS PGothic"/>
              <a:cs typeface="Arial" pitchFamily="34" charset="0"/>
              <a:sym typeface="Arial Bold"/>
            </a:endParaRPr>
          </a:p>
        </p:txBody>
      </p:sp>
      <p:sp>
        <p:nvSpPr>
          <p:cNvPr id="11" name="Rechteck 10">
            <a:extLst>
              <a:ext uri="{FF2B5EF4-FFF2-40B4-BE49-F238E27FC236}">
                <a16:creationId xmlns:a16="http://schemas.microsoft.com/office/drawing/2014/main" id="{01F89C74-F2E0-3C4F-908D-0EE8690FEF84}"/>
              </a:ext>
            </a:extLst>
          </p:cNvPr>
          <p:cNvSpPr/>
          <p:nvPr userDrawn="1"/>
        </p:nvSpPr>
        <p:spPr bwMode="auto">
          <a:xfrm>
            <a:off x="0" y="-171399"/>
            <a:ext cx="9144000" cy="4564110"/>
          </a:xfrm>
          <a:prstGeom prst="rect">
            <a:avLst/>
          </a:prstGeom>
          <a:solidFill>
            <a:schemeClr val="tx1"/>
          </a:solidFill>
          <a:ln>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defTabSz="673100"/>
            <a:endParaRPr lang="de-DE" b="0" dirty="0">
              <a:solidFill>
                <a:srgbClr val="000000"/>
              </a:solidFill>
              <a:latin typeface="Frutiger LT Com 55 Roman" pitchFamily="34" charset="0"/>
              <a:ea typeface="ＭＳ Ｐゴシック" charset="0"/>
              <a:cs typeface="Arial" pitchFamily="34" charset="0"/>
            </a:endParaRPr>
          </a:p>
        </p:txBody>
      </p:sp>
      <p:cxnSp>
        <p:nvCxnSpPr>
          <p:cNvPr id="10" name="Gerade Verbindung 9"/>
          <p:cNvCxnSpPr>
            <a:cxnSpLocks noChangeAspect="1"/>
          </p:cNvCxnSpPr>
          <p:nvPr userDrawn="1"/>
        </p:nvCxnSpPr>
        <p:spPr bwMode="white">
          <a:xfrm>
            <a:off x="396000" y="6300000"/>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9" name="Grafik 18">
            <a:extLst>
              <a:ext uri="{FF2B5EF4-FFF2-40B4-BE49-F238E27FC236}">
                <a16:creationId xmlns:a16="http://schemas.microsoft.com/office/drawing/2014/main" id="{408E3369-42FC-E649-8FB8-615BACBB8600}"/>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43387" y="1648430"/>
            <a:ext cx="5057226" cy="700450"/>
          </a:xfrm>
          <a:prstGeom prst="rect">
            <a:avLst/>
          </a:prstGeom>
          <a:ln>
            <a:noFill/>
          </a:ln>
        </p:spPr>
      </p:pic>
      <p:cxnSp>
        <p:nvCxnSpPr>
          <p:cNvPr id="16" name="Gerade Verbindung 15"/>
          <p:cNvCxnSpPr/>
          <p:nvPr userDrawn="1"/>
        </p:nvCxnSpPr>
        <p:spPr bwMode="white">
          <a:xfrm>
            <a:off x="2051050" y="4824759"/>
            <a:ext cx="6697414" cy="0"/>
          </a:xfrm>
          <a:prstGeom prst="line">
            <a:avLst/>
          </a:prstGeom>
          <a:ln>
            <a:solidFill>
              <a:schemeClr val="tx1">
                <a:lumMod val="95000"/>
                <a:lumOff val="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8" name="Gerade Verbindung 17"/>
          <p:cNvCxnSpPr>
            <a:cxnSpLocks noChangeAspect="1"/>
          </p:cNvCxnSpPr>
          <p:nvPr userDrawn="1"/>
        </p:nvCxnSpPr>
        <p:spPr bwMode="white">
          <a:xfrm>
            <a:off x="2051050" y="5877271"/>
            <a:ext cx="6697664" cy="0"/>
          </a:xfrm>
          <a:prstGeom prst="line">
            <a:avLst/>
          </a:prstGeom>
          <a:ln>
            <a:solidFill>
              <a:srgbClr val="0D0D0D"/>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0" name="Title 9"/>
          <p:cNvSpPr>
            <a:spLocks noGrp="1"/>
          </p:cNvSpPr>
          <p:nvPr>
            <p:ph type="title" hasCustomPrompt="1"/>
          </p:nvPr>
        </p:nvSpPr>
        <p:spPr>
          <a:xfrm>
            <a:off x="2051050" y="4962871"/>
            <a:ext cx="6697664" cy="720824"/>
          </a:xfrm>
          <a:prstGeom prst="rect">
            <a:avLst/>
          </a:prstGeom>
        </p:spPr>
        <p:txBody>
          <a:bodyPr lIns="0" tIns="0" rIns="0" bIns="0"/>
          <a:lstStyle>
            <a:lvl1pPr>
              <a:defRPr sz="2400" b="1" i="0" baseline="0">
                <a:solidFill>
                  <a:schemeClr val="tx1"/>
                </a:solidFill>
                <a:latin typeface="Arial Bold"/>
                <a:cs typeface="Arial Bold"/>
              </a:defRPr>
            </a:lvl1pPr>
          </a:lstStyle>
          <a:p>
            <a:r>
              <a:rPr lang="de-CH" dirty="0" smtClean="0"/>
              <a:t>Vielen Dank</a:t>
            </a:r>
            <a:endParaRPr lang="de-CH" dirty="0"/>
          </a:p>
        </p:txBody>
      </p:sp>
    </p:spTree>
    <p:extLst>
      <p:ext uri="{BB962C8B-B14F-4D97-AF65-F5344CB8AC3E}">
        <p14:creationId xmlns:p14="http://schemas.microsoft.com/office/powerpoint/2010/main" val="13147903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Inhaltsfolie">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2157" name="think-cell Slide" r:id="rId5" imgW="270" imgH="270" progId="TCLayout.ActiveDocument.1">
                  <p:embed/>
                </p:oleObj>
              </mc:Choice>
              <mc:Fallback>
                <p:oleObj name="think-cell Slide" r:id="rId5" imgW="270" imgH="270" progId="TCLayout.ActiveDocument.1">
                  <p:embed/>
                  <p:pic>
                    <p:nvPicPr>
                      <p:cNvPr id="5" name="Objek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DE" sz="2000" b="1" i="0" u="none" strike="noStrike" cap="none" normalizeH="0" baseline="0" dirty="0">
              <a:ln>
                <a:noFill/>
              </a:ln>
              <a:solidFill>
                <a:schemeClr val="tx1"/>
              </a:solidFill>
              <a:effectLst/>
              <a:latin typeface="Arial"/>
              <a:ea typeface="MS PGothic"/>
              <a:cs typeface="Arial" pitchFamily="34" charset="0"/>
              <a:sym typeface="Arial"/>
            </a:endParaRPr>
          </a:p>
        </p:txBody>
      </p:sp>
      <p:sp>
        <p:nvSpPr>
          <p:cNvPr id="7" name="Titel 6"/>
          <p:cNvSpPr>
            <a:spLocks noGrp="1"/>
          </p:cNvSpPr>
          <p:nvPr>
            <p:ph type="title" hasCustomPrompt="1"/>
          </p:nvPr>
        </p:nvSpPr>
        <p:spPr>
          <a:xfrm>
            <a:off x="395288" y="338761"/>
            <a:ext cx="8355012" cy="353935"/>
          </a:xfrm>
          <a:prstGeom prst="rect">
            <a:avLst/>
          </a:prstGeom>
        </p:spPr>
        <p:txBody>
          <a:bodyPr lIns="0"/>
          <a:lstStyle>
            <a:lvl1pPr algn="l" defTabSz="957263" rtl="0" eaLnBrk="0" fontAlgn="base" hangingPunct="0">
              <a:spcBef>
                <a:spcPct val="0"/>
              </a:spcBef>
              <a:spcAft>
                <a:spcPct val="0"/>
              </a:spcAft>
              <a:defRPr lang="de-CH" sz="2000" b="1" kern="0" baseline="0" dirty="0">
                <a:solidFill>
                  <a:srgbClr val="000000"/>
                </a:solidFill>
                <a:latin typeface="+mj-lt"/>
                <a:ea typeface="MS PGothic" pitchFamily="34" charset="-128"/>
                <a:cs typeface="MS PGothic" pitchFamily="34" charset="-128"/>
              </a:defRPr>
            </a:lvl1pPr>
          </a:lstStyle>
          <a:p>
            <a:r>
              <a:rPr lang="de-DE"/>
              <a:t>Titelzeile 1</a:t>
            </a:r>
            <a:endParaRPr lang="de-DE" dirty="0"/>
          </a:p>
        </p:txBody>
      </p:sp>
      <p:sp>
        <p:nvSpPr>
          <p:cNvPr id="13"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
        <p:nvSpPr>
          <p:cNvPr id="14" name="Textplatzhalter 13"/>
          <p:cNvSpPr>
            <a:spLocks noGrp="1"/>
          </p:cNvSpPr>
          <p:nvPr>
            <p:ph type="body" sz="quarter" idx="10" hasCustomPrompt="1"/>
          </p:nvPr>
        </p:nvSpPr>
        <p:spPr>
          <a:xfrm>
            <a:off x="388279" y="641897"/>
            <a:ext cx="8362021" cy="359817"/>
          </a:xfrm>
          <a:prstGeom prst="rect">
            <a:avLst/>
          </a:prstGeom>
        </p:spPr>
        <p:txBody>
          <a:bodyPr lIns="0"/>
          <a:lstStyle>
            <a:lvl1pPr marL="0" indent="0">
              <a:defRPr lang="de-CH" sz="2000" kern="0" dirty="0">
                <a:solidFill>
                  <a:srgbClr val="9D9D9C"/>
                </a:solidFill>
                <a:latin typeface="+mj-lt"/>
              </a:defRPr>
            </a:lvl1pPr>
          </a:lstStyle>
          <a:p>
            <a:pPr lvl="0">
              <a:spcBef>
                <a:spcPct val="0"/>
              </a:spcBef>
            </a:pPr>
            <a:r>
              <a:rPr lang="de-DE"/>
              <a:t>Titelzeile 2</a:t>
            </a:r>
            <a:endParaRPr lang="de-DE" dirty="0"/>
          </a:p>
        </p:txBody>
      </p:sp>
      <p:sp>
        <p:nvSpPr>
          <p:cNvPr id="16" name="Textplatzhalter 15"/>
          <p:cNvSpPr>
            <a:spLocks noGrp="1"/>
          </p:cNvSpPr>
          <p:nvPr>
            <p:ph type="body" sz="quarter" idx="11" hasCustomPrompt="1"/>
          </p:nvPr>
        </p:nvSpPr>
        <p:spPr>
          <a:xfrm>
            <a:off x="388938" y="1484313"/>
            <a:ext cx="8361362" cy="4104927"/>
          </a:xfrm>
          <a:prstGeom prst="rect">
            <a:avLst/>
          </a:prstGeom>
        </p:spPr>
        <p:txBody>
          <a:bodyPr lIns="0" tIns="0" rIns="0" bIns="0"/>
          <a:lstStyle>
            <a:lvl1pPr>
              <a:defRPr sz="1800">
                <a:solidFill>
                  <a:schemeClr val="tx1"/>
                </a:solidFill>
                <a:latin typeface="+mj-lt"/>
              </a:defRPr>
            </a:lvl1pPr>
            <a:lvl2pPr marL="0" indent="0">
              <a:defRPr sz="1800" b="0">
                <a:solidFill>
                  <a:schemeClr val="tx1"/>
                </a:solidFill>
                <a:latin typeface="+mj-lt"/>
              </a:defRPr>
            </a:lvl2pPr>
            <a:lvl3pPr marL="0" indent="0">
              <a:defRPr sz="1800" b="0"/>
            </a:lvl3pPr>
            <a:lvl4pPr marL="0" indent="0">
              <a:defRPr sz="1800" b="0"/>
            </a:lvl4pPr>
            <a:lvl5pPr marL="0" indent="0">
              <a:defRPr sz="1800" b="0"/>
            </a:lvl5pPr>
          </a:lstStyle>
          <a:p>
            <a:pPr lvl="0"/>
            <a:r>
              <a:rPr lang="de-DE" dirty="0"/>
              <a:t>Textmasterformat bearbeiten</a:t>
            </a:r>
          </a:p>
          <a:p>
            <a:pPr lvl="1"/>
            <a:r>
              <a:rPr lang="de-DE" err="1"/>
              <a:t>Fliesstext</a:t>
            </a:r>
            <a:r>
              <a:rPr lang="de-DE"/>
              <a:t> </a:t>
            </a:r>
            <a:endParaRPr lang="de-DE" dirty="0"/>
          </a:p>
        </p:txBody>
      </p:sp>
    </p:spTree>
    <p:extLst>
      <p:ext uri="{BB962C8B-B14F-4D97-AF65-F5344CB8AC3E}">
        <p14:creationId xmlns:p14="http://schemas.microsoft.com/office/powerpoint/2010/main" val="1989543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 weiss">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2"/>
            </p:custDataLst>
            <p:extLst>
              <p:ext uri="{D42A27DB-BD31-4B8C-83A1-F6EECF244321}">
                <p14:modId xmlns:p14="http://schemas.microsoft.com/office/powerpoint/2010/main" val="15444173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101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cxnSp>
        <p:nvCxnSpPr>
          <p:cNvPr id="7" name="Gerade Verbindung 6"/>
          <p:cNvCxnSpPr/>
          <p:nvPr userDrawn="1"/>
        </p:nvCxnSpPr>
        <p:spPr bwMode="white">
          <a:xfrm>
            <a:off x="2051050" y="4824759"/>
            <a:ext cx="6697414" cy="0"/>
          </a:xfrm>
          <a:prstGeom prst="line">
            <a:avLst/>
          </a:prstGeom>
          <a:ln>
            <a:solidFill>
              <a:schemeClr val="tx1">
                <a:lumMod val="95000"/>
                <a:lumOff val="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8" name="Gerade Verbindung 7"/>
          <p:cNvCxnSpPr>
            <a:cxnSpLocks noChangeAspect="1"/>
          </p:cNvCxnSpPr>
          <p:nvPr userDrawn="1"/>
        </p:nvCxnSpPr>
        <p:spPr bwMode="white">
          <a:xfrm>
            <a:off x="2051050" y="5877271"/>
            <a:ext cx="6697664" cy="0"/>
          </a:xfrm>
          <a:prstGeom prst="line">
            <a:avLst/>
          </a:prstGeom>
          <a:ln>
            <a:solidFill>
              <a:srgbClr val="0D0D0D"/>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9" name="Title 9"/>
          <p:cNvSpPr>
            <a:spLocks noGrp="1"/>
          </p:cNvSpPr>
          <p:nvPr>
            <p:ph type="title"/>
          </p:nvPr>
        </p:nvSpPr>
        <p:spPr>
          <a:xfrm>
            <a:off x="2051050" y="4962871"/>
            <a:ext cx="6697664" cy="720824"/>
          </a:xfrm>
          <a:prstGeom prst="rect">
            <a:avLst/>
          </a:prstGeom>
        </p:spPr>
        <p:txBody>
          <a:bodyPr lIns="0" tIns="0" rIns="0" bIns="0"/>
          <a:lstStyle>
            <a:lvl1pPr>
              <a:defRPr sz="2400" b="1" i="0">
                <a:solidFill>
                  <a:schemeClr val="tx1"/>
                </a:solidFill>
                <a:latin typeface="Arial Bold"/>
                <a:cs typeface="Arial Bold"/>
              </a:defRPr>
            </a:lvl1pPr>
          </a:lstStyle>
          <a:p>
            <a:endParaRPr lang="de-CH" dirty="0"/>
          </a:p>
        </p:txBody>
      </p:sp>
      <p:sp>
        <p:nvSpPr>
          <p:cNvPr id="20" name="Content Placeholder 12"/>
          <p:cNvSpPr>
            <a:spLocks noGrp="1"/>
          </p:cNvSpPr>
          <p:nvPr>
            <p:ph sz="quarter" idx="11"/>
          </p:nvPr>
        </p:nvSpPr>
        <p:spPr>
          <a:xfrm>
            <a:off x="2051050" y="5362922"/>
            <a:ext cx="6697414" cy="514350"/>
          </a:xfrm>
          <a:prstGeom prst="rect">
            <a:avLst/>
          </a:prstGeom>
        </p:spPr>
        <p:txBody>
          <a:bodyPr lIns="18000" tIns="0" rIns="0" bIns="0"/>
          <a:lstStyle>
            <a:lvl1pPr marL="0" indent="0">
              <a:spcBef>
                <a:spcPts val="0"/>
              </a:spcBef>
              <a:defRPr sz="1400" b="0" i="0">
                <a:solidFill>
                  <a:schemeClr val="tx1"/>
                </a:solidFill>
                <a:latin typeface="Arial Bold"/>
                <a:cs typeface="Arial Bold"/>
              </a:defRPr>
            </a:lvl1pPr>
            <a:lvl2pPr>
              <a:defRPr sz="1400">
                <a:solidFill>
                  <a:schemeClr val="tx1"/>
                </a:solidFill>
                <a:latin typeface="Frutiger LT Com 55 Roman" pitchFamily="34" charset="0"/>
              </a:defRPr>
            </a:lvl2pPr>
            <a:lvl3pPr>
              <a:defRPr sz="1400">
                <a:solidFill>
                  <a:schemeClr val="tx1"/>
                </a:solidFill>
                <a:latin typeface="Frutiger LT Com 55 Roman" pitchFamily="34" charset="0"/>
              </a:defRPr>
            </a:lvl3pPr>
            <a:lvl4pPr>
              <a:defRPr sz="1400">
                <a:solidFill>
                  <a:schemeClr val="tx1"/>
                </a:solidFill>
                <a:latin typeface="Frutiger LT Com 55 Roman" pitchFamily="34" charset="0"/>
              </a:defRPr>
            </a:lvl4pPr>
            <a:lvl5pPr>
              <a:defRPr sz="1400">
                <a:solidFill>
                  <a:schemeClr val="tx1"/>
                </a:solidFill>
                <a:latin typeface="Frutiger LT Com 55 Roman" pitchFamily="34" charset="0"/>
              </a:defRPr>
            </a:lvl5pPr>
          </a:lstStyle>
          <a:p>
            <a:pPr lvl="0"/>
            <a:r>
              <a:rPr lang="en-US" dirty="0" err="1" smtClean="0"/>
              <a:t>Textmasterformate durch Klicken bearbeiten</a:t>
            </a:r>
          </a:p>
        </p:txBody>
      </p:sp>
      <p:pic>
        <p:nvPicPr>
          <p:cNvPr id="23" name="Grafik 22">
            <a:extLst>
              <a:ext uri="{FF2B5EF4-FFF2-40B4-BE49-F238E27FC236}">
                <a16:creationId xmlns:a16="http://schemas.microsoft.com/office/drawing/2014/main" id="{408E3369-42FC-E649-8FB8-615BACBB860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051720" y="764704"/>
            <a:ext cx="5058000" cy="709600"/>
          </a:xfrm>
          <a:prstGeom prst="rect">
            <a:avLst/>
          </a:prstGeom>
          <a:ln>
            <a:noFill/>
          </a:ln>
        </p:spPr>
      </p:pic>
      <p:sp>
        <p:nvSpPr>
          <p:cNvPr id="2" name="AutoShape 4" descr="fenster-icon"/>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cxnSp>
        <p:nvCxnSpPr>
          <p:cNvPr id="28" name="Gerade Verbindung 27"/>
          <p:cNvCxnSpPr>
            <a:cxnSpLocks noChangeAspect="1"/>
          </p:cNvCxnSpPr>
          <p:nvPr userDrawn="1"/>
        </p:nvCxnSpPr>
        <p:spPr bwMode="white">
          <a:xfrm>
            <a:off x="396000" y="6300000"/>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grpSp>
        <p:nvGrpSpPr>
          <p:cNvPr id="30" name="Gruppieren 29"/>
          <p:cNvGrpSpPr/>
          <p:nvPr userDrawn="1"/>
        </p:nvGrpSpPr>
        <p:grpSpPr>
          <a:xfrm>
            <a:off x="766838" y="2267483"/>
            <a:ext cx="1224000" cy="1224000"/>
            <a:chOff x="763662" y="2267483"/>
            <a:chExt cx="1224000" cy="1224000"/>
          </a:xfrm>
          <a:solidFill>
            <a:schemeClr val="tx1"/>
          </a:solidFill>
        </p:grpSpPr>
        <p:sp>
          <p:nvSpPr>
            <p:cNvPr id="31" name="Oval 9">
              <a:extLst>
                <a:ext uri="{FF2B5EF4-FFF2-40B4-BE49-F238E27FC236}">
                  <a16:creationId xmlns:a16="http://schemas.microsoft.com/office/drawing/2014/main" id="{9AE36762-C6AD-9743-8018-87D2D4131BC4}"/>
                </a:ext>
              </a:extLst>
            </p:cNvPr>
            <p:cNvSpPr/>
            <p:nvPr userDrawn="1"/>
          </p:nvSpPr>
          <p:spPr>
            <a:xfrm>
              <a:off x="763662" y="2267483"/>
              <a:ext cx="1224000" cy="1224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32" name="Grafik 3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4725" y="2496536"/>
              <a:ext cx="708953" cy="737948"/>
            </a:xfrm>
            <a:prstGeom prst="rect">
              <a:avLst/>
            </a:prstGeom>
            <a:grpFill/>
          </p:spPr>
        </p:pic>
      </p:grpSp>
      <p:grpSp>
        <p:nvGrpSpPr>
          <p:cNvPr id="33" name="Gruppieren 32"/>
          <p:cNvGrpSpPr/>
          <p:nvPr userDrawn="1"/>
        </p:nvGrpSpPr>
        <p:grpSpPr>
          <a:xfrm>
            <a:off x="2868070" y="2277008"/>
            <a:ext cx="1224000" cy="1224000"/>
            <a:chOff x="2864894" y="2277008"/>
            <a:chExt cx="1224000" cy="1224000"/>
          </a:xfrm>
          <a:solidFill>
            <a:schemeClr val="tx1"/>
          </a:solidFill>
        </p:grpSpPr>
        <p:sp>
          <p:nvSpPr>
            <p:cNvPr id="34" name="Oval 10">
              <a:extLst>
                <a:ext uri="{FF2B5EF4-FFF2-40B4-BE49-F238E27FC236}">
                  <a16:creationId xmlns:a16="http://schemas.microsoft.com/office/drawing/2014/main" id="{67C33F89-D7A0-3245-9888-EE21C4A5822E}"/>
                </a:ext>
              </a:extLst>
            </p:cNvPr>
            <p:cNvSpPr/>
            <p:nvPr userDrawn="1"/>
          </p:nvSpPr>
          <p:spPr>
            <a:xfrm>
              <a:off x="2864894" y="2277008"/>
              <a:ext cx="1224000" cy="1224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35" name="Grafik 3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06728" y="2445260"/>
              <a:ext cx="543124" cy="874750"/>
            </a:xfrm>
            <a:prstGeom prst="rect">
              <a:avLst/>
            </a:prstGeom>
            <a:grpFill/>
          </p:spPr>
        </p:pic>
      </p:grpSp>
      <p:grpSp>
        <p:nvGrpSpPr>
          <p:cNvPr id="36" name="Gruppieren 35"/>
          <p:cNvGrpSpPr/>
          <p:nvPr userDrawn="1"/>
        </p:nvGrpSpPr>
        <p:grpSpPr>
          <a:xfrm>
            <a:off x="4981252" y="2277008"/>
            <a:ext cx="1224000" cy="1224000"/>
            <a:chOff x="4981252" y="2277008"/>
            <a:chExt cx="1224000" cy="1224000"/>
          </a:xfrm>
          <a:solidFill>
            <a:schemeClr val="tx1"/>
          </a:solidFill>
        </p:grpSpPr>
        <p:sp>
          <p:nvSpPr>
            <p:cNvPr id="37" name="Oval 8">
              <a:extLst>
                <a:ext uri="{FF2B5EF4-FFF2-40B4-BE49-F238E27FC236}">
                  <a16:creationId xmlns:a16="http://schemas.microsoft.com/office/drawing/2014/main" id="{44343582-5223-2044-84A8-2C83DBD414DF}"/>
                </a:ext>
              </a:extLst>
            </p:cNvPr>
            <p:cNvSpPr/>
            <p:nvPr userDrawn="1"/>
          </p:nvSpPr>
          <p:spPr>
            <a:xfrm>
              <a:off x="4981252" y="2277008"/>
              <a:ext cx="1224000" cy="1224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38" name="Grafik 3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272762" y="2547507"/>
              <a:ext cx="663952" cy="663952"/>
            </a:xfrm>
            <a:prstGeom prst="rect">
              <a:avLst/>
            </a:prstGeom>
            <a:grpFill/>
          </p:spPr>
        </p:pic>
      </p:grpSp>
      <p:grpSp>
        <p:nvGrpSpPr>
          <p:cNvPr id="39" name="Gruppieren 38"/>
          <p:cNvGrpSpPr/>
          <p:nvPr userDrawn="1"/>
        </p:nvGrpSpPr>
        <p:grpSpPr>
          <a:xfrm>
            <a:off x="7094191" y="2277008"/>
            <a:ext cx="1224000" cy="1224000"/>
            <a:chOff x="7094191" y="2277008"/>
            <a:chExt cx="1224000" cy="1224000"/>
          </a:xfrm>
          <a:solidFill>
            <a:schemeClr val="tx1"/>
          </a:solidFill>
        </p:grpSpPr>
        <p:sp>
          <p:nvSpPr>
            <p:cNvPr id="40" name="Oval 5">
              <a:extLst>
                <a:ext uri="{FF2B5EF4-FFF2-40B4-BE49-F238E27FC236}">
                  <a16:creationId xmlns:a16="http://schemas.microsoft.com/office/drawing/2014/main" id="{3129A640-324F-E249-B351-C4292E639F05}"/>
                </a:ext>
              </a:extLst>
            </p:cNvPr>
            <p:cNvSpPr/>
            <p:nvPr/>
          </p:nvSpPr>
          <p:spPr>
            <a:xfrm>
              <a:off x="7094191" y="2277008"/>
              <a:ext cx="1224000" cy="1224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41" name="Grafik 4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446402" y="2442083"/>
              <a:ext cx="519578" cy="874800"/>
            </a:xfrm>
            <a:prstGeom prst="rect">
              <a:avLst/>
            </a:prstGeom>
            <a:grpFill/>
          </p:spPr>
        </p:pic>
      </p:grpSp>
    </p:spTree>
    <p:extLst>
      <p:ext uri="{BB962C8B-B14F-4D97-AF65-F5344CB8AC3E}">
        <p14:creationId xmlns:p14="http://schemas.microsoft.com/office/powerpoint/2010/main" val="25481978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schwarz">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ext uri="{D42A27DB-BD31-4B8C-83A1-F6EECF244321}">
                <p14:modId xmlns:p14="http://schemas.microsoft.com/office/powerpoint/2010/main" val="26639354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203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DE" sz="2000" b="1" i="0" u="none" strike="noStrike" cap="none" normalizeH="0" baseline="0" dirty="0" smtClean="0">
              <a:ln>
                <a:noFill/>
              </a:ln>
              <a:solidFill>
                <a:schemeClr val="tx1"/>
              </a:solidFill>
              <a:effectLst/>
              <a:latin typeface="Arial"/>
              <a:ea typeface="MS PGothic"/>
              <a:cs typeface="Arial" pitchFamily="34" charset="0"/>
              <a:sym typeface="Arial"/>
            </a:endParaRPr>
          </a:p>
        </p:txBody>
      </p:sp>
      <p:sp>
        <p:nvSpPr>
          <p:cNvPr id="7" name="Titel 6"/>
          <p:cNvSpPr>
            <a:spLocks noGrp="1"/>
          </p:cNvSpPr>
          <p:nvPr>
            <p:ph type="title" hasCustomPrompt="1"/>
          </p:nvPr>
        </p:nvSpPr>
        <p:spPr>
          <a:xfrm>
            <a:off x="395288" y="338761"/>
            <a:ext cx="8355012" cy="353935"/>
          </a:xfrm>
          <a:prstGeom prst="rect">
            <a:avLst/>
          </a:prstGeom>
        </p:spPr>
        <p:txBody>
          <a:bodyPr lIns="0"/>
          <a:lstStyle>
            <a:lvl1pPr algn="l" defTabSz="957263" rtl="0" eaLnBrk="0" fontAlgn="base" hangingPunct="0">
              <a:spcBef>
                <a:spcPct val="0"/>
              </a:spcBef>
              <a:spcAft>
                <a:spcPct val="0"/>
              </a:spcAft>
              <a:defRPr lang="de-CH" sz="2000" b="1" kern="0" baseline="0" dirty="0">
                <a:solidFill>
                  <a:srgbClr val="000000"/>
                </a:solidFill>
                <a:latin typeface="+mj-lt"/>
                <a:ea typeface="MS PGothic" pitchFamily="34" charset="-128"/>
                <a:cs typeface="MS PGothic" pitchFamily="34" charset="-128"/>
              </a:defRPr>
            </a:lvl1pPr>
          </a:lstStyle>
          <a:p>
            <a:r>
              <a:rPr lang="de-DE" dirty="0" smtClean="0"/>
              <a:t>Titelzeile 1</a:t>
            </a:r>
            <a:endParaRPr lang="de-CH" dirty="0"/>
          </a:p>
        </p:txBody>
      </p:sp>
      <p:sp>
        <p:nvSpPr>
          <p:cNvPr id="13"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
        <p:nvSpPr>
          <p:cNvPr id="14" name="Textplatzhalter 13"/>
          <p:cNvSpPr>
            <a:spLocks noGrp="1"/>
          </p:cNvSpPr>
          <p:nvPr>
            <p:ph type="body" sz="quarter" idx="10" hasCustomPrompt="1"/>
          </p:nvPr>
        </p:nvSpPr>
        <p:spPr>
          <a:xfrm>
            <a:off x="388279" y="641897"/>
            <a:ext cx="8362021" cy="359817"/>
          </a:xfrm>
          <a:prstGeom prst="rect">
            <a:avLst/>
          </a:prstGeom>
        </p:spPr>
        <p:txBody>
          <a:bodyPr lIns="0"/>
          <a:lstStyle>
            <a:lvl1pPr marL="0" indent="0">
              <a:defRPr lang="de-CH" sz="2000" kern="0" dirty="0">
                <a:solidFill>
                  <a:srgbClr val="9D9D9C"/>
                </a:solidFill>
                <a:latin typeface="+mj-lt"/>
              </a:defRPr>
            </a:lvl1pPr>
          </a:lstStyle>
          <a:p>
            <a:pPr lvl="0">
              <a:spcBef>
                <a:spcPct val="0"/>
              </a:spcBef>
            </a:pPr>
            <a:r>
              <a:rPr lang="de-DE" dirty="0" smtClean="0"/>
              <a:t>Titelzeile 2</a:t>
            </a:r>
            <a:endParaRPr lang="de-CH" dirty="0"/>
          </a:p>
        </p:txBody>
      </p:sp>
      <p:sp>
        <p:nvSpPr>
          <p:cNvPr id="16" name="Textplatzhalter 15"/>
          <p:cNvSpPr>
            <a:spLocks noGrp="1"/>
          </p:cNvSpPr>
          <p:nvPr>
            <p:ph type="body" sz="quarter" idx="11"/>
          </p:nvPr>
        </p:nvSpPr>
        <p:spPr>
          <a:xfrm>
            <a:off x="388938" y="1484313"/>
            <a:ext cx="8361362" cy="4104927"/>
          </a:xfrm>
          <a:prstGeom prst="rect">
            <a:avLst/>
          </a:prstGeom>
        </p:spPr>
        <p:txBody>
          <a:bodyPr lIns="0" tIns="0" rIns="0" bIns="0"/>
          <a:lstStyle>
            <a:lvl1pPr>
              <a:defRPr sz="1800">
                <a:solidFill>
                  <a:schemeClr val="tx1"/>
                </a:solidFill>
                <a:latin typeface="+mj-lt"/>
              </a:defRPr>
            </a:lvl1pPr>
            <a:lvl2pPr marL="0" indent="0">
              <a:defRPr sz="1800" b="0">
                <a:solidFill>
                  <a:schemeClr val="tx1"/>
                </a:solidFill>
                <a:latin typeface="+mj-lt"/>
              </a:defRPr>
            </a:lvl2pPr>
            <a:lvl3pPr marL="0" indent="0">
              <a:defRPr sz="1800" b="0"/>
            </a:lvl3pPr>
            <a:lvl4pPr marL="0" indent="0">
              <a:defRPr sz="1800" b="0"/>
            </a:lvl4pPr>
            <a:lvl5pPr marL="0" indent="0">
              <a:defRPr sz="1800" b="0"/>
            </a:lvl5pPr>
          </a:lstStyle>
          <a:p>
            <a:pPr lvl="0"/>
            <a:r>
              <a:rPr lang="de-DE" dirty="0" smtClean="0"/>
              <a:t>Textmasterformat bearbeiten</a:t>
            </a:r>
          </a:p>
          <a:p>
            <a:pPr lvl="1"/>
            <a:r>
              <a:rPr lang="de-DE" dirty="0" err="1" smtClean="0"/>
              <a:t>Fliesstext</a:t>
            </a:r>
            <a:r>
              <a:rPr lang="de-DE" dirty="0" smtClean="0"/>
              <a:t> </a:t>
            </a:r>
            <a:endParaRPr lang="de-CH" dirty="0"/>
          </a:p>
        </p:txBody>
      </p:sp>
    </p:spTree>
    <p:extLst>
      <p:ext uri="{BB962C8B-B14F-4D97-AF65-F5344CB8AC3E}">
        <p14:creationId xmlns:p14="http://schemas.microsoft.com/office/powerpoint/2010/main" val="13491918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chluss ¨weiss">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
            </p:custDataLst>
            <p:extLst>
              <p:ext uri="{D42A27DB-BD31-4B8C-83A1-F6EECF244321}">
                <p14:modId xmlns:p14="http://schemas.microsoft.com/office/powerpoint/2010/main" val="33526141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305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CH" sz="2400" b="1" i="0" u="none" strike="noStrike" cap="none" normalizeH="0" baseline="0" dirty="0" smtClean="0">
              <a:ln>
                <a:noFill/>
              </a:ln>
              <a:solidFill>
                <a:schemeClr val="tx1"/>
              </a:solidFill>
              <a:effectLst/>
              <a:latin typeface="Arial Bold"/>
              <a:ea typeface="MS PGothic"/>
              <a:cs typeface="Arial" pitchFamily="34" charset="0"/>
              <a:sym typeface="Arial Bold"/>
            </a:endParaRPr>
          </a:p>
        </p:txBody>
      </p:sp>
      <p:cxnSp>
        <p:nvCxnSpPr>
          <p:cNvPr id="10" name="Gerade Verbindung 9"/>
          <p:cNvCxnSpPr>
            <a:cxnSpLocks noChangeAspect="1"/>
          </p:cNvCxnSpPr>
          <p:nvPr userDrawn="1"/>
        </p:nvCxnSpPr>
        <p:spPr bwMode="white">
          <a:xfrm>
            <a:off x="396000" y="6300000"/>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6" name="Gerade Verbindung 15"/>
          <p:cNvCxnSpPr/>
          <p:nvPr userDrawn="1"/>
        </p:nvCxnSpPr>
        <p:spPr bwMode="white">
          <a:xfrm>
            <a:off x="2051050" y="4824759"/>
            <a:ext cx="6697414" cy="0"/>
          </a:xfrm>
          <a:prstGeom prst="line">
            <a:avLst/>
          </a:prstGeom>
          <a:ln>
            <a:solidFill>
              <a:schemeClr val="tx1">
                <a:lumMod val="95000"/>
                <a:lumOff val="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8" name="Gerade Verbindung 17"/>
          <p:cNvCxnSpPr>
            <a:cxnSpLocks noChangeAspect="1"/>
          </p:cNvCxnSpPr>
          <p:nvPr userDrawn="1"/>
        </p:nvCxnSpPr>
        <p:spPr bwMode="white">
          <a:xfrm>
            <a:off x="2051050" y="5877271"/>
            <a:ext cx="6697664" cy="0"/>
          </a:xfrm>
          <a:prstGeom prst="line">
            <a:avLst/>
          </a:prstGeom>
          <a:ln>
            <a:solidFill>
              <a:srgbClr val="0D0D0D"/>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0" name="Title 9"/>
          <p:cNvSpPr>
            <a:spLocks noGrp="1"/>
          </p:cNvSpPr>
          <p:nvPr>
            <p:ph type="title" hasCustomPrompt="1"/>
          </p:nvPr>
        </p:nvSpPr>
        <p:spPr>
          <a:xfrm>
            <a:off x="2051050" y="4962871"/>
            <a:ext cx="6697664" cy="720824"/>
          </a:xfrm>
          <a:prstGeom prst="rect">
            <a:avLst/>
          </a:prstGeom>
        </p:spPr>
        <p:txBody>
          <a:bodyPr lIns="0" tIns="0" rIns="0" bIns="0"/>
          <a:lstStyle>
            <a:lvl1pPr>
              <a:defRPr sz="2400" b="1" i="0" baseline="0">
                <a:solidFill>
                  <a:schemeClr val="tx1"/>
                </a:solidFill>
                <a:latin typeface="Arial Bold"/>
                <a:cs typeface="Arial Bold"/>
              </a:defRPr>
            </a:lvl1pPr>
          </a:lstStyle>
          <a:p>
            <a:r>
              <a:rPr lang="de-CH" dirty="0" smtClean="0"/>
              <a:t>Vielen Dank</a:t>
            </a:r>
            <a:endParaRPr lang="de-CH" dirty="0"/>
          </a:p>
        </p:txBody>
      </p:sp>
      <p:pic>
        <p:nvPicPr>
          <p:cNvPr id="13" name="Grafik 12">
            <a:extLst>
              <a:ext uri="{FF2B5EF4-FFF2-40B4-BE49-F238E27FC236}">
                <a16:creationId xmlns:a16="http://schemas.microsoft.com/office/drawing/2014/main" id="{408E3369-42FC-E649-8FB8-615BACBB860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51720" y="1628800"/>
            <a:ext cx="5058000" cy="709600"/>
          </a:xfrm>
          <a:prstGeom prst="rect">
            <a:avLst/>
          </a:prstGeom>
          <a:ln>
            <a:noFill/>
          </a:ln>
        </p:spPr>
      </p:pic>
    </p:spTree>
    <p:extLst>
      <p:ext uri="{BB962C8B-B14F-4D97-AF65-F5344CB8AC3E}">
        <p14:creationId xmlns:p14="http://schemas.microsoft.com/office/powerpoint/2010/main" val="236711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7.xml"/><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ags" Target="../tags/tag10.xml"/><Relationship Id="rId5" Type="http://schemas.openxmlformats.org/officeDocument/2006/relationships/vmlDrawing" Target="../drawings/vmlDrawing6.vml"/><Relationship Id="rId4" Type="http://schemas.openxmlformats.org/officeDocument/2006/relationships/theme" Target="../theme/theme2.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ext uri="{D42A27DB-BD31-4B8C-83A1-F6EECF244321}">
                <p14:modId xmlns:p14="http://schemas.microsoft.com/office/powerpoint/2010/main" val="12291293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92779" name="think-cell Slide" r:id="rId8" imgW="270" imgH="270" progId="TCLayout.ActiveDocument.1">
                  <p:embed/>
                </p:oleObj>
              </mc:Choice>
              <mc:Fallback>
                <p:oleObj name="think-cell Slide" r:id="rId8" imgW="270" imgH="270"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cxnSp>
        <p:nvCxnSpPr>
          <p:cNvPr id="9" name="Gerade Verbindung 8"/>
          <p:cNvCxnSpPr>
            <a:cxnSpLocks noChangeAspect="1"/>
          </p:cNvCxnSpPr>
          <p:nvPr userDrawn="1"/>
        </p:nvCxnSpPr>
        <p:spPr bwMode="white">
          <a:xfrm>
            <a:off x="396000" y="6381328"/>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Rectangle 6"/>
          <p:cNvSpPr>
            <a:spLocks noChangeArrowheads="1"/>
          </p:cNvSpPr>
          <p:nvPr userDrawn="1"/>
        </p:nvSpPr>
        <p:spPr bwMode="auto">
          <a:xfrm>
            <a:off x="1331640" y="6418355"/>
            <a:ext cx="218330" cy="246221"/>
          </a:xfrm>
          <a:prstGeom prst="rect">
            <a:avLst/>
          </a:prstGeom>
          <a:noFill/>
          <a:ln w="9525">
            <a:noFill/>
            <a:miter lim="800000"/>
            <a:headEnd/>
            <a:tailEnd/>
          </a:ln>
          <a:effectLst/>
        </p:spPr>
        <p:txBody>
          <a:bodyPr wrap="none">
            <a:spAutoFit/>
          </a:bodyPr>
          <a:lstStyle/>
          <a:p>
            <a:r>
              <a:rPr lang="en-US" sz="1000" b="1" dirty="0">
                <a:solidFill>
                  <a:schemeClr val="tx1"/>
                </a:solidFill>
              </a:rPr>
              <a:t>|</a:t>
            </a:r>
          </a:p>
        </p:txBody>
      </p:sp>
      <p:pic>
        <p:nvPicPr>
          <p:cNvPr id="11" name="Grafik 10">
            <a:extLst>
              <a:ext uri="{FF2B5EF4-FFF2-40B4-BE49-F238E27FC236}">
                <a16:creationId xmlns:a16="http://schemas.microsoft.com/office/drawing/2014/main" id="{79CB0E21-3FE1-D441-90BD-C0E03D31E10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96000" y="6480000"/>
            <a:ext cx="857672" cy="122933"/>
          </a:xfrm>
          <a:prstGeom prst="rect">
            <a:avLst/>
          </a:prstGeom>
        </p:spPr>
      </p:pic>
      <p:sp>
        <p:nvSpPr>
          <p:cNvPr id="12" name="Rechteck 11">
            <a:extLst>
              <a:ext uri="{FF2B5EF4-FFF2-40B4-BE49-F238E27FC236}">
                <a16:creationId xmlns:a16="http://schemas.microsoft.com/office/drawing/2014/main" id="{C2AADB53-596A-3A42-BE3E-FBD90F068042}"/>
              </a:ext>
            </a:extLst>
          </p:cNvPr>
          <p:cNvSpPr/>
          <p:nvPr userDrawn="1"/>
        </p:nvSpPr>
        <p:spPr>
          <a:xfrm>
            <a:off x="1485181" y="6426000"/>
            <a:ext cx="2727178" cy="246221"/>
          </a:xfrm>
          <a:prstGeom prst="rect">
            <a:avLst/>
          </a:prstGeom>
        </p:spPr>
        <p:txBody>
          <a:bodyPr wrap="none" lIns="90000">
            <a:spAutoFit/>
          </a:bodyPr>
          <a:lstStyle/>
          <a:p>
            <a:r>
              <a:rPr lang="de-DE" sz="1000" dirty="0" smtClean="0">
                <a:solidFill>
                  <a:schemeClr val="tx1"/>
                </a:solidFill>
              </a:rPr>
              <a:t>IT</a:t>
            </a:r>
            <a:r>
              <a:rPr lang="de-DE" sz="1000" baseline="0" dirty="0" smtClean="0">
                <a:solidFill>
                  <a:schemeClr val="tx1"/>
                </a:solidFill>
              </a:rPr>
              <a:t> Projektmanagement @Arbonia   </a:t>
            </a:r>
            <a:r>
              <a:rPr lang="de-DE" sz="1000" dirty="0" smtClean="0">
                <a:solidFill>
                  <a:schemeClr val="tx1"/>
                </a:solidFill>
              </a:rPr>
              <a:t>|   2021</a:t>
            </a:r>
            <a:endParaRPr lang="de-DE" sz="1000" dirty="0">
              <a:solidFill>
                <a:schemeClr val="tx1"/>
              </a:solidFill>
            </a:endParaRPr>
          </a:p>
        </p:txBody>
      </p:sp>
      <p:sp>
        <p:nvSpPr>
          <p:cNvPr id="14"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Tree>
    <p:extLst>
      <p:ext uri="{BB962C8B-B14F-4D97-AF65-F5344CB8AC3E}">
        <p14:creationId xmlns:p14="http://schemas.microsoft.com/office/powerpoint/2010/main" val="4140782317"/>
      </p:ext>
    </p:extLst>
  </p:cSld>
  <p:clrMap bg1="lt1" tx1="dk1" bg2="lt2" tx2="dk2" accent1="accent1" accent2="accent2" accent3="accent3" accent4="accent4" accent5="accent5" accent6="accent6" hlink="hlink" folHlink="folHlink"/>
  <p:sldLayoutIdLst>
    <p:sldLayoutId id="2147484436" r:id="rId1"/>
    <p:sldLayoutId id="2147484427" r:id="rId2"/>
    <p:sldLayoutId id="2147484423" r:id="rId3"/>
    <p:sldLayoutId id="2147484437" r:id="rId4"/>
  </p:sldLayoutIdLst>
  <p:timing>
    <p:tnLst>
      <p:par>
        <p:cTn id="1" dur="indefinite" restart="never" nodeType="tmRoot"/>
      </p:par>
    </p:tnLst>
  </p:timing>
  <p:hf sldNum="0" hdr="0" dt="0"/>
  <p:txStyles>
    <p:titleStyle>
      <a:lvl1pPr algn="l" defTabSz="957263" rtl="0" eaLnBrk="0" fontAlgn="base" hangingPunct="0">
        <a:spcBef>
          <a:spcPct val="0"/>
        </a:spcBef>
        <a:spcAft>
          <a:spcPct val="0"/>
        </a:spcAft>
        <a:defRPr b="1">
          <a:solidFill>
            <a:srgbClr val="4D4D4D"/>
          </a:solidFill>
          <a:latin typeface="+mj-lt"/>
          <a:ea typeface="MS PGothic" pitchFamily="34" charset="-128"/>
          <a:cs typeface="MS PGothic" pitchFamily="34" charset="-128"/>
        </a:defRPr>
      </a:lvl1pPr>
      <a:lvl2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2pPr>
      <a:lvl3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3pPr>
      <a:lvl4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4pPr>
      <a:lvl5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5pPr>
      <a:lvl6pPr marL="457200" algn="l" defTabSz="957263" rtl="0" eaLnBrk="0" fontAlgn="base" hangingPunct="0">
        <a:spcBef>
          <a:spcPct val="0"/>
        </a:spcBef>
        <a:spcAft>
          <a:spcPct val="0"/>
        </a:spcAft>
        <a:defRPr b="1">
          <a:solidFill>
            <a:srgbClr val="4D4D4D"/>
          </a:solidFill>
          <a:latin typeface="Verdana" charset="0"/>
          <a:ea typeface="ＭＳ Ｐゴシック" charset="0"/>
        </a:defRPr>
      </a:lvl6pPr>
      <a:lvl7pPr marL="914400" algn="l" defTabSz="957263" rtl="0" eaLnBrk="0" fontAlgn="base" hangingPunct="0">
        <a:spcBef>
          <a:spcPct val="0"/>
        </a:spcBef>
        <a:spcAft>
          <a:spcPct val="0"/>
        </a:spcAft>
        <a:defRPr b="1">
          <a:solidFill>
            <a:srgbClr val="4D4D4D"/>
          </a:solidFill>
          <a:latin typeface="Verdana" charset="0"/>
          <a:ea typeface="ＭＳ Ｐゴシック" charset="0"/>
        </a:defRPr>
      </a:lvl7pPr>
      <a:lvl8pPr marL="1371600" algn="l" defTabSz="957263" rtl="0" eaLnBrk="0" fontAlgn="base" hangingPunct="0">
        <a:spcBef>
          <a:spcPct val="0"/>
        </a:spcBef>
        <a:spcAft>
          <a:spcPct val="0"/>
        </a:spcAft>
        <a:defRPr b="1">
          <a:solidFill>
            <a:srgbClr val="4D4D4D"/>
          </a:solidFill>
          <a:latin typeface="Verdana" charset="0"/>
          <a:ea typeface="ＭＳ Ｐゴシック" charset="0"/>
        </a:defRPr>
      </a:lvl8pPr>
      <a:lvl9pPr marL="1828800" algn="l" defTabSz="957263" rtl="0" eaLnBrk="0" fontAlgn="base" hangingPunct="0">
        <a:spcBef>
          <a:spcPct val="0"/>
        </a:spcBef>
        <a:spcAft>
          <a:spcPct val="0"/>
        </a:spcAft>
        <a:defRPr b="1">
          <a:solidFill>
            <a:srgbClr val="4D4D4D"/>
          </a:solidFill>
          <a:latin typeface="Verdana" charset="0"/>
          <a:ea typeface="ＭＳ Ｐゴシック" charset="0"/>
        </a:defRPr>
      </a:lvl9pPr>
    </p:titleStyle>
    <p:bodyStyle>
      <a:lvl1pPr marL="358775" indent="-358775" algn="l" defTabSz="957263" rtl="0" eaLnBrk="0" fontAlgn="base" hangingPunct="0">
        <a:spcBef>
          <a:spcPct val="20000"/>
        </a:spcBef>
        <a:spcAft>
          <a:spcPct val="0"/>
        </a:spcAft>
        <a:defRPr sz="2100" b="1">
          <a:solidFill>
            <a:srgbClr val="4D4D4D"/>
          </a:solidFill>
          <a:latin typeface="+mn-lt"/>
          <a:ea typeface="MS PGothic" pitchFamily="34" charset="-128"/>
          <a:cs typeface="MS PGothic" pitchFamily="34" charset="-128"/>
        </a:defRPr>
      </a:lvl1pPr>
      <a:lvl2pPr marL="779463" indent="-300038"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2pPr>
      <a:lvl3pPr marL="1196975"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3pPr>
      <a:lvl4pPr marL="1676400"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4pPr>
      <a:lvl5pPr marL="2155825"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5pPr>
      <a:lvl6pPr marL="2613025" indent="-239713" algn="l" defTabSz="957263" rtl="0" eaLnBrk="0" fontAlgn="base" hangingPunct="0">
        <a:spcBef>
          <a:spcPct val="20000"/>
        </a:spcBef>
        <a:spcAft>
          <a:spcPct val="0"/>
        </a:spcAft>
        <a:defRPr sz="1500" b="1">
          <a:solidFill>
            <a:srgbClr val="292929"/>
          </a:solidFill>
          <a:latin typeface="+mn-lt"/>
          <a:ea typeface="+mn-ea"/>
        </a:defRPr>
      </a:lvl6pPr>
      <a:lvl7pPr marL="3070225" indent="-239713" algn="l" defTabSz="957263" rtl="0" eaLnBrk="0" fontAlgn="base" hangingPunct="0">
        <a:spcBef>
          <a:spcPct val="20000"/>
        </a:spcBef>
        <a:spcAft>
          <a:spcPct val="0"/>
        </a:spcAft>
        <a:defRPr sz="1500" b="1">
          <a:solidFill>
            <a:srgbClr val="292929"/>
          </a:solidFill>
          <a:latin typeface="+mn-lt"/>
          <a:ea typeface="+mn-ea"/>
        </a:defRPr>
      </a:lvl7pPr>
      <a:lvl8pPr marL="3527425" indent="-239713" algn="l" defTabSz="957263" rtl="0" eaLnBrk="0" fontAlgn="base" hangingPunct="0">
        <a:spcBef>
          <a:spcPct val="20000"/>
        </a:spcBef>
        <a:spcAft>
          <a:spcPct val="0"/>
        </a:spcAft>
        <a:defRPr sz="1500" b="1">
          <a:solidFill>
            <a:srgbClr val="292929"/>
          </a:solidFill>
          <a:latin typeface="+mn-lt"/>
          <a:ea typeface="+mn-ea"/>
        </a:defRPr>
      </a:lvl8pPr>
      <a:lvl9pPr marL="3984625" indent="-239713" algn="l" defTabSz="957263" rtl="0" eaLnBrk="0" fontAlgn="base" hangingPunct="0">
        <a:spcBef>
          <a:spcPct val="20000"/>
        </a:spcBef>
        <a:spcAft>
          <a:spcPct val="0"/>
        </a:spcAft>
        <a:defRPr sz="1500" b="1">
          <a:solidFill>
            <a:srgbClr val="292929"/>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32317196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89987"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cxnSp>
        <p:nvCxnSpPr>
          <p:cNvPr id="9" name="Gerade Verbindung 8"/>
          <p:cNvCxnSpPr>
            <a:cxnSpLocks noChangeAspect="1"/>
          </p:cNvCxnSpPr>
          <p:nvPr userDrawn="1"/>
        </p:nvCxnSpPr>
        <p:spPr bwMode="white">
          <a:xfrm>
            <a:off x="396000" y="6381328"/>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Rectangle 6"/>
          <p:cNvSpPr>
            <a:spLocks noChangeArrowheads="1"/>
          </p:cNvSpPr>
          <p:nvPr userDrawn="1"/>
        </p:nvSpPr>
        <p:spPr bwMode="auto">
          <a:xfrm>
            <a:off x="1331640" y="6418355"/>
            <a:ext cx="218330" cy="246221"/>
          </a:xfrm>
          <a:prstGeom prst="rect">
            <a:avLst/>
          </a:prstGeom>
          <a:noFill/>
          <a:ln w="9525">
            <a:noFill/>
            <a:miter lim="800000"/>
            <a:headEnd/>
            <a:tailEnd/>
          </a:ln>
          <a:effectLst/>
        </p:spPr>
        <p:txBody>
          <a:bodyPr wrap="none">
            <a:spAutoFit/>
          </a:bodyPr>
          <a:lstStyle/>
          <a:p>
            <a:r>
              <a:rPr lang="en-US" sz="1000" b="1" dirty="0">
                <a:solidFill>
                  <a:schemeClr val="tx1"/>
                </a:solidFill>
              </a:rPr>
              <a:t>|</a:t>
            </a:r>
          </a:p>
        </p:txBody>
      </p:sp>
      <p:pic>
        <p:nvPicPr>
          <p:cNvPr id="11" name="Grafik 10">
            <a:extLst>
              <a:ext uri="{FF2B5EF4-FFF2-40B4-BE49-F238E27FC236}">
                <a16:creationId xmlns:a16="http://schemas.microsoft.com/office/drawing/2014/main" id="{79CB0E21-3FE1-D441-90BD-C0E03D31E10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96000" y="6480000"/>
            <a:ext cx="857672" cy="122933"/>
          </a:xfrm>
          <a:prstGeom prst="rect">
            <a:avLst/>
          </a:prstGeom>
        </p:spPr>
      </p:pic>
      <p:sp>
        <p:nvSpPr>
          <p:cNvPr id="12" name="Rechteck 11">
            <a:extLst>
              <a:ext uri="{FF2B5EF4-FFF2-40B4-BE49-F238E27FC236}">
                <a16:creationId xmlns:a16="http://schemas.microsoft.com/office/drawing/2014/main" id="{C2AADB53-596A-3A42-BE3E-FBD90F068042}"/>
              </a:ext>
            </a:extLst>
          </p:cNvPr>
          <p:cNvSpPr/>
          <p:nvPr userDrawn="1"/>
        </p:nvSpPr>
        <p:spPr>
          <a:xfrm>
            <a:off x="1485181" y="6426000"/>
            <a:ext cx="1092115" cy="246221"/>
          </a:xfrm>
          <a:prstGeom prst="rect">
            <a:avLst/>
          </a:prstGeom>
        </p:spPr>
        <p:txBody>
          <a:bodyPr wrap="none" lIns="90000">
            <a:spAutoFit/>
          </a:bodyPr>
          <a:lstStyle/>
          <a:p>
            <a:r>
              <a:rPr lang="de-DE" sz="1000" dirty="0" smtClean="0">
                <a:solidFill>
                  <a:schemeClr val="tx1"/>
                </a:solidFill>
              </a:rPr>
              <a:t>Titel</a:t>
            </a:r>
            <a:r>
              <a:rPr lang="de-DE" sz="1000" baseline="0" dirty="0" smtClean="0">
                <a:solidFill>
                  <a:schemeClr val="tx1"/>
                </a:solidFill>
              </a:rPr>
              <a:t>   </a:t>
            </a:r>
            <a:r>
              <a:rPr lang="de-DE" sz="1000" dirty="0" smtClean="0">
                <a:solidFill>
                  <a:schemeClr val="tx1"/>
                </a:solidFill>
              </a:rPr>
              <a:t>|   Datum</a:t>
            </a:r>
            <a:endParaRPr lang="de-DE" sz="1000" dirty="0">
              <a:solidFill>
                <a:schemeClr val="tx1"/>
              </a:solidFill>
            </a:endParaRPr>
          </a:p>
        </p:txBody>
      </p:sp>
      <p:sp>
        <p:nvSpPr>
          <p:cNvPr id="14"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Tree>
    <p:extLst>
      <p:ext uri="{BB962C8B-B14F-4D97-AF65-F5344CB8AC3E}">
        <p14:creationId xmlns:p14="http://schemas.microsoft.com/office/powerpoint/2010/main" val="2136528638"/>
      </p:ext>
    </p:extLst>
  </p:cSld>
  <p:clrMap bg1="lt1" tx1="dk1" bg2="lt2" tx2="dk2" accent1="accent1" accent2="accent2" accent3="accent3" accent4="accent4" accent5="accent5" accent6="accent6" hlink="hlink" folHlink="folHlink"/>
  <p:sldLayoutIdLst>
    <p:sldLayoutId id="2147484435" r:id="rId1"/>
    <p:sldLayoutId id="2147484431" r:id="rId2"/>
    <p:sldLayoutId id="2147484433" r:id="rId3"/>
  </p:sldLayoutIdLst>
  <p:timing>
    <p:tnLst>
      <p:par>
        <p:cTn id="1" dur="indefinite" restart="never" nodeType="tmRoot"/>
      </p:par>
    </p:tnLst>
  </p:timing>
  <p:hf sldNum="0" hdr="0" dt="0"/>
  <p:txStyles>
    <p:titleStyle>
      <a:lvl1pPr algn="l" defTabSz="957263" rtl="0" eaLnBrk="0" fontAlgn="base" hangingPunct="0">
        <a:spcBef>
          <a:spcPct val="0"/>
        </a:spcBef>
        <a:spcAft>
          <a:spcPct val="0"/>
        </a:spcAft>
        <a:defRPr b="1">
          <a:solidFill>
            <a:srgbClr val="4D4D4D"/>
          </a:solidFill>
          <a:latin typeface="+mj-lt"/>
          <a:ea typeface="MS PGothic" pitchFamily="34" charset="-128"/>
          <a:cs typeface="MS PGothic" pitchFamily="34" charset="-128"/>
        </a:defRPr>
      </a:lvl1pPr>
      <a:lvl2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2pPr>
      <a:lvl3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3pPr>
      <a:lvl4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4pPr>
      <a:lvl5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5pPr>
      <a:lvl6pPr marL="457200" algn="l" defTabSz="957263" rtl="0" eaLnBrk="0" fontAlgn="base" hangingPunct="0">
        <a:spcBef>
          <a:spcPct val="0"/>
        </a:spcBef>
        <a:spcAft>
          <a:spcPct val="0"/>
        </a:spcAft>
        <a:defRPr b="1">
          <a:solidFill>
            <a:srgbClr val="4D4D4D"/>
          </a:solidFill>
          <a:latin typeface="Verdana" charset="0"/>
          <a:ea typeface="ＭＳ Ｐゴシック" charset="0"/>
        </a:defRPr>
      </a:lvl6pPr>
      <a:lvl7pPr marL="914400" algn="l" defTabSz="957263" rtl="0" eaLnBrk="0" fontAlgn="base" hangingPunct="0">
        <a:spcBef>
          <a:spcPct val="0"/>
        </a:spcBef>
        <a:spcAft>
          <a:spcPct val="0"/>
        </a:spcAft>
        <a:defRPr b="1">
          <a:solidFill>
            <a:srgbClr val="4D4D4D"/>
          </a:solidFill>
          <a:latin typeface="Verdana" charset="0"/>
          <a:ea typeface="ＭＳ Ｐゴシック" charset="0"/>
        </a:defRPr>
      </a:lvl7pPr>
      <a:lvl8pPr marL="1371600" algn="l" defTabSz="957263" rtl="0" eaLnBrk="0" fontAlgn="base" hangingPunct="0">
        <a:spcBef>
          <a:spcPct val="0"/>
        </a:spcBef>
        <a:spcAft>
          <a:spcPct val="0"/>
        </a:spcAft>
        <a:defRPr b="1">
          <a:solidFill>
            <a:srgbClr val="4D4D4D"/>
          </a:solidFill>
          <a:latin typeface="Verdana" charset="0"/>
          <a:ea typeface="ＭＳ Ｐゴシック" charset="0"/>
        </a:defRPr>
      </a:lvl8pPr>
      <a:lvl9pPr marL="1828800" algn="l" defTabSz="957263" rtl="0" eaLnBrk="0" fontAlgn="base" hangingPunct="0">
        <a:spcBef>
          <a:spcPct val="0"/>
        </a:spcBef>
        <a:spcAft>
          <a:spcPct val="0"/>
        </a:spcAft>
        <a:defRPr b="1">
          <a:solidFill>
            <a:srgbClr val="4D4D4D"/>
          </a:solidFill>
          <a:latin typeface="Verdana" charset="0"/>
          <a:ea typeface="ＭＳ Ｐゴシック" charset="0"/>
        </a:defRPr>
      </a:lvl9pPr>
    </p:titleStyle>
    <p:bodyStyle>
      <a:lvl1pPr marL="358775" indent="-358775" algn="l" defTabSz="957263" rtl="0" eaLnBrk="0" fontAlgn="base" hangingPunct="0">
        <a:spcBef>
          <a:spcPct val="20000"/>
        </a:spcBef>
        <a:spcAft>
          <a:spcPct val="0"/>
        </a:spcAft>
        <a:defRPr sz="2100" b="1">
          <a:solidFill>
            <a:srgbClr val="4D4D4D"/>
          </a:solidFill>
          <a:latin typeface="+mn-lt"/>
          <a:ea typeface="MS PGothic" pitchFamily="34" charset="-128"/>
          <a:cs typeface="MS PGothic" pitchFamily="34" charset="-128"/>
        </a:defRPr>
      </a:lvl1pPr>
      <a:lvl2pPr marL="779463" indent="-300038"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2pPr>
      <a:lvl3pPr marL="1196975"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3pPr>
      <a:lvl4pPr marL="1676400"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4pPr>
      <a:lvl5pPr marL="2155825"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5pPr>
      <a:lvl6pPr marL="2613025" indent="-239713" algn="l" defTabSz="957263" rtl="0" eaLnBrk="0" fontAlgn="base" hangingPunct="0">
        <a:spcBef>
          <a:spcPct val="20000"/>
        </a:spcBef>
        <a:spcAft>
          <a:spcPct val="0"/>
        </a:spcAft>
        <a:defRPr sz="1500" b="1">
          <a:solidFill>
            <a:srgbClr val="292929"/>
          </a:solidFill>
          <a:latin typeface="+mn-lt"/>
          <a:ea typeface="+mn-ea"/>
        </a:defRPr>
      </a:lvl6pPr>
      <a:lvl7pPr marL="3070225" indent="-239713" algn="l" defTabSz="957263" rtl="0" eaLnBrk="0" fontAlgn="base" hangingPunct="0">
        <a:spcBef>
          <a:spcPct val="20000"/>
        </a:spcBef>
        <a:spcAft>
          <a:spcPct val="0"/>
        </a:spcAft>
        <a:defRPr sz="1500" b="1">
          <a:solidFill>
            <a:srgbClr val="292929"/>
          </a:solidFill>
          <a:latin typeface="+mn-lt"/>
          <a:ea typeface="+mn-ea"/>
        </a:defRPr>
      </a:lvl7pPr>
      <a:lvl8pPr marL="3527425" indent="-239713" algn="l" defTabSz="957263" rtl="0" eaLnBrk="0" fontAlgn="base" hangingPunct="0">
        <a:spcBef>
          <a:spcPct val="20000"/>
        </a:spcBef>
        <a:spcAft>
          <a:spcPct val="0"/>
        </a:spcAft>
        <a:defRPr sz="1500" b="1">
          <a:solidFill>
            <a:srgbClr val="292929"/>
          </a:solidFill>
          <a:latin typeface="+mn-lt"/>
          <a:ea typeface="+mn-ea"/>
        </a:defRPr>
      </a:lvl8pPr>
      <a:lvl9pPr marL="3984625" indent="-239713" algn="l" defTabSz="957263" rtl="0" eaLnBrk="0" fontAlgn="base" hangingPunct="0">
        <a:spcBef>
          <a:spcPct val="20000"/>
        </a:spcBef>
        <a:spcAft>
          <a:spcPct val="0"/>
        </a:spcAft>
        <a:defRPr sz="1500" b="1">
          <a:solidFill>
            <a:srgbClr val="292929"/>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3.emf"/><Relationship Id="rId2" Type="http://schemas.openxmlformats.org/officeDocument/2006/relationships/tags" Target="../tags/tag16.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tranet.arbonia.com/der-konzern/abteilungen/informatik/it-projektmanagement-arbonia/uebersicht-der-vorlagendokument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emf"/></Relationships>
</file>

<file path=ppt/slides/_rels/slide1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11.vml"/><Relationship Id="rId6" Type="http://schemas.openxmlformats.org/officeDocument/2006/relationships/image" Target="../media/image3.emf"/><Relationship Id="rId5" Type="http://schemas.openxmlformats.org/officeDocument/2006/relationships/oleObject" Target="../embeddings/oleObject11.bin"/><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25.emf"/><Relationship Id="rId2" Type="http://schemas.openxmlformats.org/officeDocument/2006/relationships/tags" Target="../tags/tag20.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8.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file:///\\CHAFG210\daten\Projekte\AFG_IT_PROJEKTE\001_Projekt_Methodik\IT-Projektmanagement-Handbuch_Projektklassifizierung.xls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file:///\\CHAFG210\daten\Projekte\AFG_IT_PROJEKTE\001_Projekt_Methodik\IT-Projektmanagement-Handbuch_Projektklassifizierung.xlsx"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extLst>
              <p:ext uri="{D42A27DB-BD31-4B8C-83A1-F6EECF244321}">
                <p14:modId xmlns:p14="http://schemas.microsoft.com/office/powerpoint/2010/main" val="42525719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54172"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hteck 3" hidden="1"/>
          <p:cNvSpPr/>
          <p:nvPr>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673100"/>
            <a:endParaRPr kumimoji="0" lang="en-US" sz="2400" u="none" strike="noStrike" cap="none" normalizeH="0" dirty="0" smtClean="0">
              <a:ln>
                <a:noFill/>
              </a:ln>
              <a:solidFill>
                <a:schemeClr val="tx1"/>
              </a:solidFill>
              <a:effectLst/>
              <a:latin typeface="Arial Bold"/>
              <a:cs typeface="Arial" pitchFamily="34" charset="0"/>
              <a:sym typeface="Arial Bold"/>
            </a:endParaRPr>
          </a:p>
        </p:txBody>
      </p:sp>
      <p:sp>
        <p:nvSpPr>
          <p:cNvPr id="2" name="Titel 1"/>
          <p:cNvSpPr>
            <a:spLocks noGrp="1"/>
          </p:cNvSpPr>
          <p:nvPr>
            <p:ph type="title"/>
          </p:nvPr>
        </p:nvSpPr>
        <p:spPr/>
        <p:txBody>
          <a:bodyPr/>
          <a:lstStyle/>
          <a:p>
            <a:r>
              <a:rPr lang="en-US" dirty="0" smtClean="0"/>
              <a:t>IT-</a:t>
            </a:r>
            <a:r>
              <a:rPr lang="en-US" dirty="0" err="1" smtClean="0"/>
              <a:t>Projektmanagement</a:t>
            </a:r>
            <a:r>
              <a:rPr lang="en-US" dirty="0" smtClean="0"/>
              <a:t>-</a:t>
            </a:r>
            <a:r>
              <a:rPr lang="en-US" dirty="0" err="1" smtClean="0"/>
              <a:t>Handbuch</a:t>
            </a:r>
            <a:endParaRPr lang="de-CH" dirty="0"/>
          </a:p>
        </p:txBody>
      </p:sp>
      <p:sp>
        <p:nvSpPr>
          <p:cNvPr id="3" name="Inhaltsplatzhalter 2"/>
          <p:cNvSpPr>
            <a:spLocks noGrp="1"/>
          </p:cNvSpPr>
          <p:nvPr>
            <p:ph sz="quarter" idx="11"/>
          </p:nvPr>
        </p:nvSpPr>
        <p:spPr/>
        <p:txBody>
          <a:bodyPr/>
          <a:lstStyle/>
          <a:p>
            <a:pPr>
              <a:spcBef>
                <a:spcPct val="0"/>
              </a:spcBef>
            </a:pPr>
            <a:r>
              <a:rPr lang="de-CH" dirty="0" err="1" smtClean="0"/>
              <a:t>PM@Arbonia</a:t>
            </a:r>
            <a:r>
              <a:rPr lang="de-CH" dirty="0" smtClean="0"/>
              <a:t> für IT-Projekte</a:t>
            </a:r>
            <a:endParaRPr lang="de-CH" dirty="0"/>
          </a:p>
        </p:txBody>
      </p:sp>
    </p:spTree>
    <p:extLst>
      <p:ext uri="{BB962C8B-B14F-4D97-AF65-F5344CB8AC3E}">
        <p14:creationId xmlns:p14="http://schemas.microsoft.com/office/powerpoint/2010/main" val="196260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Projektgrössen (S, M, L, XL)</a:t>
            </a:r>
          </a:p>
        </p:txBody>
      </p:sp>
      <p:sp>
        <p:nvSpPr>
          <p:cNvPr id="6" name="Textplatzhalter 2"/>
          <p:cNvSpPr>
            <a:spLocks noGrp="1"/>
          </p:cNvSpPr>
          <p:nvPr>
            <p:ph type="body" sz="quarter" idx="10"/>
          </p:nvPr>
        </p:nvSpPr>
        <p:spPr>
          <a:xfrm>
            <a:off x="388279" y="641897"/>
            <a:ext cx="8362021" cy="359817"/>
          </a:xfrm>
        </p:spPr>
        <p:txBody>
          <a:bodyPr/>
          <a:lstStyle/>
          <a:p>
            <a:r>
              <a:rPr lang="de-CH" dirty="0" smtClean="0"/>
              <a:t>Beispiele von bisherigen Projekten</a:t>
            </a:r>
            <a:endParaRPr lang="de-CH" dirty="0">
              <a:solidFill>
                <a:srgbClr val="FF0000"/>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2826701909"/>
              </p:ext>
            </p:extLst>
          </p:nvPr>
        </p:nvGraphicFramePr>
        <p:xfrm>
          <a:off x="388275" y="1330396"/>
          <a:ext cx="8371626" cy="3483744"/>
        </p:xfrm>
        <a:graphic>
          <a:graphicData uri="http://schemas.openxmlformats.org/drawingml/2006/table">
            <a:tbl>
              <a:tblPr firstRow="1" bandRow="1">
                <a:tableStyleId>{9D7B26C5-4107-4FEC-AEDC-1716B250A1EF}</a:tableStyleId>
              </a:tblPr>
              <a:tblGrid>
                <a:gridCol w="1495718">
                  <a:extLst>
                    <a:ext uri="{9D8B030D-6E8A-4147-A177-3AD203B41FA5}">
                      <a16:colId xmlns:a16="http://schemas.microsoft.com/office/drawing/2014/main" val="1011506267"/>
                    </a:ext>
                  </a:extLst>
                </a:gridCol>
                <a:gridCol w="782977">
                  <a:extLst>
                    <a:ext uri="{9D8B030D-6E8A-4147-A177-3AD203B41FA5}">
                      <a16:colId xmlns:a16="http://schemas.microsoft.com/office/drawing/2014/main" val="1032916201"/>
                    </a:ext>
                  </a:extLst>
                </a:gridCol>
                <a:gridCol w="782977">
                  <a:extLst>
                    <a:ext uri="{9D8B030D-6E8A-4147-A177-3AD203B41FA5}">
                      <a16:colId xmlns:a16="http://schemas.microsoft.com/office/drawing/2014/main" val="2694766827"/>
                    </a:ext>
                  </a:extLst>
                </a:gridCol>
                <a:gridCol w="782977">
                  <a:extLst>
                    <a:ext uri="{9D8B030D-6E8A-4147-A177-3AD203B41FA5}">
                      <a16:colId xmlns:a16="http://schemas.microsoft.com/office/drawing/2014/main" val="1344718999"/>
                    </a:ext>
                  </a:extLst>
                </a:gridCol>
                <a:gridCol w="782977">
                  <a:extLst>
                    <a:ext uri="{9D8B030D-6E8A-4147-A177-3AD203B41FA5}">
                      <a16:colId xmlns:a16="http://schemas.microsoft.com/office/drawing/2014/main" val="1126993323"/>
                    </a:ext>
                  </a:extLst>
                </a:gridCol>
                <a:gridCol w="936000">
                  <a:extLst>
                    <a:ext uri="{9D8B030D-6E8A-4147-A177-3AD203B41FA5}">
                      <a16:colId xmlns:a16="http://schemas.microsoft.com/office/drawing/2014/main" val="3503493555"/>
                    </a:ext>
                  </a:extLst>
                </a:gridCol>
                <a:gridCol w="936000">
                  <a:extLst>
                    <a:ext uri="{9D8B030D-6E8A-4147-A177-3AD203B41FA5}">
                      <a16:colId xmlns:a16="http://schemas.microsoft.com/office/drawing/2014/main" val="3511859525"/>
                    </a:ext>
                  </a:extLst>
                </a:gridCol>
                <a:gridCol w="936000">
                  <a:extLst>
                    <a:ext uri="{9D8B030D-6E8A-4147-A177-3AD203B41FA5}">
                      <a16:colId xmlns:a16="http://schemas.microsoft.com/office/drawing/2014/main" val="3578980893"/>
                    </a:ext>
                  </a:extLst>
                </a:gridCol>
                <a:gridCol w="936000">
                  <a:extLst>
                    <a:ext uri="{9D8B030D-6E8A-4147-A177-3AD203B41FA5}">
                      <a16:colId xmlns:a16="http://schemas.microsoft.com/office/drawing/2014/main" val="2744978167"/>
                    </a:ext>
                  </a:extLst>
                </a:gridCol>
              </a:tblGrid>
              <a:tr h="288000">
                <a:tc rowSpan="2">
                  <a:txBody>
                    <a:bodyPr/>
                    <a:lstStyle/>
                    <a:p>
                      <a:r>
                        <a:rPr lang="de-CH" sz="900" dirty="0" smtClean="0"/>
                        <a:t>Kriterium</a:t>
                      </a:r>
                      <a:endParaRPr lang="de-CH" sz="900"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r>
                        <a:rPr lang="de-CH" sz="900" dirty="0" smtClean="0"/>
                        <a:t>Wertebereiche (Auswahl</a:t>
                      </a:r>
                      <a:r>
                        <a:rPr lang="de-CH" sz="900" baseline="0" dirty="0" smtClean="0"/>
                        <a:t> zutreffender Option)</a:t>
                      </a:r>
                      <a:endParaRPr lang="de-CH" sz="900"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de-CH"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de-CH"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de-CH"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r>
                        <a:rPr lang="de-CH" sz="900" dirty="0" smtClean="0"/>
                        <a:t>S4T SAP-Einführung Division Türen</a:t>
                      </a:r>
                      <a:endParaRPr lang="de-CH" sz="900" dirty="0"/>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de-CH" sz="900" dirty="0" smtClean="0"/>
                        <a:t>Neue Händler-software Division Türen</a:t>
                      </a:r>
                      <a:endParaRPr lang="de-CH" sz="900" dirty="0"/>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de-CH" sz="900" dirty="0" smtClean="0"/>
                        <a:t>Zeiterfassung Schweiz</a:t>
                      </a:r>
                      <a:endParaRPr lang="de-CH" sz="900" dirty="0"/>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de-CH" sz="900" dirty="0" smtClean="0"/>
                        <a:t>Upgrade Archivierung </a:t>
                      </a:r>
                      <a:r>
                        <a:rPr lang="de-CH" sz="900" dirty="0" err="1" smtClean="0"/>
                        <a:t>Opentext</a:t>
                      </a:r>
                      <a:endParaRPr lang="de-CH" sz="900" dirty="0"/>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78621305"/>
                  </a:ext>
                </a:extLst>
              </a:tr>
              <a:tr h="216024">
                <a:tc vMerge="1">
                  <a:txBody>
                    <a:bodyPr/>
                    <a:lstStyle/>
                    <a:p>
                      <a:pPr marL="0" algn="l" defTabSz="457200" rtl="0" eaLnBrk="1" latinLnBrk="0" hangingPunct="1"/>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457200" rtl="0" eaLnBrk="1" latinLnBrk="0" hangingPunct="1"/>
                      <a:r>
                        <a:rPr lang="de-CH" sz="900" b="1" kern="1200" dirty="0" smtClean="0">
                          <a:solidFill>
                            <a:schemeClr val="tx1"/>
                          </a:solidFill>
                          <a:latin typeface="+mn-lt"/>
                          <a:ea typeface="+mn-ea"/>
                          <a:cs typeface="+mn-cs"/>
                        </a:rPr>
                        <a:t>1 Punkt</a:t>
                      </a:r>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457200" rtl="0" eaLnBrk="1" latinLnBrk="0" hangingPunct="1"/>
                      <a:r>
                        <a:rPr lang="de-CH" sz="900" b="1" kern="1200" dirty="0" smtClean="0">
                          <a:solidFill>
                            <a:schemeClr val="tx1"/>
                          </a:solidFill>
                          <a:latin typeface="+mn-lt"/>
                          <a:ea typeface="+mn-ea"/>
                          <a:cs typeface="+mn-cs"/>
                        </a:rPr>
                        <a:t>2 Punkte</a:t>
                      </a:r>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457200" rtl="0" eaLnBrk="1" latinLnBrk="0" hangingPunct="1"/>
                      <a:r>
                        <a:rPr lang="de-CH" sz="900" b="1" kern="1200" dirty="0" smtClean="0">
                          <a:solidFill>
                            <a:schemeClr val="tx1"/>
                          </a:solidFill>
                          <a:latin typeface="+mn-lt"/>
                          <a:ea typeface="+mn-ea"/>
                          <a:cs typeface="+mn-cs"/>
                        </a:rPr>
                        <a:t>3 Punkte</a:t>
                      </a:r>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457200" rtl="0" eaLnBrk="1" latinLnBrk="0" hangingPunct="1"/>
                      <a:r>
                        <a:rPr lang="de-CH" sz="900" b="1" kern="1200" dirty="0" smtClean="0">
                          <a:solidFill>
                            <a:schemeClr val="tx1"/>
                          </a:solidFill>
                          <a:latin typeface="+mn-lt"/>
                          <a:ea typeface="+mn-ea"/>
                          <a:cs typeface="+mn-cs"/>
                        </a:rPr>
                        <a:t>4 Punkte</a:t>
                      </a:r>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0" algn="l" defTabSz="457200" rtl="0" eaLnBrk="1" latinLnBrk="0" hangingPunct="1"/>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0" algn="l" defTabSz="457200" rtl="0" eaLnBrk="1" latinLnBrk="0" hangingPunct="1"/>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0" algn="l" defTabSz="457200" rtl="0" eaLnBrk="1" latinLnBrk="0" hangingPunct="1"/>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0" algn="l" defTabSz="457200" rtl="0" eaLnBrk="1" latinLnBrk="0" hangingPunct="1"/>
                      <a:endParaRPr lang="de-CH" sz="900" b="1" kern="1200" dirty="0">
                        <a:solidFill>
                          <a:schemeClr val="tx1"/>
                        </a:solidFill>
                        <a:latin typeface="+mn-lt"/>
                        <a:ea typeface="+mn-ea"/>
                        <a:cs typeface="+mn-cs"/>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29199371"/>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dirty="0" smtClean="0">
                          <a:latin typeface="+mj-lt"/>
                        </a:rPr>
                        <a:t>Bedarf interne Personentage</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&lt; 20 PT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20-100 PT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100-500 PT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&gt; 500 PT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dirty="0">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a:solidFill>
                            <a:srgbClr val="000000"/>
                          </a:solidFill>
                          <a:effectLst/>
                          <a:latin typeface="Verdana" panose="020B0604030504040204" pitchFamily="34" charset="0"/>
                        </a:rPr>
                        <a:t>3</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a:solidFill>
                            <a:srgbClr val="000000"/>
                          </a:solidFill>
                          <a:effectLst/>
                          <a:latin typeface="Verdana" panose="020B0604030504040204" pitchFamily="34" charset="0"/>
                        </a:rPr>
                        <a:t>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a:solidFill>
                            <a:srgbClr val="000000"/>
                          </a:solidFill>
                          <a:effectLst/>
                          <a:latin typeface="Verdana" panose="020B0604030504040204" pitchFamily="34" charset="0"/>
                        </a:rPr>
                        <a:t>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436609713"/>
                  </a:ext>
                </a:extLst>
              </a:tr>
              <a:tr h="0">
                <a:tc>
                  <a:txBody>
                    <a:bodyPr/>
                    <a:lstStyle/>
                    <a:p>
                      <a:r>
                        <a:rPr lang="de-CH" sz="900" dirty="0" smtClean="0">
                          <a:latin typeface="+mj-lt"/>
                        </a:rPr>
                        <a:t>Bedarf externe Investitionskosten</a:t>
                      </a:r>
                      <a:endParaRPr lang="de-CH" sz="900" dirty="0">
                        <a:latin typeface="+mj-lt"/>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&lt; </a:t>
                      </a:r>
                      <a:r>
                        <a:rPr lang="de-CH" sz="900" b="0" i="0" u="none" strike="noStrike" dirty="0" err="1">
                          <a:solidFill>
                            <a:srgbClr val="000000"/>
                          </a:solidFill>
                          <a:effectLst/>
                          <a:latin typeface="+mj-lt"/>
                        </a:rPr>
                        <a:t>kCHF</a:t>
                      </a:r>
                      <a:r>
                        <a:rPr lang="de-CH" sz="900" b="0" i="0" u="none" strike="noStrike" dirty="0">
                          <a:solidFill>
                            <a:srgbClr val="000000"/>
                          </a:solidFill>
                          <a:effectLst/>
                          <a:latin typeface="+mj-lt"/>
                        </a:rPr>
                        <a:t> 100</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err="1">
                          <a:solidFill>
                            <a:srgbClr val="000000"/>
                          </a:solidFill>
                          <a:effectLst/>
                          <a:latin typeface="+mj-lt"/>
                        </a:rPr>
                        <a:t>kCHF</a:t>
                      </a:r>
                      <a:r>
                        <a:rPr lang="de-CH" sz="900" b="0" i="0" u="none" strike="noStrike" dirty="0">
                          <a:solidFill>
                            <a:srgbClr val="000000"/>
                          </a:solidFill>
                          <a:effectLst/>
                          <a:latin typeface="+mj-lt"/>
                        </a:rPr>
                        <a:t> 100-300</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err="1">
                          <a:solidFill>
                            <a:srgbClr val="000000"/>
                          </a:solidFill>
                          <a:effectLst/>
                          <a:latin typeface="+mj-lt"/>
                        </a:rPr>
                        <a:t>kCHF</a:t>
                      </a:r>
                      <a:r>
                        <a:rPr lang="de-CH" sz="900" b="0" i="0" u="none" strike="noStrike" dirty="0">
                          <a:solidFill>
                            <a:srgbClr val="000000"/>
                          </a:solidFill>
                          <a:effectLst/>
                          <a:latin typeface="+mj-lt"/>
                        </a:rPr>
                        <a:t> 301-1'500</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&gt; CHF 1.5 Mio.</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dirty="0">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dirty="0">
                          <a:solidFill>
                            <a:srgbClr val="000000"/>
                          </a:solidFill>
                          <a:effectLst/>
                          <a:latin typeface="Verdana" panose="020B0604030504040204" pitchFamily="34" charset="0"/>
                        </a:rPr>
                        <a:t>3</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a:solidFill>
                            <a:srgbClr val="000000"/>
                          </a:solidFill>
                          <a:effectLst/>
                          <a:latin typeface="Verdana" panose="020B0604030504040204" pitchFamily="34" charset="0"/>
                        </a:rPr>
                        <a:t>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a:solidFill>
                            <a:srgbClr val="000000"/>
                          </a:solidFill>
                          <a:effectLst/>
                          <a:latin typeface="Verdana" panose="020B0604030504040204" pitchFamily="34" charset="0"/>
                        </a:rPr>
                        <a:t>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711846654"/>
                  </a:ext>
                </a:extLst>
              </a:tr>
              <a:tr h="0">
                <a:tc>
                  <a:txBody>
                    <a:bodyPr/>
                    <a:lstStyle/>
                    <a:p>
                      <a:r>
                        <a:rPr lang="de-CH" sz="900" dirty="0" smtClean="0">
                          <a:latin typeface="+mj-lt"/>
                        </a:rPr>
                        <a:t>Projektdauer</a:t>
                      </a:r>
                      <a:endParaRPr lang="de-CH" sz="900" dirty="0">
                        <a:latin typeface="+mj-lt"/>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&lt; 3 Monate</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3-12 Monate</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1-2 Jahre</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l" fontAlgn="t"/>
                      <a:r>
                        <a:rPr lang="de-CH" sz="900" b="0" i="0" u="none" strike="noStrike" dirty="0">
                          <a:solidFill>
                            <a:srgbClr val="000000"/>
                          </a:solidFill>
                          <a:effectLst/>
                          <a:latin typeface="+mj-lt"/>
                        </a:rPr>
                        <a:t>&gt; 2 Jahre</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dirty="0">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a:solidFill>
                            <a:srgbClr val="000000"/>
                          </a:solidFill>
                          <a:effectLst/>
                          <a:latin typeface="Verdana" panose="020B0604030504040204" pitchFamily="34" charset="0"/>
                        </a:rPr>
                        <a:t>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a:txBody>
                    <a:bodyPr/>
                    <a:lstStyle/>
                    <a:p>
                      <a:pPr algn="ctr" fontAlgn="ctr"/>
                      <a:r>
                        <a:rPr lang="de-CH" sz="900" b="0" i="0" u="none" strike="noStrike">
                          <a:solidFill>
                            <a:srgbClr val="000000"/>
                          </a:solidFill>
                          <a:effectLst/>
                          <a:latin typeface="Verdana" panose="020B0604030504040204" pitchFamily="34" charset="0"/>
                        </a:rPr>
                        <a:t>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1629714328"/>
                  </a:ext>
                </a:extLst>
              </a:tr>
              <a:tr h="0">
                <a:tc>
                  <a:txBody>
                    <a:bodyPr/>
                    <a:lstStyle/>
                    <a:p>
                      <a:r>
                        <a:rPr lang="de-CH" sz="900" dirty="0" smtClean="0">
                          <a:latin typeface="+mj-lt"/>
                        </a:rPr>
                        <a:t>Anzahl Projektmitarbeitende</a:t>
                      </a:r>
                      <a:endParaRPr lang="de-CH" sz="900" dirty="0">
                        <a:latin typeface="+mj-lt"/>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&lt; 10</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11-20</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21-40</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a:solidFill>
                            <a:srgbClr val="000000"/>
                          </a:solidFill>
                          <a:effectLst/>
                          <a:latin typeface="+mj-lt"/>
                        </a:rPr>
                        <a:t>&gt; 40</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a:solidFill>
                            <a:srgbClr val="000000"/>
                          </a:solidFill>
                          <a:effectLst/>
                          <a:latin typeface="Verdana" panose="020B0604030504040204" pitchFamily="34" charset="0"/>
                        </a:rPr>
                        <a:t>3</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a:solidFill>
                            <a:srgbClr val="000000"/>
                          </a:solidFill>
                          <a:effectLst/>
                          <a:latin typeface="Verdana" panose="020B0604030504040204" pitchFamily="34" charset="0"/>
                        </a:rPr>
                        <a:t>3</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a:solidFill>
                            <a:srgbClr val="000000"/>
                          </a:solidFill>
                          <a:effectLst/>
                          <a:latin typeface="Verdana" panose="020B0604030504040204" pitchFamily="34" charset="0"/>
                        </a:rPr>
                        <a:t>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1339723218"/>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u="none" strike="noStrike" dirty="0" smtClean="0">
                          <a:effectLst/>
                          <a:latin typeface="+mj-lt"/>
                        </a:rPr>
                        <a:t>Anzahl betroffener Geschäftsprozesse </a:t>
                      </a:r>
                      <a:endParaRPr lang="de-CH" sz="900" b="1" i="0" u="none" strike="noStrike" dirty="0" smtClean="0">
                        <a:solidFill>
                          <a:srgbClr val="000000"/>
                        </a:solidFill>
                        <a:effectLst/>
                        <a:latin typeface="+mj-lt"/>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0-1</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2</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3</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&gt;3</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a:solidFill>
                            <a:srgbClr val="000000"/>
                          </a:solidFill>
                          <a:effectLst/>
                          <a:latin typeface="Verdana" panose="020B0604030504040204" pitchFamily="34" charset="0"/>
                        </a:rPr>
                        <a:t>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4071779460"/>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u="none" strike="noStrike" dirty="0" smtClean="0">
                          <a:effectLst/>
                          <a:latin typeface="+mj-lt"/>
                        </a:rPr>
                        <a:t>Anzahl  Infrastruktur-komponenten zur Integration</a:t>
                      </a:r>
                      <a:endParaRPr lang="de-CH" sz="900" b="1" i="0" u="none" strike="noStrike" dirty="0" smtClean="0">
                        <a:solidFill>
                          <a:srgbClr val="000000"/>
                        </a:solidFill>
                        <a:effectLst/>
                        <a:latin typeface="+mj-lt"/>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0-1</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2</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3</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&gt;3</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897622165"/>
                  </a:ext>
                </a:extLst>
              </a:tr>
              <a:tr h="0">
                <a:tc>
                  <a:txBody>
                    <a:bodyPr/>
                    <a:lstStyle/>
                    <a:p>
                      <a:r>
                        <a:rPr lang="de-CH" sz="900" u="none" strike="noStrike" dirty="0" smtClean="0">
                          <a:effectLst/>
                          <a:latin typeface="+mj-lt"/>
                        </a:rPr>
                        <a:t>Projektauswirkung, </a:t>
                      </a:r>
                      <a:br>
                        <a:rPr lang="de-CH" sz="900" u="none" strike="noStrike" dirty="0" smtClean="0">
                          <a:effectLst/>
                          <a:latin typeface="+mj-lt"/>
                        </a:rPr>
                      </a:br>
                      <a:r>
                        <a:rPr lang="de-CH" sz="900" u="none" strike="noStrike" dirty="0" smtClean="0">
                          <a:effectLst/>
                          <a:latin typeface="+mj-lt"/>
                        </a:rPr>
                        <a:t>-risiken und Veränderungen für Geschäftsbetrieb</a:t>
                      </a:r>
                      <a:endParaRPr lang="de-CH" sz="900" dirty="0">
                        <a:latin typeface="+mj-lt"/>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1 - minimal</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2 - klein</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3 - gross</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l" fontAlgn="t"/>
                      <a:r>
                        <a:rPr lang="de-CH" sz="900" b="0" i="0" u="none" strike="noStrike" dirty="0">
                          <a:solidFill>
                            <a:srgbClr val="000000"/>
                          </a:solidFill>
                          <a:effectLst/>
                          <a:latin typeface="+mj-lt"/>
                        </a:rPr>
                        <a:t>4 - sehr gross</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3</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0" i="0" u="none" strike="noStrike" dirty="0">
                          <a:solidFill>
                            <a:srgbClr val="000000"/>
                          </a:solidFill>
                          <a:effectLst/>
                          <a:latin typeface="Verdana" panose="020B0604030504040204" pitchFamily="34" charset="0"/>
                        </a:rPr>
                        <a:t>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3787294127"/>
                  </a:ext>
                </a:extLst>
              </a:tr>
              <a:tr h="0">
                <a:tc>
                  <a:txBody>
                    <a:bodyPr/>
                    <a:lstStyle/>
                    <a:p>
                      <a:endParaRPr lang="de-CH" sz="900" dirty="0">
                        <a:latin typeface="+mj-lt"/>
                      </a:endParaRPr>
                    </a:p>
                  </a:txBody>
                  <a:tcPr marL="36000" marR="36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t"/>
                      <a:endParaRPr lang="de-CH" sz="900" b="0" i="0" u="none" strike="noStrike" dirty="0">
                        <a:solidFill>
                          <a:srgbClr val="000000"/>
                        </a:solidFill>
                        <a:effectLst/>
                        <a:latin typeface="+mj-lt"/>
                      </a:endParaRPr>
                    </a:p>
                  </a:txBody>
                  <a:tcPr marL="36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t"/>
                      <a:endParaRPr lang="de-CH" sz="900" b="0" i="0" u="none" strike="noStrike" dirty="0">
                        <a:solidFill>
                          <a:srgbClr val="000000"/>
                        </a:solidFill>
                        <a:effectLst/>
                        <a:latin typeface="+mj-lt"/>
                      </a:endParaRPr>
                    </a:p>
                  </a:txBody>
                  <a:tcPr marL="36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gridSpan="2">
                  <a:txBody>
                    <a:bodyPr/>
                    <a:lstStyle/>
                    <a:p>
                      <a:pPr algn="r" fontAlgn="t"/>
                      <a:r>
                        <a:rPr lang="de-CH" sz="900" b="1" i="0" u="none" strike="noStrike" dirty="0" smtClean="0">
                          <a:solidFill>
                            <a:srgbClr val="000000"/>
                          </a:solidFill>
                          <a:effectLst/>
                          <a:latin typeface="+mj-lt"/>
                        </a:rPr>
                        <a:t>Summe</a:t>
                      </a:r>
                      <a:endParaRPr lang="de-CH" sz="900" b="1" i="0" u="none" strike="noStrike" dirty="0">
                        <a:solidFill>
                          <a:srgbClr val="000000"/>
                        </a:solidFill>
                        <a:effectLst/>
                        <a:latin typeface="+mj-lt"/>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algn="r" fontAlgn="t"/>
                      <a:endParaRPr lang="de-CH" sz="900" b="1" i="0" u="none" strike="noStrike" dirty="0">
                        <a:solidFill>
                          <a:srgbClr val="000000"/>
                        </a:solidFill>
                        <a:effectLst/>
                        <a:latin typeface="+mj-lt"/>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r>
                        <a:rPr lang="de-CH" sz="900" b="1" i="0" u="none" strike="noStrike" dirty="0" smtClean="0">
                          <a:solidFill>
                            <a:srgbClr val="000000"/>
                          </a:solidFill>
                          <a:effectLst/>
                          <a:latin typeface="Verdana" panose="020B0604030504040204" pitchFamily="34" charset="0"/>
                        </a:rPr>
                        <a:t>28</a:t>
                      </a:r>
                      <a:endParaRPr lang="de-CH" sz="900" b="1" i="0" u="none" strike="noStrike" dirty="0">
                        <a:solidFill>
                          <a:srgbClr val="000000"/>
                        </a:solidFill>
                        <a:effectLst/>
                        <a:latin typeface="Verdana" panose="020B0604030504040204"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1" i="0" u="none" strike="noStrike" dirty="0" smtClean="0">
                          <a:solidFill>
                            <a:srgbClr val="000000"/>
                          </a:solidFill>
                          <a:effectLst/>
                          <a:latin typeface="Verdana" panose="020B0604030504040204" pitchFamily="34" charset="0"/>
                        </a:rPr>
                        <a:t>21</a:t>
                      </a:r>
                      <a:endParaRPr lang="de-CH" sz="900" b="1" i="0" u="none" strike="noStrike" dirty="0">
                        <a:solidFill>
                          <a:srgbClr val="000000"/>
                        </a:solidFill>
                        <a:effectLst/>
                        <a:latin typeface="Verdana" panose="020B0604030504040204"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1" i="0" u="none" strike="noStrike" dirty="0" smtClean="0">
                          <a:solidFill>
                            <a:srgbClr val="000000"/>
                          </a:solidFill>
                          <a:effectLst/>
                          <a:latin typeface="Verdana" panose="020B0604030504040204" pitchFamily="34" charset="0"/>
                        </a:rPr>
                        <a:t>14</a:t>
                      </a:r>
                      <a:endParaRPr lang="de-CH" sz="900" b="1" i="0" u="none" strike="noStrike" dirty="0">
                        <a:solidFill>
                          <a:srgbClr val="000000"/>
                        </a:solidFill>
                        <a:effectLst/>
                        <a:latin typeface="Verdana" panose="020B0604030504040204"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900" b="1" i="0" u="none" strike="noStrike" dirty="0" smtClean="0">
                          <a:solidFill>
                            <a:srgbClr val="000000"/>
                          </a:solidFill>
                          <a:effectLst/>
                          <a:latin typeface="Verdana" panose="020B0604030504040204" pitchFamily="34" charset="0"/>
                        </a:rPr>
                        <a:t>9</a:t>
                      </a:r>
                      <a:endParaRPr lang="de-CH" sz="900" b="1" i="0" u="none" strike="noStrike" dirty="0">
                        <a:solidFill>
                          <a:srgbClr val="000000"/>
                        </a:solidFill>
                        <a:effectLst/>
                        <a:latin typeface="Verdana" panose="020B0604030504040204"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3348756048"/>
                  </a:ext>
                </a:extLst>
              </a:tr>
              <a:tr h="0">
                <a:tc>
                  <a:txBody>
                    <a:bodyPr/>
                    <a:lstStyle/>
                    <a:p>
                      <a:endParaRPr lang="de-CH" sz="900" dirty="0">
                        <a:latin typeface="+mj-lt"/>
                      </a:endParaRPr>
                    </a:p>
                  </a:txBody>
                  <a:tcPr marL="36000" marR="36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t"/>
                      <a:endParaRPr lang="de-CH" sz="900" b="0" i="0" u="none" strike="noStrike" dirty="0">
                        <a:solidFill>
                          <a:srgbClr val="000000"/>
                        </a:solidFill>
                        <a:effectLst/>
                        <a:latin typeface="+mj-lt"/>
                      </a:endParaRPr>
                    </a:p>
                  </a:txBody>
                  <a:tcPr marL="36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t"/>
                      <a:endParaRPr lang="de-CH" sz="900" b="0" i="0" u="none" strike="noStrike" dirty="0">
                        <a:solidFill>
                          <a:srgbClr val="000000"/>
                        </a:solidFill>
                        <a:effectLst/>
                        <a:latin typeface="+mj-lt"/>
                      </a:endParaRPr>
                    </a:p>
                  </a:txBody>
                  <a:tcPr marL="36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gridSpan="2">
                  <a:txBody>
                    <a:bodyPr/>
                    <a:lstStyle/>
                    <a:p>
                      <a:pPr algn="r" fontAlgn="t"/>
                      <a:r>
                        <a:rPr lang="de-CH" sz="900" b="1" i="0" u="none" strike="noStrike" dirty="0" smtClean="0">
                          <a:solidFill>
                            <a:srgbClr val="000000"/>
                          </a:solidFill>
                          <a:effectLst/>
                          <a:latin typeface="+mj-lt"/>
                        </a:rPr>
                        <a:t>Projektgrösse</a:t>
                      </a:r>
                      <a:endParaRPr lang="de-CH" sz="900" b="1" i="0" u="none" strike="noStrike" dirty="0">
                        <a:solidFill>
                          <a:srgbClr val="000000"/>
                        </a:solidFill>
                        <a:effectLst/>
                        <a:latin typeface="+mj-lt"/>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algn="l" fontAlgn="t"/>
                      <a:endParaRPr lang="de-CH" sz="900" b="1" i="0" u="none" strike="noStrike" dirty="0">
                        <a:solidFill>
                          <a:srgbClr val="000000"/>
                        </a:solidFill>
                        <a:effectLst/>
                        <a:latin typeface="+mj-lt"/>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r>
                        <a:rPr lang="de-CH" sz="1100" b="1" i="0" u="none" strike="noStrike" dirty="0" smtClean="0">
                          <a:solidFill>
                            <a:srgbClr val="000000"/>
                          </a:solidFill>
                          <a:effectLst/>
                          <a:latin typeface="Verdana" panose="020B0604030504040204" pitchFamily="34" charset="0"/>
                        </a:rPr>
                        <a:t>XL</a:t>
                      </a:r>
                      <a:endParaRPr lang="de-CH" sz="1100" b="1" i="0" u="none" strike="noStrike" dirty="0">
                        <a:solidFill>
                          <a:srgbClr val="000000"/>
                        </a:solidFill>
                        <a:effectLst/>
                        <a:latin typeface="Verdana" panose="020B0604030504040204"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1100" b="1" i="0" u="none" strike="noStrike" dirty="0" smtClean="0">
                          <a:solidFill>
                            <a:srgbClr val="000000"/>
                          </a:solidFill>
                          <a:effectLst/>
                          <a:latin typeface="Verdana" panose="020B0604030504040204" pitchFamily="34" charset="0"/>
                        </a:rPr>
                        <a:t>L</a:t>
                      </a:r>
                      <a:endParaRPr lang="de-CH" sz="1100" b="1" i="0" u="none" strike="noStrike" dirty="0">
                        <a:solidFill>
                          <a:srgbClr val="000000"/>
                        </a:solidFill>
                        <a:effectLst/>
                        <a:latin typeface="Verdana" panose="020B0604030504040204"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1100" b="1" i="0" u="none" strike="noStrike" dirty="0" smtClean="0">
                          <a:solidFill>
                            <a:srgbClr val="000000"/>
                          </a:solidFill>
                          <a:effectLst/>
                          <a:latin typeface="Verdana" panose="020B0604030504040204" pitchFamily="34" charset="0"/>
                        </a:rPr>
                        <a:t>M</a:t>
                      </a:r>
                      <a:endParaRPr lang="de-CH" sz="1100" b="1" i="0" u="none" strike="noStrike" dirty="0">
                        <a:solidFill>
                          <a:srgbClr val="000000"/>
                        </a:solidFill>
                        <a:effectLst/>
                        <a:latin typeface="Verdana" panose="020B0604030504040204"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tc>
                  <a:txBody>
                    <a:bodyPr/>
                    <a:lstStyle/>
                    <a:p>
                      <a:pPr algn="ctr" fontAlgn="ctr"/>
                      <a:r>
                        <a:rPr lang="de-CH" sz="1100" b="1" i="0" u="none" strike="noStrike" dirty="0" smtClean="0">
                          <a:solidFill>
                            <a:srgbClr val="000000"/>
                          </a:solidFill>
                          <a:effectLst/>
                          <a:latin typeface="Verdana" panose="020B0604030504040204" pitchFamily="34" charset="0"/>
                        </a:rPr>
                        <a:t>S</a:t>
                      </a:r>
                      <a:endParaRPr lang="de-CH" sz="1100" b="1" i="0" u="none" strike="noStrike" dirty="0">
                        <a:solidFill>
                          <a:srgbClr val="000000"/>
                        </a:solidFill>
                        <a:effectLst/>
                        <a:latin typeface="Verdana" panose="020B0604030504040204"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2458544466"/>
                  </a:ext>
                </a:extLst>
              </a:tr>
            </a:tbl>
          </a:graphicData>
        </a:graphic>
      </p:graphicFrame>
      <p:sp>
        <p:nvSpPr>
          <p:cNvPr id="9" name="Textfeld 8"/>
          <p:cNvSpPr txBox="1"/>
          <p:nvPr/>
        </p:nvSpPr>
        <p:spPr>
          <a:xfrm>
            <a:off x="5724128" y="836712"/>
            <a:ext cx="2376264" cy="184666"/>
          </a:xfrm>
          <a:prstGeom prst="rect">
            <a:avLst/>
          </a:prstGeom>
          <a:noFill/>
        </p:spPr>
        <p:txBody>
          <a:bodyPr wrap="square" lIns="0" tIns="0" rIns="0" bIns="0" rtlCol="0">
            <a:spAutoFit/>
          </a:bodyPr>
          <a:lstStyle/>
          <a:p>
            <a:r>
              <a:rPr lang="de-CH" sz="1200" dirty="0" smtClean="0">
                <a:solidFill>
                  <a:schemeClr val="tx1"/>
                </a:solidFill>
                <a:latin typeface="+mj-lt"/>
              </a:rPr>
              <a:t>Beispielprojekte inkl. Bewertung</a:t>
            </a:r>
          </a:p>
        </p:txBody>
      </p:sp>
      <p:sp>
        <p:nvSpPr>
          <p:cNvPr id="10" name="Eckige Klammer links 9"/>
          <p:cNvSpPr/>
          <p:nvPr/>
        </p:nvSpPr>
        <p:spPr bwMode="auto">
          <a:xfrm rot="5400000">
            <a:off x="6786246" y="-307787"/>
            <a:ext cx="108012" cy="2808312"/>
          </a:xfrm>
          <a:prstGeom prst="leftBracket">
            <a:avLst/>
          </a:prstGeom>
          <a:ln/>
          <a:extLst/>
        </p:spPr>
        <p:style>
          <a:lnRef idx="1">
            <a:schemeClr val="accent1"/>
          </a:lnRef>
          <a:fillRef idx="0">
            <a:schemeClr val="accent1"/>
          </a:fillRef>
          <a:effectRef idx="0">
            <a:schemeClr val="accent1"/>
          </a:effectRef>
          <a:fontRef idx="minor">
            <a:schemeClr val="tx1"/>
          </a:fontRef>
        </p:style>
        <p:txBody>
          <a:bodyPr vert="horz" wrap="square" lIns="0" tIns="0" rIns="0" bIns="0" numCol="1" rtlCol="0" anchor="t" anchorCtr="0" compatLnSpc="1">
            <a:prstTxWarp prst="textNoShape">
              <a:avLst/>
            </a:prstTxWarp>
          </a:bodyPr>
          <a:lstStyle/>
          <a:p>
            <a:pPr marL="0" marR="0" indent="0" algn="r" defTabSz="673100" rtl="0" eaLnBrk="1" fontAlgn="base" latinLnBrk="0" hangingPunct="1">
              <a:lnSpc>
                <a:spcPct val="100000"/>
              </a:lnSpc>
              <a:spcBef>
                <a:spcPct val="0"/>
              </a:spcBef>
              <a:spcAft>
                <a:spcPct val="0"/>
              </a:spcAft>
              <a:buClrTx/>
              <a:buSzTx/>
              <a:buFontTx/>
              <a:buNone/>
              <a:tabLst/>
            </a:pPr>
            <a:endParaRPr kumimoji="0" lang="de-CH" sz="600" b="1" i="0" u="none" strike="noStrike" cap="none" normalizeH="0" baseline="0">
              <a:ln>
                <a:noFill/>
              </a:ln>
              <a:solidFill>
                <a:srgbClr val="333333"/>
              </a:solidFill>
              <a:effectLst/>
              <a:latin typeface="Arial" charset="0"/>
              <a:ea typeface="ＭＳ Ｐゴシック" charset="0"/>
              <a:cs typeface="Arial" charset="0"/>
            </a:endParaRPr>
          </a:p>
        </p:txBody>
      </p:sp>
      <p:graphicFrame>
        <p:nvGraphicFramePr>
          <p:cNvPr id="12" name="Tabelle 11"/>
          <p:cNvGraphicFramePr>
            <a:graphicFrameLocks noGrp="1"/>
          </p:cNvGraphicFramePr>
          <p:nvPr>
            <p:extLst>
              <p:ext uri="{D42A27DB-BD31-4B8C-83A1-F6EECF244321}">
                <p14:modId xmlns:p14="http://schemas.microsoft.com/office/powerpoint/2010/main" val="883627133"/>
              </p:ext>
            </p:extLst>
          </p:nvPr>
        </p:nvGraphicFramePr>
        <p:xfrm>
          <a:off x="395288" y="5085184"/>
          <a:ext cx="1879373" cy="1143000"/>
        </p:xfrm>
        <a:graphic>
          <a:graphicData uri="http://schemas.openxmlformats.org/drawingml/2006/table">
            <a:tbl>
              <a:tblPr firstRow="1" bandRow="1">
                <a:tableStyleId>{9D7B26C5-4107-4FEC-AEDC-1716B250A1EF}</a:tableStyleId>
              </a:tblPr>
              <a:tblGrid>
                <a:gridCol w="1015373">
                  <a:extLst>
                    <a:ext uri="{9D8B030D-6E8A-4147-A177-3AD203B41FA5}">
                      <a16:colId xmlns:a16="http://schemas.microsoft.com/office/drawing/2014/main" val="2437209610"/>
                    </a:ext>
                  </a:extLst>
                </a:gridCol>
                <a:gridCol w="864000">
                  <a:extLst>
                    <a:ext uri="{9D8B030D-6E8A-4147-A177-3AD203B41FA5}">
                      <a16:colId xmlns:a16="http://schemas.microsoft.com/office/drawing/2014/main" val="898164716"/>
                    </a:ext>
                  </a:extLst>
                </a:gridCol>
              </a:tblGrid>
              <a:tr h="216000">
                <a:tc>
                  <a:txBody>
                    <a:bodyPr/>
                    <a:lstStyle/>
                    <a:p>
                      <a:r>
                        <a:rPr lang="de-CH" sz="900" dirty="0" smtClean="0"/>
                        <a:t>Projektgrösse</a:t>
                      </a:r>
                      <a:endParaRPr lang="de-CH" sz="900" dirty="0"/>
                    </a:p>
                  </a:txBody>
                  <a:tcPr/>
                </a:tc>
                <a:tc>
                  <a:txBody>
                    <a:bodyPr/>
                    <a:lstStyle/>
                    <a:p>
                      <a:r>
                        <a:rPr lang="de-CH" sz="900" dirty="0" smtClean="0"/>
                        <a:t>Punkte</a:t>
                      </a:r>
                      <a:endParaRPr lang="de-CH" sz="900" dirty="0"/>
                    </a:p>
                  </a:txBody>
                  <a:tcPr/>
                </a:tc>
                <a:extLst>
                  <a:ext uri="{0D108BD9-81ED-4DB2-BD59-A6C34878D82A}">
                    <a16:rowId xmlns:a16="http://schemas.microsoft.com/office/drawing/2014/main" val="1158132436"/>
                  </a:ext>
                </a:extLst>
              </a:tr>
              <a:tr h="216000">
                <a:tc>
                  <a:txBody>
                    <a:bodyPr/>
                    <a:lstStyle/>
                    <a:p>
                      <a:r>
                        <a:rPr lang="de-CH" sz="900" dirty="0" smtClean="0"/>
                        <a:t>S-Projekt</a:t>
                      </a:r>
                      <a:endParaRPr lang="de-CH" sz="900" dirty="0"/>
                    </a:p>
                  </a:txBody>
                  <a:tcPr/>
                </a:tc>
                <a:tc>
                  <a:txBody>
                    <a:bodyPr/>
                    <a:lstStyle/>
                    <a:p>
                      <a:r>
                        <a:rPr lang="de-CH" sz="900" dirty="0" smtClean="0"/>
                        <a:t>7-12 Punkte</a:t>
                      </a:r>
                      <a:endParaRPr lang="de-CH" sz="900" dirty="0"/>
                    </a:p>
                  </a:txBody>
                  <a:tcPr/>
                </a:tc>
                <a:extLst>
                  <a:ext uri="{0D108BD9-81ED-4DB2-BD59-A6C34878D82A}">
                    <a16:rowId xmlns:a16="http://schemas.microsoft.com/office/drawing/2014/main" val="3015164069"/>
                  </a:ext>
                </a:extLst>
              </a:tr>
              <a:tr h="216000">
                <a:tc>
                  <a:txBody>
                    <a:bodyPr/>
                    <a:lstStyle/>
                    <a:p>
                      <a:r>
                        <a:rPr lang="de-CH" sz="900" dirty="0" smtClean="0"/>
                        <a:t>M-Projekt</a:t>
                      </a:r>
                      <a:endParaRPr lang="de-CH" sz="900" dirty="0"/>
                    </a:p>
                  </a:txBody>
                  <a:tcPr/>
                </a:tc>
                <a:tc>
                  <a:txBody>
                    <a:bodyPr/>
                    <a:lstStyle/>
                    <a:p>
                      <a:r>
                        <a:rPr lang="de-CH" sz="900" dirty="0" smtClean="0"/>
                        <a:t>13-19 Punkte</a:t>
                      </a:r>
                      <a:endParaRPr lang="de-CH" sz="900" dirty="0"/>
                    </a:p>
                  </a:txBody>
                  <a:tcPr/>
                </a:tc>
                <a:extLst>
                  <a:ext uri="{0D108BD9-81ED-4DB2-BD59-A6C34878D82A}">
                    <a16:rowId xmlns:a16="http://schemas.microsoft.com/office/drawing/2014/main" val="1124461216"/>
                  </a:ext>
                </a:extLst>
              </a:tr>
              <a:tr h="216000">
                <a:tc>
                  <a:txBody>
                    <a:bodyPr/>
                    <a:lstStyle/>
                    <a:p>
                      <a:r>
                        <a:rPr lang="de-CH" sz="900" dirty="0" smtClean="0"/>
                        <a:t>L-Projekt</a:t>
                      </a:r>
                      <a:endParaRPr lang="de-CH" sz="900" dirty="0"/>
                    </a:p>
                  </a:txBody>
                  <a:tcPr/>
                </a:tc>
                <a:tc>
                  <a:txBody>
                    <a:bodyPr/>
                    <a:lstStyle/>
                    <a:p>
                      <a:r>
                        <a:rPr lang="de-CH" sz="900" dirty="0" smtClean="0"/>
                        <a:t>20-24 Punkte</a:t>
                      </a:r>
                      <a:endParaRPr lang="de-CH" sz="900" dirty="0"/>
                    </a:p>
                  </a:txBody>
                  <a:tcPr/>
                </a:tc>
                <a:extLst>
                  <a:ext uri="{0D108BD9-81ED-4DB2-BD59-A6C34878D82A}">
                    <a16:rowId xmlns:a16="http://schemas.microsoft.com/office/drawing/2014/main" val="2539654369"/>
                  </a:ext>
                </a:extLst>
              </a:tr>
              <a:tr h="216000">
                <a:tc>
                  <a:txBody>
                    <a:bodyPr/>
                    <a:lstStyle/>
                    <a:p>
                      <a:r>
                        <a:rPr lang="de-CH" sz="900" dirty="0" smtClean="0"/>
                        <a:t>XL-Projekt</a:t>
                      </a:r>
                      <a:endParaRPr lang="de-CH" sz="900" dirty="0"/>
                    </a:p>
                  </a:txBody>
                  <a:tcPr/>
                </a:tc>
                <a:tc>
                  <a:txBody>
                    <a:bodyPr/>
                    <a:lstStyle/>
                    <a:p>
                      <a:r>
                        <a:rPr lang="de-CH" sz="900" dirty="0" smtClean="0"/>
                        <a:t>&gt;</a:t>
                      </a:r>
                      <a:r>
                        <a:rPr lang="de-CH" sz="900" baseline="0" dirty="0" smtClean="0"/>
                        <a:t> 24 Punkte</a:t>
                      </a:r>
                      <a:endParaRPr lang="de-CH" sz="900" dirty="0"/>
                    </a:p>
                  </a:txBody>
                  <a:tcPr/>
                </a:tc>
                <a:extLst>
                  <a:ext uri="{0D108BD9-81ED-4DB2-BD59-A6C34878D82A}">
                    <a16:rowId xmlns:a16="http://schemas.microsoft.com/office/drawing/2014/main" val="3478123897"/>
                  </a:ext>
                </a:extLst>
              </a:tr>
            </a:tbl>
          </a:graphicData>
        </a:graphic>
      </p:graphicFrame>
      <p:sp>
        <p:nvSpPr>
          <p:cNvPr id="13" name="Textfeld 12"/>
          <p:cNvSpPr txBox="1"/>
          <p:nvPr/>
        </p:nvSpPr>
        <p:spPr>
          <a:xfrm>
            <a:off x="686902" y="4868870"/>
            <a:ext cx="1296144" cy="161583"/>
          </a:xfrm>
          <a:prstGeom prst="rect">
            <a:avLst/>
          </a:prstGeom>
          <a:noFill/>
        </p:spPr>
        <p:txBody>
          <a:bodyPr wrap="square" lIns="0" tIns="0" rIns="0" bIns="0" rtlCol="0">
            <a:spAutoFit/>
          </a:bodyPr>
          <a:lstStyle/>
          <a:p>
            <a:r>
              <a:rPr lang="de-CH" sz="1050" dirty="0" smtClean="0">
                <a:solidFill>
                  <a:schemeClr val="tx1"/>
                </a:solidFill>
                <a:latin typeface="+mj-lt"/>
              </a:rPr>
              <a:t>Bewertungslegende</a:t>
            </a:r>
          </a:p>
        </p:txBody>
      </p:sp>
    </p:spTree>
    <p:extLst>
      <p:ext uri="{BB962C8B-B14F-4D97-AF65-F5344CB8AC3E}">
        <p14:creationId xmlns:p14="http://schemas.microsoft.com/office/powerpoint/2010/main" val="2597042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lussdiagramm: Prozess 54">
            <a:extLst>
              <a:ext uri="{FF2B5EF4-FFF2-40B4-BE49-F238E27FC236}">
                <a16:creationId xmlns:a16="http://schemas.microsoft.com/office/drawing/2014/main" id="{FE129FED-C6DE-44A0-8F5A-97623DBC2B98}"/>
              </a:ext>
            </a:extLst>
          </p:cNvPr>
          <p:cNvSpPr/>
          <p:nvPr/>
        </p:nvSpPr>
        <p:spPr bwMode="auto">
          <a:xfrm>
            <a:off x="349416" y="1430222"/>
            <a:ext cx="8615072" cy="1325994"/>
          </a:xfrm>
          <a:prstGeom prst="flowChartProcess">
            <a:avLst/>
          </a:prstGeom>
          <a:solidFill>
            <a:srgbClr val="000000">
              <a:lumMod val="90000"/>
              <a:lumOff val="10000"/>
              <a:alpha val="30000"/>
            </a:srgbClr>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000" b="0" i="0" u="none" strike="noStrike" kern="0" cap="none" spc="0" normalizeH="0" baseline="0" noProof="0" dirty="0">
              <a:ln>
                <a:noFill/>
              </a:ln>
              <a:solidFill>
                <a:srgbClr val="FFFFFF"/>
              </a:solidFill>
              <a:effectLst/>
              <a:uLnTx/>
              <a:uFillTx/>
              <a:latin typeface="Arial"/>
              <a:ea typeface="+mn-ea"/>
              <a:cs typeface="Arial" pitchFamily="34" charset="0"/>
            </a:endParaRPr>
          </a:p>
        </p:txBody>
      </p:sp>
      <p:sp>
        <p:nvSpPr>
          <p:cNvPr id="2" name="Titel 1"/>
          <p:cNvSpPr>
            <a:spLocks noGrp="1"/>
          </p:cNvSpPr>
          <p:nvPr>
            <p:ph type="title"/>
          </p:nvPr>
        </p:nvSpPr>
        <p:spPr/>
        <p:txBody>
          <a:bodyPr/>
          <a:lstStyle/>
          <a:p>
            <a:r>
              <a:rPr lang="de-CH" dirty="0" smtClean="0"/>
              <a:t>Phasenmodell</a:t>
            </a:r>
            <a:endParaRPr lang="de-CH" dirty="0"/>
          </a:p>
        </p:txBody>
      </p:sp>
      <p:sp>
        <p:nvSpPr>
          <p:cNvPr id="54" name="Flussdiagramm: Prozess 53">
            <a:extLst>
              <a:ext uri="{FF2B5EF4-FFF2-40B4-BE49-F238E27FC236}">
                <a16:creationId xmlns:a16="http://schemas.microsoft.com/office/drawing/2014/main" id="{CDC8EABC-6EE9-45B4-9DF2-F517E61D624A}"/>
              </a:ext>
            </a:extLst>
          </p:cNvPr>
          <p:cNvSpPr/>
          <p:nvPr/>
        </p:nvSpPr>
        <p:spPr bwMode="auto">
          <a:xfrm>
            <a:off x="340732" y="2840737"/>
            <a:ext cx="8623756" cy="3441009"/>
          </a:xfrm>
          <a:prstGeom prst="flowChartProcess">
            <a:avLst/>
          </a:prstGeom>
          <a:solidFill>
            <a:srgbClr val="000000">
              <a:lumMod val="75000"/>
              <a:lumOff val="25000"/>
              <a:alpha val="15000"/>
            </a:srgbClr>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000" b="0" i="0" u="none" strike="noStrike" kern="0" cap="none" spc="0" normalizeH="0" baseline="0" noProof="0" dirty="0">
              <a:ln>
                <a:noFill/>
              </a:ln>
              <a:solidFill>
                <a:srgbClr val="FFFFFF"/>
              </a:solidFill>
              <a:effectLst/>
              <a:uLnTx/>
              <a:uFillTx/>
              <a:latin typeface="Arial"/>
              <a:ea typeface="+mn-ea"/>
              <a:cs typeface="Arial" pitchFamily="34" charset="0"/>
            </a:endParaRPr>
          </a:p>
        </p:txBody>
      </p:sp>
      <p:sp>
        <p:nvSpPr>
          <p:cNvPr id="56" name="Rectangle 8">
            <a:hlinkClick r:id="rId3" action="ppaction://hlinksldjump"/>
          </p:cNvPr>
          <p:cNvSpPr>
            <a:spLocks noChangeArrowheads="1"/>
          </p:cNvSpPr>
          <p:nvPr/>
        </p:nvSpPr>
        <p:spPr bwMode="auto">
          <a:xfrm>
            <a:off x="349415" y="944863"/>
            <a:ext cx="1522465" cy="406611"/>
          </a:xfrm>
          <a:prstGeom prst="rightArrow">
            <a:avLst>
              <a:gd name="adj1" fmla="val 50000"/>
              <a:gd name="adj2" fmla="val 60899"/>
            </a:avLst>
          </a:prstGeom>
          <a:solidFill>
            <a:srgbClr val="9D9D9C"/>
          </a:solidFill>
          <a:ln>
            <a:noFill/>
          </a:ln>
        </p:spPr>
        <p:txBody>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600" b="0" i="0" u="none" strike="noStrike" kern="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7" name="Rectangle 9">
            <a:hlinkClick r:id="rId3" action="ppaction://hlinksldjump"/>
          </p:cNvPr>
          <p:cNvSpPr>
            <a:spLocks noChangeArrowheads="1"/>
          </p:cNvSpPr>
          <p:nvPr/>
        </p:nvSpPr>
        <p:spPr bwMode="auto">
          <a:xfrm>
            <a:off x="413763" y="1070050"/>
            <a:ext cx="122907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de-DE" altLang="de-DE" sz="1000" b="0" dirty="0" smtClean="0">
                <a:solidFill>
                  <a:srgbClr val="000000"/>
                </a:solidFill>
                <a:cs typeface="Arial" panose="020B0604020202020204" pitchFamily="34" charset="0"/>
              </a:rPr>
              <a:t>Anforderungen</a:t>
            </a:r>
          </a:p>
        </p:txBody>
      </p:sp>
      <p:sp>
        <p:nvSpPr>
          <p:cNvPr id="58" name="AutoShape 4"/>
          <p:cNvSpPr>
            <a:spLocks noChangeAspect="1" noChangeArrowheads="1" noTextEdit="1"/>
          </p:cNvSpPr>
          <p:nvPr/>
        </p:nvSpPr>
        <p:spPr bwMode="auto">
          <a:xfrm>
            <a:off x="2483664" y="989323"/>
            <a:ext cx="5482429" cy="570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de-CH" sz="900" b="0" smtClean="0">
              <a:solidFill>
                <a:srgbClr val="000000"/>
              </a:solidFill>
              <a:latin typeface="Arial" panose="020B0604020202020204" pitchFamily="34" charset="0"/>
              <a:ea typeface="ＭＳ Ｐゴシック" panose="020B0600070205080204" pitchFamily="34" charset="-128"/>
              <a:cs typeface="+mn-cs"/>
            </a:endParaRPr>
          </a:p>
        </p:txBody>
      </p:sp>
      <p:sp>
        <p:nvSpPr>
          <p:cNvPr id="59" name="Rectangle 8">
            <a:hlinkClick r:id="rId4" action="ppaction://hlinksldjump"/>
          </p:cNvPr>
          <p:cNvSpPr>
            <a:spLocks noChangeArrowheads="1"/>
          </p:cNvSpPr>
          <p:nvPr/>
        </p:nvSpPr>
        <p:spPr bwMode="auto">
          <a:xfrm>
            <a:off x="1979712" y="961066"/>
            <a:ext cx="1224000" cy="391377"/>
          </a:xfrm>
          <a:prstGeom prst="rect">
            <a:avLst/>
          </a:prstGeom>
          <a:solidFill>
            <a:srgbClr val="000000"/>
          </a:solidFill>
          <a:ln>
            <a:noFill/>
          </a:ln>
        </p:spPr>
        <p:txBody>
          <a:bodyPr tIns="0" anchor="ct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de-DE" altLang="de-DE" sz="14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mn-cs"/>
              </a:rPr>
              <a:t>Initialisierung</a:t>
            </a:r>
          </a:p>
        </p:txBody>
      </p:sp>
      <p:sp>
        <p:nvSpPr>
          <p:cNvPr id="60" name="Flussdiagramm: Prozess 59">
            <a:extLst>
              <a:ext uri="{FF2B5EF4-FFF2-40B4-BE49-F238E27FC236}">
                <a16:creationId xmlns:a16="http://schemas.microsoft.com/office/drawing/2014/main" id="{9A8222A7-E829-4577-8A4D-3C030BE8255B}"/>
              </a:ext>
            </a:extLst>
          </p:cNvPr>
          <p:cNvSpPr/>
          <p:nvPr/>
        </p:nvSpPr>
        <p:spPr bwMode="auto">
          <a:xfrm>
            <a:off x="812438" y="2047042"/>
            <a:ext cx="1095266" cy="626338"/>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Entscheid, </a:t>
            </a:r>
            <a:r>
              <a:rPr kumimoji="0" lang="de-DE" sz="800" b="0" i="0" u="none" strike="noStrike" kern="0" cap="none" spc="0" normalizeH="0" baseline="0" noProof="0" dirty="0">
                <a:ln>
                  <a:noFill/>
                </a:ln>
                <a:solidFill>
                  <a:srgbClr val="FFFFFF"/>
                </a:solidFill>
                <a:effectLst/>
                <a:uLnTx/>
                <a:uFillTx/>
                <a:latin typeface="Arial"/>
                <a:ea typeface="ＭＳ Ｐゴシック" pitchFamily="34" charset="-128"/>
                <a:cs typeface="Arial" pitchFamily="34" charset="0"/>
              </a:rPr>
              <a:t>ob </a:t>
            </a: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weitere </a:t>
            </a:r>
            <a:r>
              <a:rPr kumimoji="0" lang="de-DE" sz="800" b="0" i="0" u="none" strike="noStrike" kern="0" cap="none" spc="0" normalizeH="0" baseline="0" noProof="0" dirty="0">
                <a:ln>
                  <a:noFill/>
                </a:ln>
                <a:solidFill>
                  <a:srgbClr val="FFFFFF"/>
                </a:solidFill>
                <a:effectLst/>
                <a:uLnTx/>
                <a:uFillTx/>
                <a:latin typeface="Arial"/>
                <a:ea typeface="ＭＳ Ｐゴシック" pitchFamily="34" charset="-128"/>
                <a:cs typeface="Arial" pitchFamily="34" charset="0"/>
              </a:rPr>
              <a:t>Konkretisierung </a:t>
            </a: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der Projektidee beauftragt </a:t>
            </a:r>
            <a:r>
              <a:rPr kumimoji="0" lang="de-DE" sz="800" b="0" i="0" u="none" strike="noStrike" kern="0" cap="none" spc="0" normalizeH="0" baseline="0" noProof="0" dirty="0">
                <a:ln>
                  <a:noFill/>
                </a:ln>
                <a:solidFill>
                  <a:srgbClr val="FFFFFF"/>
                </a:solidFill>
                <a:effectLst/>
                <a:uLnTx/>
                <a:uFillTx/>
                <a:latin typeface="Arial"/>
                <a:ea typeface="ＭＳ Ｐゴシック" pitchFamily="34" charset="-128"/>
                <a:cs typeface="Arial" pitchFamily="34" charset="0"/>
              </a:rPr>
              <a:t>wird</a:t>
            </a:r>
          </a:p>
        </p:txBody>
      </p:sp>
      <p:sp>
        <p:nvSpPr>
          <p:cNvPr id="61" name="Flussdiagramm: Prozess 60">
            <a:extLst>
              <a:ext uri="{FF2B5EF4-FFF2-40B4-BE49-F238E27FC236}">
                <a16:creationId xmlns:a16="http://schemas.microsoft.com/office/drawing/2014/main" id="{A4FE563B-8CC3-4829-B431-0C6DC53B87AC}"/>
              </a:ext>
            </a:extLst>
          </p:cNvPr>
          <p:cNvSpPr/>
          <p:nvPr/>
        </p:nvSpPr>
        <p:spPr bwMode="auto">
          <a:xfrm>
            <a:off x="1979712" y="2043645"/>
            <a:ext cx="1225899" cy="629735"/>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Prüfung, ob und wie (Termin, Aufwand, Kosten) sich die Idee realisieren lässt</a:t>
            </a:r>
            <a:r>
              <a:rPr kumimoji="0" lang="de-DE" sz="800" b="0" i="0" u="none" strike="noStrike" kern="0" cap="none" spc="0" normalizeH="0" noProof="0" dirty="0" smtClean="0">
                <a:ln>
                  <a:noFill/>
                </a:ln>
                <a:solidFill>
                  <a:srgbClr val="FFFFFF"/>
                </a:solidFill>
                <a:effectLst/>
                <a:uLnTx/>
                <a:uFillTx/>
                <a:latin typeface="Arial"/>
                <a:ea typeface="ＭＳ Ｐゴシック" pitchFamily="34" charset="-128"/>
                <a:cs typeface="Arial" pitchFamily="34" charset="0"/>
              </a:rPr>
              <a:t> und ob Projekt gestartet wird</a:t>
            </a:r>
            <a:endPar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endParaRPr>
          </a:p>
        </p:txBody>
      </p:sp>
      <p:sp>
        <p:nvSpPr>
          <p:cNvPr id="62" name="Flussdiagramm: Prozess 61">
            <a:extLst>
              <a:ext uri="{FF2B5EF4-FFF2-40B4-BE49-F238E27FC236}">
                <a16:creationId xmlns:a16="http://schemas.microsoft.com/office/drawing/2014/main" id="{43CBC17B-D819-4BF5-AB5F-E0E221357E35}"/>
              </a:ext>
            </a:extLst>
          </p:cNvPr>
          <p:cNvSpPr/>
          <p:nvPr/>
        </p:nvSpPr>
        <p:spPr bwMode="auto">
          <a:xfrm>
            <a:off x="3282708" y="2037906"/>
            <a:ext cx="1224624" cy="635473"/>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800" b="0" kern="0" dirty="0" smtClean="0">
                <a:solidFill>
                  <a:srgbClr val="FFFFFF"/>
                </a:solidFill>
                <a:latin typeface="Arial"/>
                <a:ea typeface="ＭＳ Ｐゴシック" pitchFamily="34" charset="-128"/>
                <a:cs typeface="Arial" pitchFamily="34" charset="0"/>
              </a:rPr>
              <a:t>Konzept, wie </a:t>
            </a: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die Lösung aussehen wird.</a:t>
            </a:r>
          </a:p>
        </p:txBody>
      </p:sp>
      <p:sp>
        <p:nvSpPr>
          <p:cNvPr id="63" name="Flussdiagramm: Prozess 62">
            <a:extLst>
              <a:ext uri="{FF2B5EF4-FFF2-40B4-BE49-F238E27FC236}">
                <a16:creationId xmlns:a16="http://schemas.microsoft.com/office/drawing/2014/main" id="{F3CBD393-A96E-49D9-9112-31809B6E9033}"/>
              </a:ext>
            </a:extLst>
          </p:cNvPr>
          <p:cNvSpPr/>
          <p:nvPr/>
        </p:nvSpPr>
        <p:spPr bwMode="auto">
          <a:xfrm>
            <a:off x="4591924" y="2037905"/>
            <a:ext cx="1220040" cy="635473"/>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Lösung ist entwickelt (auf Basis des Konzepts)</a:t>
            </a:r>
          </a:p>
        </p:txBody>
      </p:sp>
      <p:sp>
        <p:nvSpPr>
          <p:cNvPr id="64" name="Flussdiagramm: Prozess 63">
            <a:extLst>
              <a:ext uri="{FF2B5EF4-FFF2-40B4-BE49-F238E27FC236}">
                <a16:creationId xmlns:a16="http://schemas.microsoft.com/office/drawing/2014/main" id="{699F2CFB-13B3-4AC9-BDA4-69086B8441F7}"/>
              </a:ext>
            </a:extLst>
          </p:cNvPr>
          <p:cNvSpPr/>
          <p:nvPr/>
        </p:nvSpPr>
        <p:spPr bwMode="auto">
          <a:xfrm>
            <a:off x="7209124" y="2035092"/>
            <a:ext cx="1224000" cy="638288"/>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Lösung in Betrieb genommen. Projekt offiziell beendet </a:t>
            </a:r>
            <a:r>
              <a:rPr kumimoji="0" lang="de-DE" sz="800" b="0" i="0" u="none" strike="noStrike" kern="0" cap="none" spc="0" normalizeH="0" baseline="0" noProof="0" dirty="0" smtClean="0">
                <a:ln>
                  <a:noFill/>
                </a:ln>
                <a:effectLst/>
                <a:uLnTx/>
                <a:uFillTx/>
                <a:latin typeface="Arial"/>
                <a:ea typeface="ＭＳ Ｐゴシック" pitchFamily="34" charset="-128"/>
                <a:cs typeface="Arial" pitchFamily="34" charset="0"/>
              </a:rPr>
              <a:t>und in Betriebsmodus übergeben.</a:t>
            </a:r>
          </a:p>
        </p:txBody>
      </p:sp>
      <p:sp>
        <p:nvSpPr>
          <p:cNvPr id="68" name="Textfeld 37"/>
          <p:cNvSpPr txBox="1">
            <a:spLocks noChangeArrowheads="1"/>
          </p:cNvSpPr>
          <p:nvPr/>
        </p:nvSpPr>
        <p:spPr bwMode="auto">
          <a:xfrm rot="16200000">
            <a:off x="178388" y="2056216"/>
            <a:ext cx="7404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nchor="ctr">
            <a:spAutoFit/>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lgn="ctr">
              <a:spcBef>
                <a:spcPct val="0"/>
              </a:spcBef>
              <a:buClrTx/>
              <a:buFontTx/>
              <a:buNone/>
            </a:pPr>
            <a:r>
              <a:rPr lang="de-DE" altLang="de-DE" sz="1200" kern="1000" dirty="0" smtClean="0">
                <a:solidFill>
                  <a:srgbClr val="4E6C88"/>
                </a:solidFill>
                <a:cs typeface="Arial" panose="020B0604020202020204" pitchFamily="34" charset="0"/>
              </a:rPr>
              <a:t>Phasen-ziel</a:t>
            </a:r>
          </a:p>
        </p:txBody>
      </p:sp>
      <p:sp>
        <p:nvSpPr>
          <p:cNvPr id="73" name="Rectangle 8">
            <a:hlinkClick r:id="rId4" action="ppaction://hlinksldjump"/>
          </p:cNvPr>
          <p:cNvSpPr>
            <a:spLocks noChangeArrowheads="1"/>
          </p:cNvSpPr>
          <p:nvPr/>
        </p:nvSpPr>
        <p:spPr bwMode="auto">
          <a:xfrm>
            <a:off x="3282708" y="961066"/>
            <a:ext cx="1224000" cy="391377"/>
          </a:xfrm>
          <a:prstGeom prst="rect">
            <a:avLst/>
          </a:prstGeom>
          <a:solidFill>
            <a:srgbClr val="000000"/>
          </a:solidFill>
          <a:ln>
            <a:no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Konzept</a:t>
            </a:r>
          </a:p>
        </p:txBody>
      </p:sp>
      <p:sp>
        <p:nvSpPr>
          <p:cNvPr id="74" name="Rectangle 8">
            <a:hlinkClick r:id="rId4" action="ppaction://hlinksldjump"/>
          </p:cNvPr>
          <p:cNvSpPr>
            <a:spLocks noChangeArrowheads="1"/>
          </p:cNvSpPr>
          <p:nvPr/>
        </p:nvSpPr>
        <p:spPr bwMode="auto">
          <a:xfrm>
            <a:off x="4591924" y="961066"/>
            <a:ext cx="1224000" cy="391377"/>
          </a:xfrm>
          <a:prstGeom prst="rect">
            <a:avLst/>
          </a:prstGeom>
          <a:solidFill>
            <a:srgbClr val="000000"/>
          </a:solidFill>
          <a:ln>
            <a:no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Realisierung</a:t>
            </a:r>
          </a:p>
        </p:txBody>
      </p:sp>
      <p:sp>
        <p:nvSpPr>
          <p:cNvPr id="75" name="Rectangle 8">
            <a:hlinkClick r:id="rId4" action="ppaction://hlinksldjump"/>
          </p:cNvPr>
          <p:cNvSpPr>
            <a:spLocks noChangeArrowheads="1"/>
          </p:cNvSpPr>
          <p:nvPr/>
        </p:nvSpPr>
        <p:spPr bwMode="auto">
          <a:xfrm>
            <a:off x="5894920" y="961066"/>
            <a:ext cx="1224000" cy="391377"/>
          </a:xfrm>
          <a:prstGeom prst="rect">
            <a:avLst/>
          </a:prstGeom>
          <a:solidFill>
            <a:srgbClr val="000000"/>
          </a:solidFill>
          <a:ln>
            <a:noFill/>
          </a:ln>
        </p:spPr>
        <p:txBody>
          <a:bodyPr tIns="0" anchor="ctr"/>
          <a:lstStyle/>
          <a:p>
            <a:pPr fontAlgn="auto">
              <a:spcAft>
                <a:spcPts val="0"/>
              </a:spcAft>
            </a:pPr>
            <a:r>
              <a:rPr lang="de-DE" altLang="de-DE" sz="1400" b="0" kern="0" dirty="0" err="1">
                <a:solidFill>
                  <a:srgbClr val="FFFFFF"/>
                </a:solidFill>
                <a:latin typeface="Arial" panose="020B0604020202020204" pitchFamily="34" charset="0"/>
                <a:ea typeface="ＭＳ Ｐゴシック" panose="020B0600070205080204" pitchFamily="34" charset="-128"/>
                <a:cs typeface="+mn-cs"/>
              </a:rPr>
              <a:t>Testing</a:t>
            </a:r>
            <a:endParaRPr lang="de-DE" altLang="de-DE" sz="1400" b="0" kern="0" dirty="0">
              <a:solidFill>
                <a:srgbClr val="FFFFFF"/>
              </a:solidFill>
              <a:latin typeface="Arial" panose="020B0604020202020204" pitchFamily="34" charset="0"/>
              <a:ea typeface="ＭＳ Ｐゴシック" panose="020B0600070205080204" pitchFamily="34" charset="-128"/>
              <a:cs typeface="+mn-cs"/>
            </a:endParaRPr>
          </a:p>
        </p:txBody>
      </p:sp>
      <p:sp>
        <p:nvSpPr>
          <p:cNvPr id="76" name="Rectangle 8">
            <a:hlinkClick r:id="rId4" action="ppaction://hlinksldjump"/>
          </p:cNvPr>
          <p:cNvSpPr>
            <a:spLocks noChangeArrowheads="1"/>
          </p:cNvSpPr>
          <p:nvPr/>
        </p:nvSpPr>
        <p:spPr bwMode="auto">
          <a:xfrm>
            <a:off x="7204968" y="961066"/>
            <a:ext cx="1224000" cy="391377"/>
          </a:xfrm>
          <a:prstGeom prst="rect">
            <a:avLst/>
          </a:prstGeom>
          <a:solidFill>
            <a:srgbClr val="000000"/>
          </a:solidFill>
          <a:ln>
            <a:no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Einführung</a:t>
            </a:r>
          </a:p>
        </p:txBody>
      </p:sp>
      <p:sp>
        <p:nvSpPr>
          <p:cNvPr id="82" name="Flussdiagramm: Prozess 81">
            <a:extLst>
              <a:ext uri="{FF2B5EF4-FFF2-40B4-BE49-F238E27FC236}">
                <a16:creationId xmlns:a16="http://schemas.microsoft.com/office/drawing/2014/main" id="{F3CBD393-A96E-49D9-9112-31809B6E9033}"/>
              </a:ext>
            </a:extLst>
          </p:cNvPr>
          <p:cNvSpPr/>
          <p:nvPr/>
        </p:nvSpPr>
        <p:spPr bwMode="auto">
          <a:xfrm>
            <a:off x="5904374" y="2035092"/>
            <a:ext cx="1214546" cy="638285"/>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Tests sind durchgeführt. Zukünftige Nutzer sind geschult.</a:t>
            </a:r>
          </a:p>
        </p:txBody>
      </p:sp>
      <p:sp>
        <p:nvSpPr>
          <p:cNvPr id="83" name="Rechteck 82"/>
          <p:cNvSpPr/>
          <p:nvPr/>
        </p:nvSpPr>
        <p:spPr bwMode="auto">
          <a:xfrm>
            <a:off x="2515062" y="1484784"/>
            <a:ext cx="1623752" cy="561661"/>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Freigabe Projektauftrag und</a:t>
            </a:r>
            <a:br>
              <a:rPr lang="de-CH" sz="900" b="0" dirty="0" smtClean="0">
                <a:solidFill>
                  <a:srgbClr val="C00000"/>
                </a:solidFill>
                <a:ea typeface="ＭＳ Ｐゴシック" panose="020B0600070205080204" pitchFamily="34" charset="-128"/>
                <a:cs typeface="+mn-cs"/>
              </a:rPr>
            </a:br>
            <a:r>
              <a:rPr lang="de-CH" sz="900" b="0" dirty="0" err="1" smtClean="0">
                <a:solidFill>
                  <a:srgbClr val="C00000"/>
                </a:solidFill>
                <a:ea typeface="ＭＳ Ｐゴシック" panose="020B0600070205080204" pitchFamily="34" charset="-128"/>
                <a:cs typeface="+mn-cs"/>
              </a:rPr>
              <a:t>Investantrag</a:t>
            </a:r>
            <a:r>
              <a:rPr lang="de-CH" sz="900" b="0" dirty="0" smtClean="0">
                <a:solidFill>
                  <a:srgbClr val="C00000"/>
                </a:solidFill>
                <a:ea typeface="ＭＳ Ｐゴシック" panose="020B0600070205080204" pitchFamily="34" charset="-128"/>
                <a:cs typeface="+mn-cs"/>
              </a:rPr>
              <a:t>, Bewertung und </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Priorisierung Projekt</a:t>
            </a:r>
            <a:r>
              <a:rPr lang="de-CH" sz="900" baseline="30000" dirty="0">
                <a:solidFill>
                  <a:srgbClr val="C00000"/>
                </a:solidFill>
                <a:ea typeface="ＭＳ Ｐゴシック" panose="020B0600070205080204" pitchFamily="34" charset="-128"/>
              </a:rPr>
              <a:t>2</a:t>
            </a:r>
          </a:p>
        </p:txBody>
      </p:sp>
      <p:sp>
        <p:nvSpPr>
          <p:cNvPr id="85" name="Rechteck 84"/>
          <p:cNvSpPr/>
          <p:nvPr/>
        </p:nvSpPr>
        <p:spPr bwMode="auto">
          <a:xfrm>
            <a:off x="4264479" y="1484784"/>
            <a:ext cx="675222" cy="51840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Abnahme </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Konzept</a:t>
            </a:r>
          </a:p>
        </p:txBody>
      </p:sp>
      <p:sp>
        <p:nvSpPr>
          <p:cNvPr id="86" name="Rechteck 85"/>
          <p:cNvSpPr/>
          <p:nvPr/>
        </p:nvSpPr>
        <p:spPr bwMode="auto">
          <a:xfrm>
            <a:off x="5481058" y="1484784"/>
            <a:ext cx="1217638" cy="496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Realisierung </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abgeschlossen</a:t>
            </a:r>
          </a:p>
        </p:txBody>
      </p:sp>
      <p:sp>
        <p:nvSpPr>
          <p:cNvPr id="87" name="Rechteck 86"/>
          <p:cNvSpPr/>
          <p:nvPr/>
        </p:nvSpPr>
        <p:spPr bwMode="auto">
          <a:xfrm>
            <a:off x="6516216" y="1484784"/>
            <a:ext cx="1324212" cy="48973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Tests + Schulung durch-</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geführt, GO-Live Freigabe</a:t>
            </a:r>
          </a:p>
        </p:txBody>
      </p:sp>
      <p:sp>
        <p:nvSpPr>
          <p:cNvPr id="88" name="Rechteck 87"/>
          <p:cNvSpPr/>
          <p:nvPr/>
        </p:nvSpPr>
        <p:spPr bwMode="auto">
          <a:xfrm>
            <a:off x="8147844" y="1484784"/>
            <a:ext cx="725241" cy="496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Projekt-</a:t>
            </a:r>
            <a:br>
              <a:rPr lang="de-CH" sz="900" b="0" dirty="0" smtClean="0">
                <a:solidFill>
                  <a:srgbClr val="C00000"/>
                </a:solidFill>
                <a:ea typeface="ＭＳ Ｐゴシック" panose="020B0600070205080204" pitchFamily="34" charset="-128"/>
                <a:cs typeface="+mn-cs"/>
              </a:rPr>
            </a:br>
            <a:r>
              <a:rPr lang="de-CH" sz="900" b="0" dirty="0" err="1" smtClean="0">
                <a:solidFill>
                  <a:srgbClr val="C00000"/>
                </a:solidFill>
                <a:ea typeface="ＭＳ Ｐゴシック" panose="020B0600070205080204" pitchFamily="34" charset="-128"/>
                <a:cs typeface="+mn-cs"/>
              </a:rPr>
              <a:t>abschluss</a:t>
            </a:r>
            <a:endParaRPr lang="de-CH" sz="900" b="0" dirty="0" smtClean="0">
              <a:solidFill>
                <a:srgbClr val="C00000"/>
              </a:solidFill>
              <a:ea typeface="ＭＳ Ｐゴシック" panose="020B0600070205080204" pitchFamily="34" charset="-128"/>
              <a:cs typeface="+mn-cs"/>
            </a:endParaRPr>
          </a:p>
        </p:txBody>
      </p:sp>
      <p:sp>
        <p:nvSpPr>
          <p:cNvPr id="94" name="Textfeld 37"/>
          <p:cNvSpPr txBox="1">
            <a:spLocks noChangeArrowheads="1"/>
          </p:cNvSpPr>
          <p:nvPr/>
        </p:nvSpPr>
        <p:spPr bwMode="auto">
          <a:xfrm>
            <a:off x="387985" y="1556792"/>
            <a:ext cx="10156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nchor="ctr">
            <a:spAutoFit/>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de-DE" altLang="de-DE" sz="1200" dirty="0" smtClean="0">
                <a:solidFill>
                  <a:srgbClr val="C00000"/>
                </a:solidFill>
                <a:cs typeface="Arial" panose="020B0604020202020204" pitchFamily="34" charset="0"/>
              </a:rPr>
              <a:t>Meilensteine</a:t>
            </a:r>
          </a:p>
        </p:txBody>
      </p:sp>
      <p:sp>
        <p:nvSpPr>
          <p:cNvPr id="95" name="Flussdiagramm: Dokument 94"/>
          <p:cNvSpPr/>
          <p:nvPr/>
        </p:nvSpPr>
        <p:spPr bwMode="auto">
          <a:xfrm>
            <a:off x="779437" y="2878634"/>
            <a:ext cx="1092443" cy="1073769"/>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90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Projektidee</a:t>
            </a:r>
            <a:r>
              <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 </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Steckbrief</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Kurzbeschreibung</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Ist-Situation</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Ziele</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Vorteile und </a:t>
            </a:r>
            <a:b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b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Nutzen</a:t>
            </a:r>
            <a:endParaRPr kumimoji="0" lang="de-CH"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endParaRPr>
          </a:p>
        </p:txBody>
      </p:sp>
      <p:sp>
        <p:nvSpPr>
          <p:cNvPr id="96" name="Textfeld 37"/>
          <p:cNvSpPr txBox="1">
            <a:spLocks noChangeArrowheads="1"/>
          </p:cNvSpPr>
          <p:nvPr/>
        </p:nvSpPr>
        <p:spPr bwMode="auto">
          <a:xfrm rot="16200000">
            <a:off x="-429136" y="3974754"/>
            <a:ext cx="19445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nchor="ctr">
            <a:spAutoFit/>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de-DE" altLang="de-DE" sz="1200" dirty="0" smtClean="0">
                <a:solidFill>
                  <a:srgbClr val="BBE0E3">
                    <a:lumMod val="50000"/>
                  </a:srgbClr>
                </a:solidFill>
                <a:cs typeface="Arial" panose="020B0604020202020204" pitchFamily="34" charset="0"/>
              </a:rPr>
              <a:t>Ergebnisse / Dokumente</a:t>
            </a:r>
          </a:p>
        </p:txBody>
      </p:sp>
      <p:sp>
        <p:nvSpPr>
          <p:cNvPr id="97" name="Flussdiagramm: Dokument 96"/>
          <p:cNvSpPr/>
          <p:nvPr/>
        </p:nvSpPr>
        <p:spPr bwMode="auto">
          <a:xfrm>
            <a:off x="1968666" y="2895733"/>
            <a:ext cx="1225899" cy="1304855"/>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90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Projektauftrag</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Ist-Situation</a:t>
            </a:r>
          </a:p>
          <a:p>
            <a:pPr marL="88900" marR="0" lvl="0" indent="-8890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ea typeface="ＭＳ Ｐゴシック" panose="020B0600070205080204" pitchFamily="34" charset="-128"/>
                <a:cs typeface="Arial" pitchFamily="34" charset="0"/>
              </a:rPr>
              <a:t>Anforderungen</a:t>
            </a:r>
            <a:endPar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endParaRP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Ziele + Umfang</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Vorteile / Nutzen</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Projektorganisation</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Projektstrukturplan</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Termin-, Kosten-, </a:t>
            </a:r>
            <a:b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br>
            <a:r>
              <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rPr>
              <a:t>Ressourcenplan</a:t>
            </a:r>
            <a:endParaRPr kumimoji="0" lang="de-DE" sz="900" b="0" i="0" u="none" strike="noStrike" kern="0" cap="none" spc="0" normalizeH="0" baseline="0" noProof="0" dirty="0" smtClean="0">
              <a:ln>
                <a:noFill/>
              </a:ln>
              <a:solidFill>
                <a:srgbClr val="0070C0"/>
              </a:solidFill>
              <a:effectLst/>
              <a:uLnTx/>
              <a:uFillTx/>
              <a:ea typeface="ＭＳ Ｐゴシック" panose="020B0600070205080204" pitchFamily="34" charset="-128"/>
              <a:cs typeface="Arial" pitchFamily="34" charset="0"/>
            </a:endParaRPr>
          </a:p>
          <a:p>
            <a:pPr marL="171450" marR="0" lvl="0" indent="-171450" defTabSz="914400" eaLnBrk="1" fontAlgn="auto" latinLnBrk="0" hangingPunct="1">
              <a:lnSpc>
                <a:spcPct val="100000"/>
              </a:lnSpc>
              <a:spcBef>
                <a:spcPts val="0"/>
              </a:spcBef>
              <a:spcAft>
                <a:spcPts val="0"/>
              </a:spcAft>
              <a:buClrTx/>
              <a:buSzTx/>
              <a:buFontTx/>
              <a:buChar char="-"/>
              <a:tabLst/>
              <a:defRPr/>
            </a:pPr>
            <a:endParaRPr kumimoji="0" lang="de-CH"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endParaRPr>
          </a:p>
        </p:txBody>
      </p:sp>
      <p:sp>
        <p:nvSpPr>
          <p:cNvPr id="98" name="Flussdiagramm: Dokument 97"/>
          <p:cNvSpPr/>
          <p:nvPr/>
        </p:nvSpPr>
        <p:spPr bwMode="auto">
          <a:xfrm>
            <a:off x="1962253" y="5306179"/>
            <a:ext cx="1232312" cy="205192"/>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900" i="0" u="none" strike="noStrike" kern="0" cap="none" spc="0" normalizeH="0" baseline="0" noProof="0" dirty="0" err="1" smtClean="0">
                <a:ln>
                  <a:noFill/>
                </a:ln>
                <a:solidFill>
                  <a:srgbClr val="FFFFFF"/>
                </a:solidFill>
                <a:effectLst/>
                <a:uLnTx/>
                <a:uFillTx/>
                <a:ea typeface="ＭＳ Ｐゴシック" panose="020B0600070205080204" pitchFamily="34" charset="-128"/>
                <a:cs typeface="+mn-cs"/>
              </a:rPr>
              <a:t>Investantrag</a:t>
            </a:r>
            <a:endPar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endParaRPr>
          </a:p>
        </p:txBody>
      </p:sp>
      <p:sp>
        <p:nvSpPr>
          <p:cNvPr id="100" name="Flussdiagramm: Dokument 99"/>
          <p:cNvSpPr/>
          <p:nvPr/>
        </p:nvSpPr>
        <p:spPr bwMode="auto">
          <a:xfrm>
            <a:off x="3282708" y="3280010"/>
            <a:ext cx="1225262" cy="1074646"/>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90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Konzept / Pflichten-</a:t>
            </a:r>
            <a:br>
              <a:rPr kumimoji="0" lang="de-DE" sz="90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br>
            <a:r>
              <a:rPr kumimoji="0" lang="de-DE" sz="900" i="0" u="none" strike="noStrike" kern="0" cap="none" spc="0" normalizeH="0" baseline="0" noProof="0" dirty="0" err="1"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heft</a:t>
            </a:r>
            <a:r>
              <a:rPr lang="de-DE" sz="900" kern="0" dirty="0" smtClean="0">
                <a:solidFill>
                  <a:srgbClr val="FFFFFF"/>
                </a:solidFill>
                <a:latin typeface="Arial" panose="020B0604020202020204" pitchFamily="34" charset="0"/>
                <a:ea typeface="ＭＳ Ｐゴシック" panose="020B0600070205080204" pitchFamily="34" charset="-128"/>
                <a:cs typeface="Arial" pitchFamily="34" charset="0"/>
              </a:rPr>
              <a:t>, z.B.</a:t>
            </a:r>
            <a:endParaRPr kumimoji="0" lang="de-DE" sz="90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endParaRP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Prozesse</a:t>
            </a:r>
          </a:p>
          <a:p>
            <a:pPr marL="88900" marR="0" lvl="0" indent="-8890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Fachkonzept</a:t>
            </a:r>
            <a:endParaRPr lang="de-DE" sz="900" b="0" kern="0" dirty="0">
              <a:solidFill>
                <a:srgbClr val="FFFFFF"/>
              </a:solidFill>
              <a:latin typeface="Arial" panose="020B0604020202020204" pitchFamily="34" charset="0"/>
              <a:ea typeface="ＭＳ Ｐゴシック" panose="020B0600070205080204" pitchFamily="34" charset="-128"/>
              <a:cs typeface="Arial" pitchFamily="34" charset="0"/>
            </a:endParaRP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IT-Konzept </a:t>
            </a:r>
            <a:br>
              <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br>
            <a:r>
              <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(Systemarchitektur, </a:t>
            </a:r>
            <a:br>
              <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br>
            <a:r>
              <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Schnittstellen)</a:t>
            </a:r>
          </a:p>
        </p:txBody>
      </p:sp>
      <p:sp>
        <p:nvSpPr>
          <p:cNvPr id="101" name="Rechteck 100"/>
          <p:cNvSpPr/>
          <p:nvPr/>
        </p:nvSpPr>
        <p:spPr bwMode="auto">
          <a:xfrm>
            <a:off x="3280614" y="4581127"/>
            <a:ext cx="2574000" cy="1579207"/>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R="0" lvl="0" defTabSz="914400" eaLnBrk="1" fontAlgn="auto" latinLnBrk="0" hangingPunct="1">
              <a:lnSpc>
                <a:spcPct val="100000"/>
              </a:lnSpc>
              <a:spcBef>
                <a:spcPts val="0"/>
              </a:spcBef>
              <a:spcAft>
                <a:spcPts val="0"/>
              </a:spcAft>
              <a:buClrTx/>
              <a:buSzTx/>
              <a:tabLst/>
              <a:defRPr/>
            </a:pPr>
            <a:r>
              <a:rPr lang="de-DE" sz="900" kern="0" dirty="0" smtClean="0">
                <a:solidFill>
                  <a:srgbClr val="FFFFFF"/>
                </a:solidFill>
                <a:latin typeface="Arial" panose="020B0604020202020204" pitchFamily="34" charset="0"/>
                <a:ea typeface="ＭＳ Ｐゴシック" panose="020B0600070205080204" pitchFamily="34" charset="-128"/>
                <a:cs typeface="Arial" pitchFamily="34" charset="0"/>
              </a:rPr>
              <a:t>Minimalanforderung (MUSS)</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Projektorganisation</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Terminplan</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Kostenplan</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Ressourcenplan</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Aufgabenliste / Pendenzenliste</a:t>
            </a:r>
          </a:p>
        </p:txBody>
      </p:sp>
      <p:sp>
        <p:nvSpPr>
          <p:cNvPr id="106" name="Rechteck 105"/>
          <p:cNvSpPr/>
          <p:nvPr/>
        </p:nvSpPr>
        <p:spPr bwMode="auto">
          <a:xfrm>
            <a:off x="5863280" y="4581126"/>
            <a:ext cx="2574000" cy="1579209"/>
          </a:xfrm>
          <a:prstGeom prst="rect">
            <a:avLst/>
          </a:prstGeom>
          <a:solidFill>
            <a:srgbClr val="3C8C93">
              <a:alpha val="50196"/>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R="0" lvl="0" defTabSz="914400" eaLnBrk="1" fontAlgn="auto" latinLnBrk="0" hangingPunct="1">
              <a:lnSpc>
                <a:spcPct val="100000"/>
              </a:lnSpc>
              <a:spcBef>
                <a:spcPts val="0"/>
              </a:spcBef>
              <a:spcAft>
                <a:spcPts val="0"/>
              </a:spcAft>
              <a:buClrTx/>
              <a:buSzTx/>
              <a:tabLst/>
              <a:defRPr/>
            </a:pPr>
            <a:r>
              <a:rPr lang="de-DE" sz="900" kern="0" dirty="0" err="1" smtClean="0">
                <a:solidFill>
                  <a:srgbClr val="FFFFFF"/>
                </a:solidFill>
                <a:latin typeface="Arial" panose="020B0604020202020204" pitchFamily="34" charset="0"/>
                <a:ea typeface="ＭＳ Ｐゴシック" panose="020B0600070205080204" pitchFamily="34" charset="-128"/>
                <a:cs typeface="Arial" pitchFamily="34" charset="0"/>
              </a:rPr>
              <a:t>Projektgrössen</a:t>
            </a:r>
            <a:r>
              <a:rPr lang="de-DE" sz="900" kern="0" dirty="0" smtClean="0">
                <a:solidFill>
                  <a:srgbClr val="FFFFFF"/>
                </a:solidFill>
                <a:latin typeface="Arial" panose="020B0604020202020204" pitchFamily="34" charset="0"/>
                <a:ea typeface="ＭＳ Ｐゴシック" panose="020B0600070205080204" pitchFamily="34" charset="-128"/>
                <a:cs typeface="Arial" pitchFamily="34" charset="0"/>
              </a:rPr>
              <a:t>-Komponenten (zusätzlich)</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Projektmanagementplan</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latin typeface="Arial" panose="020B0604020202020204" pitchFamily="34" charset="0"/>
                <a:ea typeface="ＭＳ Ｐゴシック" panose="020B0600070205080204" pitchFamily="34" charset="-128"/>
                <a:cs typeface="Arial" pitchFamily="34" charset="0"/>
              </a:rPr>
              <a:t>Steuerungsausschuss</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err="1" smtClean="0">
                <a:solidFill>
                  <a:srgbClr val="FFFFFF"/>
                </a:solidFill>
                <a:latin typeface="Arial" panose="020B0604020202020204" pitchFamily="34" charset="0"/>
                <a:ea typeface="ＭＳ Ｐゴシック" panose="020B0600070205080204" pitchFamily="34" charset="-128"/>
                <a:cs typeface="Arial" pitchFamily="34" charset="0"/>
              </a:rPr>
              <a:t>Stakeholderliste</a:t>
            </a:r>
            <a:endPar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endParaRP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Rollenbeschreibung / RACI</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Risikomatrix</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Änderungsanträge</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Projektumfang</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Statusberichte &amp; Sitzungsprotokolle</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Qualitätsstatus- / </a:t>
            </a:r>
            <a:r>
              <a:rPr lang="de-DE" sz="900" b="0" kern="0" dirty="0" err="1" smtClean="0">
                <a:solidFill>
                  <a:srgbClr val="FFFFFF"/>
                </a:solidFill>
                <a:latin typeface="Arial" panose="020B0604020202020204" pitchFamily="34" charset="0"/>
                <a:ea typeface="ＭＳ Ｐゴシック" panose="020B0600070205080204" pitchFamily="34" charset="-128"/>
                <a:cs typeface="Arial" pitchFamily="34" charset="0"/>
              </a:rPr>
              <a:t>sicherungsbericht</a:t>
            </a:r>
            <a:endPar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endParaRP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Kommunikationsplan</a:t>
            </a:r>
            <a:endPar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endParaRPr>
          </a:p>
          <a:p>
            <a:pPr marL="171450" marR="0" lvl="0" indent="-171450" defTabSz="914400" eaLnBrk="1" fontAlgn="auto" latinLnBrk="0" hangingPunct="1">
              <a:lnSpc>
                <a:spcPct val="100000"/>
              </a:lnSpc>
              <a:spcBef>
                <a:spcPts val="0"/>
              </a:spcBef>
              <a:spcAft>
                <a:spcPts val="0"/>
              </a:spcAft>
              <a:buClrTx/>
              <a:buSzTx/>
              <a:buFontTx/>
              <a:buChar char="-"/>
              <a:tabLst/>
              <a:defRPr/>
            </a:pPr>
            <a:endParaRPr kumimoji="0" lang="de-CH"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endParaRPr>
          </a:p>
        </p:txBody>
      </p:sp>
      <p:sp>
        <p:nvSpPr>
          <p:cNvPr id="108" name="Rechteck 107"/>
          <p:cNvSpPr/>
          <p:nvPr/>
        </p:nvSpPr>
        <p:spPr bwMode="auto">
          <a:xfrm>
            <a:off x="3280615" y="4365104"/>
            <a:ext cx="5156665" cy="196138"/>
          </a:xfrm>
          <a:prstGeom prst="rect">
            <a:avLst/>
          </a:prstGeom>
          <a:solidFill>
            <a:srgbClr val="698FA4"/>
          </a:solidFill>
          <a:ln w="9525" cap="flat" cmpd="sng" algn="ctr">
            <a:solidFill>
              <a:srgbClr val="FFFFFF"/>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lang="de-DE" sz="900" kern="0" dirty="0" smtClean="0">
                <a:solidFill>
                  <a:srgbClr val="FFFFFF"/>
                </a:solidFill>
                <a:latin typeface="Arial" panose="020B0604020202020204" pitchFamily="34" charset="0"/>
                <a:ea typeface="ＭＳ Ｐゴシック" panose="020B0600070205080204" pitchFamily="34" charset="-128"/>
                <a:cs typeface="Arial" pitchFamily="34" charset="0"/>
              </a:rPr>
              <a:t>Projekt führen und kontrollieren: fortlaufend </a:t>
            </a:r>
            <a:r>
              <a:rPr lang="de-DE" sz="900" kern="0" dirty="0">
                <a:solidFill>
                  <a:srgbClr val="FFFFFF"/>
                </a:solidFill>
                <a:latin typeface="Arial" panose="020B0604020202020204" pitchFamily="34" charset="0"/>
                <a:ea typeface="ＭＳ Ｐゴシック" panose="020B0600070205080204" pitchFamily="34" charset="-128"/>
                <a:cs typeface="Arial" pitchFamily="34" charset="0"/>
              </a:rPr>
              <a:t>aktuell zu </a:t>
            </a:r>
            <a:r>
              <a:rPr lang="de-DE" sz="900" kern="0" dirty="0" smtClean="0">
                <a:solidFill>
                  <a:srgbClr val="FFFFFF"/>
                </a:solidFill>
                <a:latin typeface="Arial" panose="020B0604020202020204" pitchFamily="34" charset="0"/>
                <a:ea typeface="ＭＳ Ｐゴシック" panose="020B0600070205080204" pitchFamily="34" charset="-128"/>
                <a:cs typeface="Arial" pitchFamily="34" charset="0"/>
              </a:rPr>
              <a:t>halten…</a:t>
            </a:r>
            <a:endPar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endParaRPr>
          </a:p>
        </p:txBody>
      </p:sp>
      <p:sp>
        <p:nvSpPr>
          <p:cNvPr id="109" name="Flussdiagramm: Dokument 99"/>
          <p:cNvSpPr/>
          <p:nvPr/>
        </p:nvSpPr>
        <p:spPr bwMode="auto">
          <a:xfrm>
            <a:off x="5893658" y="2878635"/>
            <a:ext cx="1225262" cy="1089936"/>
          </a:xfrm>
          <a:prstGeom prst="rect">
            <a:avLst/>
          </a:prstGeom>
          <a:solidFill>
            <a:srgbClr val="3C8C93">
              <a:alpha val="50196"/>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90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Testkonzept</a:t>
            </a:r>
          </a:p>
          <a:p>
            <a:pPr marL="88900" marR="0" lvl="0" indent="-8890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Testfälle</a:t>
            </a:r>
          </a:p>
          <a:p>
            <a:pPr marL="88900" marR="0" lvl="0" indent="-8890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Testdaten</a:t>
            </a:r>
          </a:p>
          <a:p>
            <a:pPr marL="88900" marR="0" lvl="0" indent="-88900"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Testprotokoll</a:t>
            </a:r>
          </a:p>
          <a:p>
            <a:pPr marR="0" lvl="0" defTabSz="914400" eaLnBrk="1" fontAlgn="auto" latinLnBrk="0" hangingPunct="1">
              <a:lnSpc>
                <a:spcPct val="100000"/>
              </a:lnSpc>
              <a:spcBef>
                <a:spcPts val="200"/>
              </a:spcBef>
              <a:spcAft>
                <a:spcPts val="0"/>
              </a:spcAft>
              <a:buClrTx/>
              <a:buSzTx/>
              <a:tabLst/>
              <a:defRPr/>
            </a:pPr>
            <a:r>
              <a:rPr kumimoji="0" lang="de-DE" sz="900" i="0" u="none" strike="noStrike" kern="0" cap="none" spc="0" normalizeH="0" baseline="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Schulungen</a:t>
            </a:r>
          </a:p>
          <a:p>
            <a:pPr marL="171450" marR="0" lvl="0" indent="-171450" defTabSz="914400" eaLnBrk="1" fontAlgn="auto" latinLnBrk="0" hangingPunct="1">
              <a:lnSpc>
                <a:spcPct val="100000"/>
              </a:lnSpc>
              <a:spcBef>
                <a:spcPts val="0"/>
              </a:spcBef>
              <a:spcAft>
                <a:spcPts val="0"/>
              </a:spcAft>
              <a:buClrTx/>
              <a:buSzTx/>
              <a:buFontTx/>
              <a:buChar char="-"/>
              <a:tabLst/>
              <a:defRPr/>
            </a:pPr>
            <a:r>
              <a:rPr kumimoji="0" lang="de-DE" sz="900" b="0" i="0" u="none" strike="noStrike" kern="0" cap="none" spc="0" normalizeH="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rPr>
              <a:t>Dokumentation</a:t>
            </a:r>
          </a:p>
          <a:p>
            <a:pPr marL="171450" marR="0" lvl="0" indent="-171450" defTabSz="914400" eaLnBrk="1" fontAlgn="auto" latinLnBrk="0" hangingPunct="1">
              <a:lnSpc>
                <a:spcPct val="100000"/>
              </a:lnSpc>
              <a:spcBef>
                <a:spcPts val="0"/>
              </a:spcBef>
              <a:spcAft>
                <a:spcPts val="0"/>
              </a:spcAft>
              <a:buClrTx/>
              <a:buSzTx/>
              <a:buFontTx/>
              <a:buChar char="-"/>
              <a:tabLst/>
              <a:defRPr/>
            </a:pPr>
            <a:r>
              <a:rPr lang="de-DE" sz="900" b="0" kern="0" baseline="0" noProof="0" dirty="0" smtClean="0">
                <a:solidFill>
                  <a:srgbClr val="FFFFFF"/>
                </a:solidFill>
                <a:latin typeface="Arial" panose="020B0604020202020204" pitchFamily="34" charset="0"/>
                <a:ea typeface="ＭＳ Ｐゴシック" panose="020B0600070205080204" pitchFamily="34" charset="-128"/>
                <a:cs typeface="Arial" pitchFamily="34" charset="0"/>
              </a:rPr>
              <a:t>Anleitungen</a:t>
            </a:r>
          </a:p>
          <a:p>
            <a:pPr marR="0" lvl="0" defTabSz="914400" eaLnBrk="1" fontAlgn="auto" latinLnBrk="0" hangingPunct="1">
              <a:lnSpc>
                <a:spcPct val="100000"/>
              </a:lnSpc>
              <a:spcBef>
                <a:spcPts val="0"/>
              </a:spcBef>
              <a:spcAft>
                <a:spcPts val="0"/>
              </a:spcAft>
              <a:buClrTx/>
              <a:buSzTx/>
              <a:tabLst/>
              <a:defRPr/>
            </a:pPr>
            <a:endPar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endParaRPr>
          </a:p>
          <a:p>
            <a:pPr marL="171450" marR="0" lvl="0" indent="-171450" defTabSz="914400" eaLnBrk="1" fontAlgn="auto" latinLnBrk="0" hangingPunct="1">
              <a:lnSpc>
                <a:spcPct val="100000"/>
              </a:lnSpc>
              <a:spcBef>
                <a:spcPts val="0"/>
              </a:spcBef>
              <a:spcAft>
                <a:spcPts val="0"/>
              </a:spcAft>
              <a:buClrTx/>
              <a:buSzTx/>
              <a:buFontTx/>
              <a:buChar char="-"/>
              <a:tabLst/>
              <a:defRPr/>
            </a:pPr>
            <a:endParaRPr kumimoji="0" lang="de-DE" sz="9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endParaRPr>
          </a:p>
          <a:p>
            <a:pPr marL="88900" marR="0" lvl="0" indent="-88900" defTabSz="914400" eaLnBrk="1" fontAlgn="auto" latinLnBrk="0" hangingPunct="1">
              <a:lnSpc>
                <a:spcPct val="100000"/>
              </a:lnSpc>
              <a:spcBef>
                <a:spcPts val="0"/>
              </a:spcBef>
              <a:spcAft>
                <a:spcPts val="0"/>
              </a:spcAft>
              <a:buClrTx/>
              <a:buSzTx/>
              <a:buFontTx/>
              <a:buChar char="-"/>
              <a:tabLst/>
              <a:defRPr/>
            </a:pPr>
            <a:endParaRPr kumimoji="0" lang="de-DE"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Arial" pitchFamily="34" charset="0"/>
            </a:endParaRPr>
          </a:p>
          <a:p>
            <a:pPr marL="171450" marR="0" lvl="0" indent="-171450" defTabSz="914400" eaLnBrk="1" fontAlgn="auto" latinLnBrk="0" hangingPunct="1">
              <a:lnSpc>
                <a:spcPct val="100000"/>
              </a:lnSpc>
              <a:spcBef>
                <a:spcPts val="0"/>
              </a:spcBef>
              <a:spcAft>
                <a:spcPts val="0"/>
              </a:spcAft>
              <a:buClrTx/>
              <a:buSzTx/>
              <a:buFontTx/>
              <a:buChar char="-"/>
              <a:tabLst/>
              <a:defRPr/>
            </a:pPr>
            <a:endParaRPr kumimoji="0" lang="de-CH" sz="900" b="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endParaRPr>
          </a:p>
        </p:txBody>
      </p:sp>
      <p:sp>
        <p:nvSpPr>
          <p:cNvPr id="110" name="Flussdiagramm: Dokument 99"/>
          <p:cNvSpPr/>
          <p:nvPr/>
        </p:nvSpPr>
        <p:spPr bwMode="auto">
          <a:xfrm>
            <a:off x="4567614" y="3499255"/>
            <a:ext cx="1225262" cy="659408"/>
          </a:xfrm>
          <a:prstGeom prst="rect">
            <a:avLst/>
          </a:prstGeom>
          <a:solidFill>
            <a:srgbClr val="3C8C93">
              <a:alpha val="50196"/>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auto">
              <a:spcBef>
                <a:spcPts val="0"/>
              </a:spcBef>
              <a:spcAft>
                <a:spcPts val="0"/>
              </a:spcAft>
            </a:pPr>
            <a:r>
              <a:rPr lang="de-CH" sz="900" b="0" kern="0" dirty="0">
                <a:solidFill>
                  <a:srgbClr val="FFFFFF"/>
                </a:solidFill>
                <a:latin typeface="Arial" panose="020B0604020202020204" pitchFamily="34" charset="0"/>
                <a:ea typeface="ＭＳ Ｐゴシック" panose="020B0600070205080204" pitchFamily="34" charset="-128"/>
                <a:cs typeface="Arial" pitchFamily="34" charset="0"/>
              </a:rPr>
              <a:t>Projektabhängige </a:t>
            </a:r>
            <a:br>
              <a:rPr lang="de-CH" sz="900" b="0" kern="0" dirty="0">
                <a:solidFill>
                  <a:srgbClr val="FFFFFF"/>
                </a:solidFill>
                <a:latin typeface="Arial" panose="020B0604020202020204" pitchFamily="34" charset="0"/>
                <a:ea typeface="ＭＳ Ｐゴシック" panose="020B0600070205080204" pitchFamily="34" charset="-128"/>
                <a:cs typeface="Arial" pitchFamily="34" charset="0"/>
              </a:rPr>
            </a:br>
            <a:r>
              <a:rPr lang="de-CH" sz="900" b="0" kern="0" dirty="0">
                <a:solidFill>
                  <a:srgbClr val="FFFFFF"/>
                </a:solidFill>
                <a:latin typeface="Arial" panose="020B0604020202020204" pitchFamily="34" charset="0"/>
                <a:ea typeface="ＭＳ Ｐゴシック" panose="020B0600070205080204" pitchFamily="34" charset="-128"/>
                <a:cs typeface="Arial" pitchFamily="34" charset="0"/>
              </a:rPr>
              <a:t>Lieferobjekte </a:t>
            </a:r>
            <a:br>
              <a:rPr lang="de-CH" sz="900" b="0" kern="0" dirty="0">
                <a:solidFill>
                  <a:srgbClr val="FFFFFF"/>
                </a:solidFill>
                <a:latin typeface="Arial" panose="020B0604020202020204" pitchFamily="34" charset="0"/>
                <a:ea typeface="ＭＳ Ｐゴシック" panose="020B0600070205080204" pitchFamily="34" charset="-128"/>
                <a:cs typeface="Arial" pitchFamily="34" charset="0"/>
              </a:rPr>
            </a:br>
            <a:r>
              <a:rPr lang="de-CH" sz="900" b="0" kern="0" dirty="0">
                <a:solidFill>
                  <a:srgbClr val="FFFFFF"/>
                </a:solidFill>
                <a:latin typeface="Arial" panose="020B0604020202020204" pitchFamily="34" charset="0"/>
                <a:ea typeface="ＭＳ Ｐゴシック" panose="020B0600070205080204" pitchFamily="34" charset="-128"/>
                <a:cs typeface="Arial" pitchFamily="34" charset="0"/>
              </a:rPr>
              <a:t>(Typisierung / </a:t>
            </a:r>
            <a:br>
              <a:rPr lang="de-CH" sz="900" b="0" kern="0" dirty="0">
                <a:solidFill>
                  <a:srgbClr val="FFFFFF"/>
                </a:solidFill>
                <a:latin typeface="Arial" panose="020B0604020202020204" pitchFamily="34" charset="0"/>
                <a:ea typeface="ＭＳ Ｐゴシック" panose="020B0600070205080204" pitchFamily="34" charset="-128"/>
                <a:cs typeface="Arial" pitchFamily="34" charset="0"/>
              </a:rPr>
            </a:br>
            <a:r>
              <a:rPr lang="de-CH"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Projektgrössen)</a:t>
            </a:r>
            <a:endParaRPr lang="de-CH" sz="900" b="0" kern="0" dirty="0">
              <a:solidFill>
                <a:srgbClr val="FFFFFF"/>
              </a:solidFill>
              <a:latin typeface="Arial" panose="020B0604020202020204" pitchFamily="34" charset="0"/>
              <a:ea typeface="ＭＳ Ｐゴシック" panose="020B0600070205080204" pitchFamily="34" charset="-128"/>
              <a:cs typeface="Arial" pitchFamily="34" charset="0"/>
            </a:endParaRPr>
          </a:p>
        </p:txBody>
      </p:sp>
      <p:sp>
        <p:nvSpPr>
          <p:cNvPr id="111" name="Flussdiagramm: Dokument 99"/>
          <p:cNvSpPr/>
          <p:nvPr/>
        </p:nvSpPr>
        <p:spPr bwMode="auto">
          <a:xfrm>
            <a:off x="7203706" y="3187632"/>
            <a:ext cx="1225262" cy="659408"/>
          </a:xfrm>
          <a:prstGeom prst="rect">
            <a:avLst/>
          </a:prstGeom>
          <a:solidFill>
            <a:srgbClr val="3C8C93">
              <a:alpha val="50196"/>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900" kern="0" dirty="0" smtClean="0">
                <a:latin typeface="Arial" panose="020B0604020202020204" pitchFamily="34" charset="0"/>
                <a:ea typeface="ＭＳ Ｐゴシック" panose="020B0600070205080204" pitchFamily="34" charset="-128"/>
                <a:cs typeface="Arial" pitchFamily="34" charset="0"/>
              </a:rPr>
              <a:t>Go-Live Dokumente</a:t>
            </a:r>
          </a:p>
          <a:p>
            <a:pPr marL="0" marR="0" lvl="0" indent="0" defTabSz="914400" eaLnBrk="1" fontAlgn="auto" latinLnBrk="0" hangingPunct="1">
              <a:lnSpc>
                <a:spcPct val="100000"/>
              </a:lnSpc>
              <a:spcBef>
                <a:spcPts val="0"/>
              </a:spcBef>
              <a:spcAft>
                <a:spcPts val="0"/>
              </a:spcAft>
              <a:buClrTx/>
              <a:buSzTx/>
              <a:buFontTx/>
              <a:buNone/>
              <a:tabLst/>
              <a:defRPr/>
            </a:pPr>
            <a:endParaRPr lang="de-DE" sz="900" kern="0" dirty="0">
              <a:latin typeface="Arial" panose="020B0604020202020204" pitchFamily="34" charset="0"/>
              <a:ea typeface="ＭＳ Ｐゴシック" panose="020B0600070205080204" pitchFamily="34" charset="-128"/>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de-DE" sz="900" kern="0" dirty="0" smtClean="0">
                <a:latin typeface="Arial" panose="020B0604020202020204" pitchFamily="34" charset="0"/>
                <a:ea typeface="ＭＳ Ｐゴシック" panose="020B0600070205080204" pitchFamily="34" charset="-128"/>
                <a:cs typeface="Arial" pitchFamily="34" charset="0"/>
              </a:rPr>
              <a:t>Betriebsdokumente</a:t>
            </a:r>
          </a:p>
          <a:p>
            <a:pPr marR="0" lvl="0" defTabSz="914400" eaLnBrk="1" fontAlgn="auto" latinLnBrk="0" hangingPunct="1">
              <a:lnSpc>
                <a:spcPct val="100000"/>
              </a:lnSpc>
              <a:spcBef>
                <a:spcPts val="0"/>
              </a:spcBef>
              <a:spcAft>
                <a:spcPts val="0"/>
              </a:spcAft>
              <a:buClrTx/>
              <a:buSzTx/>
              <a:tabLst/>
              <a:defRPr/>
            </a:pPr>
            <a:endParaRPr kumimoji="0" lang="de-DE" sz="900" b="0" i="0" u="none" strike="noStrike" kern="0" cap="none" spc="0" normalizeH="0" baseline="0" noProof="0" dirty="0" smtClean="0">
              <a:ln>
                <a:noFill/>
              </a:ln>
              <a:effectLst/>
              <a:uLnTx/>
              <a:uFillTx/>
              <a:latin typeface="Arial" panose="020B0604020202020204" pitchFamily="34" charset="0"/>
              <a:ea typeface="ＭＳ Ｐゴシック" panose="020B0600070205080204" pitchFamily="34" charset="-128"/>
              <a:cs typeface="Arial" pitchFamily="34" charset="0"/>
            </a:endParaRPr>
          </a:p>
          <a:p>
            <a:pPr marL="171450" marR="0" lvl="0" indent="-171450" defTabSz="914400" eaLnBrk="1" fontAlgn="auto" latinLnBrk="0" hangingPunct="1">
              <a:lnSpc>
                <a:spcPct val="100000"/>
              </a:lnSpc>
              <a:spcBef>
                <a:spcPts val="0"/>
              </a:spcBef>
              <a:spcAft>
                <a:spcPts val="0"/>
              </a:spcAft>
              <a:buClrTx/>
              <a:buSzTx/>
              <a:buFontTx/>
              <a:buChar char="-"/>
              <a:tabLst/>
              <a:defRPr/>
            </a:pPr>
            <a:endParaRPr kumimoji="0" lang="de-DE" sz="900" b="0" i="0" u="none" strike="noStrike" kern="0" cap="none" spc="0" normalizeH="0" baseline="0" noProof="0" dirty="0" smtClean="0">
              <a:ln>
                <a:noFill/>
              </a:ln>
              <a:effectLst/>
              <a:uLnTx/>
              <a:uFillTx/>
              <a:latin typeface="Arial" panose="020B0604020202020204" pitchFamily="34" charset="0"/>
              <a:ea typeface="ＭＳ Ｐゴシック" panose="020B0600070205080204" pitchFamily="34" charset="-128"/>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900" b="0" i="0" u="none" strike="noStrike" kern="0" cap="none" spc="0" normalizeH="0" baseline="0" noProof="0" dirty="0" smtClean="0">
              <a:ln>
                <a:noFill/>
              </a:ln>
              <a:effectLst/>
              <a:uLnTx/>
              <a:uFillTx/>
              <a:ea typeface="ＭＳ Ｐゴシック" panose="020B0600070205080204" pitchFamily="34" charset="-128"/>
              <a:cs typeface="Arial" pitchFamily="34" charset="0"/>
            </a:endParaRPr>
          </a:p>
          <a:p>
            <a:pPr marL="88900" marR="0" lvl="0" indent="-88900" defTabSz="914400" eaLnBrk="1" fontAlgn="auto" latinLnBrk="0" hangingPunct="1">
              <a:lnSpc>
                <a:spcPct val="100000"/>
              </a:lnSpc>
              <a:spcBef>
                <a:spcPts val="0"/>
              </a:spcBef>
              <a:spcAft>
                <a:spcPts val="0"/>
              </a:spcAft>
              <a:buClrTx/>
              <a:buSzTx/>
              <a:buFontTx/>
              <a:buChar char="-"/>
              <a:tabLst/>
              <a:defRPr/>
            </a:pPr>
            <a:endParaRPr kumimoji="0" lang="de-DE" sz="900" b="0" i="0" u="none" strike="noStrike" kern="0" cap="none" spc="0" normalizeH="0" baseline="0" noProof="0" dirty="0" smtClean="0">
              <a:ln>
                <a:noFill/>
              </a:ln>
              <a:effectLst/>
              <a:uLnTx/>
              <a:uFillTx/>
              <a:ea typeface="ＭＳ Ｐゴシック" panose="020B0600070205080204" pitchFamily="34" charset="-128"/>
              <a:cs typeface="Arial" pitchFamily="34" charset="0"/>
            </a:endParaRPr>
          </a:p>
          <a:p>
            <a:pPr marL="171450" marR="0" lvl="0" indent="-171450" defTabSz="914400" eaLnBrk="1" fontAlgn="auto" latinLnBrk="0" hangingPunct="1">
              <a:lnSpc>
                <a:spcPct val="100000"/>
              </a:lnSpc>
              <a:spcBef>
                <a:spcPts val="0"/>
              </a:spcBef>
              <a:spcAft>
                <a:spcPts val="0"/>
              </a:spcAft>
              <a:buClrTx/>
              <a:buSzTx/>
              <a:buFontTx/>
              <a:buChar char="-"/>
              <a:tabLst/>
              <a:defRPr/>
            </a:pPr>
            <a:endParaRPr kumimoji="0" lang="de-CH" sz="900" b="0" i="0" u="none" strike="noStrike" kern="0" cap="none" spc="0" normalizeH="0" baseline="0" noProof="0" dirty="0" smtClean="0">
              <a:ln>
                <a:noFill/>
              </a:ln>
              <a:effectLst/>
              <a:uLnTx/>
              <a:uFillTx/>
              <a:ea typeface="ＭＳ Ｐゴシック" panose="020B0600070205080204" pitchFamily="34" charset="-128"/>
              <a:cs typeface="+mn-cs"/>
            </a:endParaRPr>
          </a:p>
        </p:txBody>
      </p:sp>
      <p:sp>
        <p:nvSpPr>
          <p:cNvPr id="112" name="Flussdiagramm: Dokument 97"/>
          <p:cNvSpPr/>
          <p:nvPr/>
        </p:nvSpPr>
        <p:spPr bwMode="auto">
          <a:xfrm>
            <a:off x="7204968" y="3917589"/>
            <a:ext cx="1232312" cy="375507"/>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rPr>
              <a:t>Projektschluss-</a:t>
            </a:r>
            <a:br>
              <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rPr>
            </a:br>
            <a:r>
              <a:rPr kumimoji="0" lang="de-CH" sz="900" i="0" u="none" strike="noStrike" kern="0" cap="none" spc="0" normalizeH="0" baseline="0" noProof="0" dirty="0" err="1" smtClean="0">
                <a:ln>
                  <a:noFill/>
                </a:ln>
                <a:solidFill>
                  <a:srgbClr val="FFFFFF"/>
                </a:solidFill>
                <a:effectLst/>
                <a:uLnTx/>
                <a:uFillTx/>
                <a:ea typeface="ＭＳ Ｐゴシック" panose="020B0600070205080204" pitchFamily="34" charset="-128"/>
                <a:cs typeface="+mn-cs"/>
              </a:rPr>
              <a:t>beurteilung</a:t>
            </a:r>
            <a:endPar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endParaRPr>
          </a:p>
        </p:txBody>
      </p:sp>
      <p:sp>
        <p:nvSpPr>
          <p:cNvPr id="113" name="Flussdiagramm: Dokument 94"/>
          <p:cNvSpPr/>
          <p:nvPr/>
        </p:nvSpPr>
        <p:spPr bwMode="auto">
          <a:xfrm>
            <a:off x="368523" y="5486644"/>
            <a:ext cx="1236296" cy="225686"/>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36000" tIns="18000" rIns="36000" bIns="18000" numCol="1" rtlCol="0" anchor="ctr" anchorCtr="0" compatLnSpc="1">
            <a:prstTxWarp prst="textNoShape">
              <a:avLst/>
            </a:prstTxWarp>
          </a:bodyPr>
          <a:lstStyle/>
          <a:p>
            <a:pPr fontAlgn="auto">
              <a:spcBef>
                <a:spcPts val="0"/>
              </a:spcBef>
              <a:spcAft>
                <a:spcPts val="0"/>
              </a:spcAft>
            </a:pPr>
            <a:r>
              <a:rPr lang="de-DE" sz="900" kern="0" dirty="0" smtClean="0">
                <a:solidFill>
                  <a:srgbClr val="FFFFFF"/>
                </a:solidFill>
                <a:ea typeface="ＭＳ Ｐゴシック" panose="020B0600070205080204" pitchFamily="34" charset="-128"/>
                <a:cs typeface="+mn-cs"/>
              </a:rPr>
              <a:t>Zwingend (muss)</a:t>
            </a:r>
            <a:endParaRPr lang="de-CH" sz="900" kern="0" dirty="0">
              <a:solidFill>
                <a:srgbClr val="FFFFFF"/>
              </a:solidFill>
              <a:ea typeface="ＭＳ Ｐゴシック" panose="020B0600070205080204" pitchFamily="34" charset="-128"/>
              <a:cs typeface="+mn-cs"/>
            </a:endParaRPr>
          </a:p>
        </p:txBody>
      </p:sp>
      <p:sp>
        <p:nvSpPr>
          <p:cNvPr id="116" name="Flussdiagramm: Dokument 94"/>
          <p:cNvSpPr/>
          <p:nvPr/>
        </p:nvSpPr>
        <p:spPr bwMode="auto">
          <a:xfrm>
            <a:off x="361930" y="5738513"/>
            <a:ext cx="1236296" cy="324000"/>
          </a:xfrm>
          <a:prstGeom prst="rect">
            <a:avLst/>
          </a:prstGeom>
          <a:solidFill>
            <a:srgbClr val="3C8C93">
              <a:alpha val="50196"/>
            </a:srgbClr>
          </a:solidFill>
          <a:ln w="9525" cap="flat" cmpd="sng" algn="ctr">
            <a:solidFill>
              <a:srgbClr val="FFFFFF"/>
            </a:solidFill>
            <a:prstDash val="solid"/>
            <a:round/>
            <a:headEnd type="none" w="med" len="med"/>
            <a:tailEnd type="none" w="med" len="med"/>
          </a:ln>
          <a:effectLst/>
        </p:spPr>
        <p:txBody>
          <a:bodyPr vert="horz" wrap="none" lIns="36000" tIns="18000" rIns="36000" bIns="18000" numCol="1" rtlCol="0" anchor="t" anchorCtr="0" compatLnSpc="1">
            <a:prstTxWarp prst="textNoShape">
              <a:avLst/>
            </a:prstTxWarp>
          </a:bodyPr>
          <a:lstStyle/>
          <a:p>
            <a:pPr fontAlgn="auto">
              <a:spcBef>
                <a:spcPts val="0"/>
              </a:spcBef>
              <a:spcAft>
                <a:spcPts val="0"/>
              </a:spcAft>
            </a:pPr>
            <a:r>
              <a:rPr lang="de-DE" sz="900" kern="0" dirty="0">
                <a:solidFill>
                  <a:srgbClr val="FFFFFF"/>
                </a:solidFill>
                <a:latin typeface="Arial" panose="020B0604020202020204" pitchFamily="34" charset="0"/>
                <a:ea typeface="ＭＳ Ｐゴシック" panose="020B0600070205080204" pitchFamily="34" charset="-128"/>
                <a:cs typeface="Arial" pitchFamily="34" charset="0"/>
              </a:rPr>
              <a:t>A</a:t>
            </a:r>
            <a:r>
              <a:rPr lang="de-DE" sz="900" kern="0" dirty="0" err="1">
                <a:solidFill>
                  <a:srgbClr val="FFFFFF"/>
                </a:solidFill>
                <a:latin typeface="Arial" panose="020B0604020202020204" pitchFamily="34" charset="0"/>
                <a:ea typeface="ＭＳ Ｐゴシック" panose="020B0600070205080204" pitchFamily="34" charset="-128"/>
                <a:cs typeface="Arial" pitchFamily="34" charset="0"/>
              </a:rPr>
              <a:t>bhängig</a:t>
            </a:r>
            <a:r>
              <a:rPr lang="de-DE" sz="900" kern="0" dirty="0">
                <a:solidFill>
                  <a:srgbClr val="FFFFFF"/>
                </a:solidFill>
                <a:latin typeface="Arial" panose="020B0604020202020204" pitchFamily="34" charset="0"/>
                <a:ea typeface="ＭＳ Ｐゴシック" panose="020B0600070205080204" pitchFamily="34" charset="-128"/>
                <a:cs typeface="Arial" pitchFamily="34" charset="0"/>
              </a:rPr>
              <a:t> von </a:t>
            </a:r>
            <a:br>
              <a:rPr lang="de-DE" sz="900" kern="0" dirty="0">
                <a:solidFill>
                  <a:srgbClr val="FFFFFF"/>
                </a:solidFill>
                <a:latin typeface="Arial" panose="020B0604020202020204" pitchFamily="34" charset="0"/>
                <a:ea typeface="ＭＳ Ｐゴシック" panose="020B0600070205080204" pitchFamily="34" charset="-128"/>
                <a:cs typeface="Arial" pitchFamily="34" charset="0"/>
              </a:rPr>
            </a:br>
            <a:r>
              <a:rPr lang="de-DE" sz="900" kern="0" dirty="0">
                <a:solidFill>
                  <a:srgbClr val="FFFFFF"/>
                </a:solidFill>
                <a:latin typeface="Arial" panose="020B0604020202020204" pitchFamily="34" charset="0"/>
                <a:ea typeface="ＭＳ Ｐゴシック" panose="020B0600070205080204" pitchFamily="34" charset="-128"/>
                <a:cs typeface="Arial" pitchFamily="34" charset="0"/>
              </a:rPr>
              <a:t>Projektklassifizierung</a:t>
            </a:r>
            <a:endParaRPr lang="de-CH" sz="900" kern="0" dirty="0">
              <a:solidFill>
                <a:srgbClr val="FFFFFF"/>
              </a:solidFill>
              <a:latin typeface="Arial" panose="020B0604020202020204" pitchFamily="34" charset="0"/>
              <a:ea typeface="ＭＳ Ｐゴシック" panose="020B0600070205080204" pitchFamily="34" charset="-128"/>
              <a:cs typeface="Arial" pitchFamily="34" charset="0"/>
            </a:endParaRPr>
          </a:p>
        </p:txBody>
      </p:sp>
      <p:cxnSp>
        <p:nvCxnSpPr>
          <p:cNvPr id="123" name="Gerade Verbindung mit Pfeil 122"/>
          <p:cNvCxnSpPr/>
          <p:nvPr/>
        </p:nvCxnSpPr>
        <p:spPr bwMode="auto">
          <a:xfrm>
            <a:off x="2515062" y="5135126"/>
            <a:ext cx="1" cy="160221"/>
          </a:xfrm>
          <a:prstGeom prst="straightConnector1">
            <a:avLst/>
          </a:prstGeom>
          <a:noFill/>
          <a:ln w="9525" cap="flat" cmpd="sng" algn="ctr">
            <a:solidFill>
              <a:srgbClr val="3C8C93"/>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20" name="Flussdiagramm: Dokument 97"/>
          <p:cNvSpPr/>
          <p:nvPr/>
        </p:nvSpPr>
        <p:spPr bwMode="auto">
          <a:xfrm>
            <a:off x="1970564" y="4293096"/>
            <a:ext cx="1230414" cy="314891"/>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rPr>
              <a:t>Lastenheft / </a:t>
            </a:r>
            <a:r>
              <a:rPr kumimoji="0" lang="de-CH" sz="900" i="0" u="none" strike="noStrike" kern="0" cap="none" spc="0" normalizeH="0" baseline="0" noProof="0" dirty="0" err="1" smtClean="0">
                <a:ln>
                  <a:noFill/>
                </a:ln>
                <a:solidFill>
                  <a:srgbClr val="FFFFFF"/>
                </a:solidFill>
                <a:effectLst/>
                <a:uLnTx/>
                <a:uFillTx/>
                <a:ea typeface="ＭＳ Ｐゴシック" panose="020B0600070205080204" pitchFamily="34" charset="-128"/>
                <a:cs typeface="+mn-cs"/>
              </a:rPr>
              <a:t>Anford</a:t>
            </a:r>
            <a:r>
              <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rPr>
              <a:t>-</a:t>
            </a:r>
            <a:br>
              <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rPr>
            </a:br>
            <a:r>
              <a:rPr kumimoji="0" lang="de-CH" sz="900" i="0" u="none" strike="noStrike" kern="0" cap="none" spc="0" normalizeH="0" baseline="0" noProof="0" dirty="0" err="1" smtClean="0">
                <a:ln>
                  <a:noFill/>
                </a:ln>
                <a:solidFill>
                  <a:srgbClr val="FFFFFF"/>
                </a:solidFill>
                <a:effectLst/>
                <a:uLnTx/>
                <a:uFillTx/>
                <a:ea typeface="ＭＳ Ｐゴシック" panose="020B0600070205080204" pitchFamily="34" charset="-128"/>
                <a:cs typeface="+mn-cs"/>
              </a:rPr>
              <a:t>erungsspezifikation</a:t>
            </a:r>
            <a:r>
              <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rPr>
              <a:t>*</a:t>
            </a:r>
          </a:p>
        </p:txBody>
      </p:sp>
      <p:sp>
        <p:nvSpPr>
          <p:cNvPr id="125" name="Rechteck 124"/>
          <p:cNvSpPr/>
          <p:nvPr/>
        </p:nvSpPr>
        <p:spPr bwMode="auto">
          <a:xfrm>
            <a:off x="5195229" y="6469307"/>
            <a:ext cx="3265203" cy="216427"/>
          </a:xfrm>
          <a:prstGeom prst="rect">
            <a:avLst/>
          </a:prstGeom>
          <a:noFill/>
          <a:ln>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defTabSz="673100" rtl="0" eaLnBrk="1" fontAlgn="base" latinLnBrk="0" hangingPunct="1">
              <a:lnSpc>
                <a:spcPct val="100000"/>
              </a:lnSpc>
              <a:spcBef>
                <a:spcPct val="0"/>
              </a:spcBef>
              <a:spcAft>
                <a:spcPct val="0"/>
              </a:spcAft>
              <a:buClrTx/>
              <a:buSzTx/>
              <a:buFontTx/>
              <a:buNone/>
              <a:tabLst/>
            </a:pPr>
            <a:r>
              <a:rPr kumimoji="0" lang="de-CH" sz="1000" b="0" i="0" u="none" strike="noStrike" cap="none" normalizeH="0" baseline="0" dirty="0" smtClean="0">
                <a:ln>
                  <a:noFill/>
                </a:ln>
                <a:solidFill>
                  <a:schemeClr val="tx1"/>
                </a:solidFill>
                <a:effectLst/>
                <a:latin typeface="Arial" panose="020B0604020202020204" pitchFamily="34" charset="0"/>
                <a:ea typeface="ＭＳ Ｐゴシック" charset="0"/>
                <a:cs typeface="Arial" panose="020B0604020202020204" pitchFamily="34" charset="0"/>
              </a:rPr>
              <a:t>* Allenfalls Vorprojekt notwendig</a:t>
            </a:r>
            <a:r>
              <a:rPr kumimoji="0" lang="de-CH" sz="1000" b="0" i="0" u="none" strike="noStrike" cap="none" normalizeH="0" dirty="0" smtClean="0">
                <a:ln>
                  <a:noFill/>
                </a:ln>
                <a:solidFill>
                  <a:schemeClr val="tx1"/>
                </a:solidFill>
                <a:effectLst/>
                <a:latin typeface="Arial" panose="020B0604020202020204" pitchFamily="34" charset="0"/>
                <a:ea typeface="ＭＳ Ｐゴシック" charset="0"/>
                <a:cs typeface="Arial" panose="020B0604020202020204" pitchFamily="34" charset="0"/>
              </a:rPr>
              <a:t> mit eigenem </a:t>
            </a:r>
            <a:r>
              <a:rPr kumimoji="0" lang="de-CH" sz="1000" b="0" i="0" u="none" strike="noStrike" cap="none" normalizeH="0" dirty="0" err="1" smtClean="0">
                <a:ln>
                  <a:noFill/>
                </a:ln>
                <a:solidFill>
                  <a:schemeClr val="tx1"/>
                </a:solidFill>
                <a:effectLst/>
                <a:latin typeface="Arial" panose="020B0604020202020204" pitchFamily="34" charset="0"/>
                <a:ea typeface="ＭＳ Ｐゴシック" charset="0"/>
                <a:cs typeface="Arial" panose="020B0604020202020204" pitchFamily="34" charset="0"/>
              </a:rPr>
              <a:t>Investantrag</a:t>
            </a:r>
            <a:endParaRPr kumimoji="0" lang="de-CH" sz="1000" b="0" i="0" u="none" strike="noStrike" cap="none" normalizeH="0" baseline="0" dirty="0" smtClean="0">
              <a:ln>
                <a:noFill/>
              </a:ln>
              <a:solidFill>
                <a:schemeClr val="tx1"/>
              </a:solidFill>
              <a:effectLst/>
              <a:latin typeface="Arial" panose="020B0604020202020204" pitchFamily="34" charset="0"/>
              <a:ea typeface="ＭＳ Ｐゴシック" charset="0"/>
              <a:cs typeface="Arial" panose="020B0604020202020204" pitchFamily="34" charset="0"/>
            </a:endParaRPr>
          </a:p>
        </p:txBody>
      </p:sp>
      <p:sp>
        <p:nvSpPr>
          <p:cNvPr id="126" name="Flussdiagramm: Dokument 99"/>
          <p:cNvSpPr/>
          <p:nvPr/>
        </p:nvSpPr>
        <p:spPr bwMode="auto">
          <a:xfrm>
            <a:off x="4571380" y="2886762"/>
            <a:ext cx="1225262" cy="517570"/>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900" kern="0" noProof="0" dirty="0" err="1" smtClean="0">
                <a:latin typeface="Arial" panose="020B0604020202020204" pitchFamily="34" charset="0"/>
                <a:ea typeface="ＭＳ Ｐゴシック" panose="020B0600070205080204" pitchFamily="34" charset="-128"/>
                <a:cs typeface="Arial" pitchFamily="34" charset="0"/>
              </a:rPr>
              <a:t>Lösungsdokum</a:t>
            </a:r>
            <a:r>
              <a:rPr lang="de-DE" sz="900" kern="0" noProof="0" dirty="0" smtClean="0">
                <a:latin typeface="Arial" panose="020B0604020202020204" pitchFamily="34" charset="0"/>
                <a:ea typeface="ＭＳ Ｐゴシック" panose="020B0600070205080204" pitchFamily="34" charset="-128"/>
                <a:cs typeface="Arial" pitchFamily="34" charset="0"/>
              </a:rPr>
              <a:t>-</a:t>
            </a:r>
            <a:br>
              <a:rPr lang="de-DE" sz="900" kern="0" noProof="0" dirty="0" smtClean="0">
                <a:latin typeface="Arial" panose="020B0604020202020204" pitchFamily="34" charset="0"/>
                <a:ea typeface="ＭＳ Ｐゴシック" panose="020B0600070205080204" pitchFamily="34" charset="-128"/>
                <a:cs typeface="Arial" pitchFamily="34" charset="0"/>
              </a:rPr>
            </a:br>
            <a:r>
              <a:rPr lang="de-DE" sz="900" kern="0" noProof="0" dirty="0" err="1" smtClean="0">
                <a:latin typeface="Arial" panose="020B0604020202020204" pitchFamily="34" charset="0"/>
                <a:ea typeface="ＭＳ Ｐゴシック" panose="020B0600070205080204" pitchFamily="34" charset="-128"/>
                <a:cs typeface="Arial" pitchFamily="34" charset="0"/>
              </a:rPr>
              <a:t>entation</a:t>
            </a:r>
            <a:r>
              <a:rPr lang="de-DE" sz="900" kern="0" noProof="0" dirty="0" smtClean="0">
                <a:latin typeface="Arial" panose="020B0604020202020204" pitchFamily="34" charset="0"/>
                <a:ea typeface="ＭＳ Ｐゴシック" panose="020B0600070205080204" pitchFamily="34" charset="-128"/>
                <a:cs typeface="Arial" pitchFamily="34" charset="0"/>
              </a:rPr>
              <a:t>, z.B.</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900" b="0" i="0" u="none" strike="noStrike" kern="0" cap="none" spc="0" normalizeH="0" baseline="0" dirty="0" smtClean="0">
                <a:ln>
                  <a:noFill/>
                </a:ln>
                <a:effectLst/>
                <a:uLnTx/>
                <a:uFillTx/>
                <a:latin typeface="Arial" panose="020B0604020202020204" pitchFamily="34" charset="0"/>
                <a:ea typeface="ＭＳ Ｐゴシック" panose="020B0600070205080204" pitchFamily="34" charset="-128"/>
                <a:cs typeface="Arial" pitchFamily="34" charset="0"/>
              </a:rPr>
              <a:t>- Technische Doku</a:t>
            </a:r>
            <a:endParaRPr kumimoji="0" lang="de-DE" sz="900" b="0" i="0" u="none" strike="noStrike" kern="0" cap="none" spc="0" normalizeH="0" baseline="0" noProof="0" dirty="0" smtClean="0">
              <a:ln>
                <a:noFill/>
              </a:ln>
              <a:effectLst/>
              <a:uLnTx/>
              <a:uFillTx/>
              <a:latin typeface="Arial" panose="020B0604020202020204" pitchFamily="34" charset="0"/>
              <a:ea typeface="ＭＳ Ｐゴシック" panose="020B0600070205080204" pitchFamily="34" charset="-128"/>
              <a:cs typeface="Arial" pitchFamily="34" charset="0"/>
            </a:endParaRPr>
          </a:p>
        </p:txBody>
      </p:sp>
      <p:sp>
        <p:nvSpPr>
          <p:cNvPr id="127" name="Flussdiagramm: Dokument 97"/>
          <p:cNvSpPr/>
          <p:nvPr/>
        </p:nvSpPr>
        <p:spPr bwMode="auto">
          <a:xfrm>
            <a:off x="3275856" y="2898568"/>
            <a:ext cx="1232312" cy="175760"/>
          </a:xfrm>
          <a:prstGeom prst="rect">
            <a:avLst/>
          </a:prstGeom>
          <a:solidFill>
            <a:srgbClr val="3C8C93">
              <a:alpha val="50196"/>
            </a:srgbClr>
          </a:solidFill>
          <a:ln w="9525" cap="flat" cmpd="sng" algn="ctr">
            <a:solidFill>
              <a:srgbClr val="FFFFFF"/>
            </a:solidFill>
            <a:prstDash val="solid"/>
            <a:round/>
            <a:headEnd type="none" w="med" len="med"/>
            <a:tailEnd type="none" w="med" len="med"/>
          </a:ln>
          <a:effectLst/>
        </p:spPr>
        <p:txBody>
          <a:bodyPr vert="horz" wrap="none" lIns="36000" tIns="18000" rIns="36000" bIns="18000" numCol="1" rtlCol="0" anchor="t" anchorCtr="0" compatLnSpc="1">
            <a:prstTxWarp prst="textNoShape">
              <a:avLst/>
            </a:prstTxWarp>
          </a:bodyPr>
          <a:lstStyle/>
          <a:p>
            <a:pPr fontAlgn="auto">
              <a:spcBef>
                <a:spcPts val="0"/>
              </a:spcBef>
              <a:spcAft>
                <a:spcPts val="0"/>
              </a:spcAft>
            </a:pPr>
            <a:r>
              <a:rPr lang="de-CH" sz="900" kern="0" dirty="0">
                <a:latin typeface="Arial" panose="020B0604020202020204" pitchFamily="34" charset="0"/>
                <a:ea typeface="ＭＳ Ｐゴシック" panose="020B0600070205080204" pitchFamily="34" charset="-128"/>
                <a:cs typeface="Arial" pitchFamily="34" charset="0"/>
              </a:rPr>
              <a:t>Verträge</a:t>
            </a:r>
          </a:p>
        </p:txBody>
      </p:sp>
      <p:sp>
        <p:nvSpPr>
          <p:cNvPr id="69" name="Flussdiagramm: Dokument 97"/>
          <p:cNvSpPr/>
          <p:nvPr/>
        </p:nvSpPr>
        <p:spPr bwMode="auto">
          <a:xfrm>
            <a:off x="1962253" y="5538550"/>
            <a:ext cx="1232312" cy="212086"/>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36000" tIns="18000" rIns="36000" bIns="1800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rPr>
              <a:t>Projektklassifizierung</a:t>
            </a:r>
          </a:p>
        </p:txBody>
      </p:sp>
      <p:sp>
        <p:nvSpPr>
          <p:cNvPr id="70" name="Flussdiagramm: Dokument 97"/>
          <p:cNvSpPr/>
          <p:nvPr/>
        </p:nvSpPr>
        <p:spPr bwMode="auto">
          <a:xfrm>
            <a:off x="7196656" y="2896171"/>
            <a:ext cx="1232312" cy="247999"/>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de-CH" sz="900" kern="0" dirty="0" smtClean="0">
                <a:ea typeface="ＭＳ Ｐゴシック" panose="020B0600070205080204" pitchFamily="34" charset="-128"/>
                <a:cs typeface="+mn-cs"/>
              </a:rPr>
              <a:t>Abnahmeprotokoll</a:t>
            </a:r>
            <a:endParaRPr kumimoji="0" lang="de-CH" sz="900" i="0" u="none" strike="noStrike" kern="0" cap="none" spc="0" normalizeH="0" baseline="0" noProof="0" dirty="0" smtClean="0">
              <a:ln>
                <a:noFill/>
              </a:ln>
              <a:effectLst/>
              <a:uLnTx/>
              <a:uFillTx/>
              <a:ea typeface="ＭＳ Ｐゴシック" panose="020B0600070205080204" pitchFamily="34" charset="-128"/>
              <a:cs typeface="+mn-cs"/>
            </a:endParaRPr>
          </a:p>
        </p:txBody>
      </p:sp>
      <p:sp>
        <p:nvSpPr>
          <p:cNvPr id="115" name="Flussdiagramm: Dokument 99"/>
          <p:cNvSpPr/>
          <p:nvPr/>
        </p:nvSpPr>
        <p:spPr bwMode="auto">
          <a:xfrm>
            <a:off x="1970564" y="4664527"/>
            <a:ext cx="1224001" cy="485020"/>
          </a:xfrm>
          <a:prstGeom prst="rect">
            <a:avLst/>
          </a:prstGeom>
          <a:solidFill>
            <a:srgbClr val="3C8C93">
              <a:alpha val="50196"/>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R="0" lvl="0" defTabSz="914400" eaLnBrk="1" fontAlgn="auto" latinLnBrk="0" hangingPunct="1">
              <a:lnSpc>
                <a:spcPct val="100000"/>
              </a:lnSpc>
              <a:spcBef>
                <a:spcPts val="0"/>
              </a:spcBef>
              <a:spcAft>
                <a:spcPts val="0"/>
              </a:spcAft>
              <a:buClrTx/>
              <a:buSzTx/>
              <a:tabLst/>
              <a:defRPr/>
            </a:pPr>
            <a:r>
              <a:rPr lang="de-DE" sz="900" kern="0" dirty="0" smtClean="0">
                <a:solidFill>
                  <a:srgbClr val="FFFFFF"/>
                </a:solidFill>
                <a:latin typeface="Arial" panose="020B0604020202020204" pitchFamily="34" charset="0"/>
                <a:ea typeface="ＭＳ Ｐゴシック" panose="020B0600070205080204" pitchFamily="34" charset="-128"/>
                <a:cs typeface="Arial" pitchFamily="34" charset="0"/>
              </a:rPr>
              <a:t>Produktevaluation</a:t>
            </a:r>
          </a:p>
          <a:p>
            <a:pPr marL="87313" marR="0" lvl="0" indent="-87313"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Checkliste IT</a:t>
            </a:r>
          </a:p>
          <a:p>
            <a:pPr marL="87313" marR="0" lvl="0" indent="-87313" defTabSz="914400" eaLnBrk="1" fontAlgn="auto" latinLnBrk="0" hangingPunct="1">
              <a:lnSpc>
                <a:spcPct val="100000"/>
              </a:lnSpc>
              <a:spcBef>
                <a:spcPts val="0"/>
              </a:spcBef>
              <a:spcAft>
                <a:spcPts val="0"/>
              </a:spcAft>
              <a:buClrTx/>
              <a:buSzTx/>
              <a:buFontTx/>
              <a:buChar char="-"/>
              <a:tabLst/>
              <a:defRPr/>
            </a:pPr>
            <a:r>
              <a:rPr lang="de-DE" sz="900" b="0" kern="0" dirty="0" smtClean="0">
                <a:solidFill>
                  <a:srgbClr val="FFFFFF"/>
                </a:solidFill>
                <a:latin typeface="Arial" panose="020B0604020202020204" pitchFamily="34" charset="0"/>
                <a:ea typeface="ＭＳ Ｐゴシック" panose="020B0600070205080204" pitchFamily="34" charset="-128"/>
                <a:cs typeface="Arial" pitchFamily="34" charset="0"/>
              </a:rPr>
              <a:t>Nutzwertanalyse</a:t>
            </a:r>
            <a:endParaRPr lang="de-DE" sz="900" b="0" kern="0" dirty="0">
              <a:solidFill>
                <a:srgbClr val="FFFFFF"/>
              </a:solidFill>
              <a:latin typeface="Arial" panose="020B0604020202020204" pitchFamily="34" charset="0"/>
              <a:ea typeface="ＭＳ Ｐゴシック" panose="020B0600070205080204" pitchFamily="34" charset="-128"/>
              <a:cs typeface="Arial" pitchFamily="34" charset="0"/>
            </a:endParaRPr>
          </a:p>
        </p:txBody>
      </p:sp>
      <p:sp>
        <p:nvSpPr>
          <p:cNvPr id="99" name="Rechteck 98"/>
          <p:cNvSpPr/>
          <p:nvPr/>
        </p:nvSpPr>
        <p:spPr bwMode="auto">
          <a:xfrm>
            <a:off x="4932040" y="111681"/>
            <a:ext cx="4058649" cy="65302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1050" baseline="30000" dirty="0" smtClean="0">
                <a:solidFill>
                  <a:srgbClr val="C00000"/>
                </a:solidFill>
                <a:ea typeface="ＭＳ Ｐゴシック" panose="020B0600070205080204" pitchFamily="34" charset="-128"/>
                <a:cs typeface="+mn-cs"/>
              </a:rPr>
              <a:t>1</a:t>
            </a:r>
            <a:r>
              <a:rPr lang="de-CH" sz="900" b="0" dirty="0" smtClean="0">
                <a:solidFill>
                  <a:srgbClr val="C00000"/>
                </a:solidFill>
                <a:ea typeface="ＭＳ Ｐゴシック" panose="020B0600070205080204" pitchFamily="34" charset="-128"/>
                <a:cs typeface="+mn-cs"/>
              </a:rPr>
              <a:t>  Freigabe Initialisierungsphase abhängig von Projekt-Ausmass;</a:t>
            </a:r>
          </a:p>
          <a:p>
            <a:pPr>
              <a:spcAft>
                <a:spcPts val="400"/>
              </a:spcAft>
            </a:pPr>
            <a:r>
              <a:rPr lang="de-CH" sz="900" b="0" dirty="0" smtClean="0">
                <a:solidFill>
                  <a:srgbClr val="C00000"/>
                </a:solidFill>
                <a:ea typeface="ＭＳ Ｐゴシック" panose="020B0600070205080204" pitchFamily="34" charset="-128"/>
                <a:cs typeface="+mn-cs"/>
              </a:rPr>
              <a:t>   Gesellschaft: GL, IT        Division: DL, IT</a:t>
            </a:r>
          </a:p>
          <a:p>
            <a:r>
              <a:rPr lang="de-CH" sz="900" baseline="30000" dirty="0" smtClean="0">
                <a:solidFill>
                  <a:srgbClr val="C00000"/>
                </a:solidFill>
                <a:ea typeface="ＭＳ Ｐゴシック" panose="020B0600070205080204" pitchFamily="34" charset="-128"/>
              </a:rPr>
              <a:t>2</a:t>
            </a:r>
            <a:r>
              <a:rPr lang="de-CH" sz="900" dirty="0" smtClean="0">
                <a:solidFill>
                  <a:srgbClr val="C00000"/>
                </a:solidFill>
                <a:ea typeface="ＭＳ Ｐゴシック" panose="020B0600070205080204" pitchFamily="34" charset="-128"/>
              </a:rPr>
              <a:t>  </a:t>
            </a:r>
            <a:r>
              <a:rPr lang="de-CH" sz="900" b="0" dirty="0" smtClean="0">
                <a:solidFill>
                  <a:srgbClr val="C00000"/>
                </a:solidFill>
                <a:ea typeface="ＭＳ Ｐゴシック" panose="020B0600070205080204" pitchFamily="34" charset="-128"/>
              </a:rPr>
              <a:t>Freigaben </a:t>
            </a:r>
            <a:r>
              <a:rPr lang="de-CH" sz="900" b="0" dirty="0">
                <a:solidFill>
                  <a:srgbClr val="C00000"/>
                </a:solidFill>
                <a:ea typeface="ＭＳ Ｐゴシック" panose="020B0600070205080204" pitchFamily="34" charset="-128"/>
              </a:rPr>
              <a:t>gemäss Investitionsantrag</a:t>
            </a:r>
            <a:r>
              <a:rPr lang="de-CH" sz="900" b="0" dirty="0" smtClean="0">
                <a:solidFill>
                  <a:srgbClr val="C00000"/>
                </a:solidFill>
                <a:ea typeface="ＭＳ Ｐゴシック" panose="020B0600070205080204" pitchFamily="34" charset="-128"/>
              </a:rPr>
              <a:t>; </a:t>
            </a:r>
          </a:p>
          <a:p>
            <a:r>
              <a:rPr lang="de-CH" sz="900" b="0" dirty="0" smtClean="0">
                <a:solidFill>
                  <a:srgbClr val="C00000"/>
                </a:solidFill>
                <a:ea typeface="ＭＳ Ｐゴシック" panose="020B0600070205080204" pitchFamily="34" charset="-128"/>
              </a:rPr>
              <a:t>   Bewertung </a:t>
            </a:r>
            <a:r>
              <a:rPr lang="de-CH" sz="900" b="0" dirty="0">
                <a:solidFill>
                  <a:srgbClr val="C00000"/>
                </a:solidFill>
                <a:ea typeface="ＭＳ Ｐゴシック" panose="020B0600070205080204" pitchFamily="34" charset="-128"/>
              </a:rPr>
              <a:t>und Priorisierung: 1) Konzern, Division, Gesellschaft, (Abteilung)</a:t>
            </a:r>
          </a:p>
          <a:p>
            <a:endParaRPr lang="de-CH" sz="900" b="0" dirty="0" smtClean="0">
              <a:solidFill>
                <a:srgbClr val="0070C0"/>
              </a:solidFill>
              <a:ea typeface="ＭＳ Ｐゴシック" panose="020B0600070205080204" pitchFamily="34" charset="-128"/>
              <a:cs typeface="+mn-cs"/>
            </a:endParaRPr>
          </a:p>
        </p:txBody>
      </p:sp>
      <p:sp>
        <p:nvSpPr>
          <p:cNvPr id="65" name="Flussdiagramm: Dokument 97"/>
          <p:cNvSpPr/>
          <p:nvPr/>
        </p:nvSpPr>
        <p:spPr bwMode="auto">
          <a:xfrm>
            <a:off x="3275856" y="3100720"/>
            <a:ext cx="1232312" cy="179290"/>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36000" tIns="18000" rIns="36000" bIns="1800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900" i="0" u="none" strike="noStrike" kern="0" cap="none" spc="0" normalizeH="0" baseline="0" noProof="0" dirty="0" smtClean="0">
                <a:ln>
                  <a:noFill/>
                </a:ln>
                <a:effectLst/>
                <a:uLnTx/>
                <a:uFillTx/>
                <a:ea typeface="ＭＳ Ｐゴシック" panose="020B0600070205080204" pitchFamily="34" charset="-128"/>
                <a:cs typeface="+mn-cs"/>
              </a:rPr>
              <a:t>Kick-off Meeting</a:t>
            </a:r>
          </a:p>
        </p:txBody>
      </p:sp>
      <p:sp>
        <p:nvSpPr>
          <p:cNvPr id="66" name="Flussdiagramm: Dokument 97"/>
          <p:cNvSpPr/>
          <p:nvPr/>
        </p:nvSpPr>
        <p:spPr bwMode="auto">
          <a:xfrm>
            <a:off x="5894920" y="3992212"/>
            <a:ext cx="1232312" cy="313419"/>
          </a:xfrm>
          <a:prstGeom prst="rect">
            <a:avLst/>
          </a:prstGeom>
          <a:solidFill>
            <a:srgbClr val="BBE0E3">
              <a:lumMod val="50000"/>
            </a:srgbClr>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de-CH" sz="900" kern="0" dirty="0" smtClean="0">
                <a:solidFill>
                  <a:srgbClr val="FFFFFF"/>
                </a:solidFill>
                <a:ea typeface="ＭＳ Ｐゴシック" panose="020B0600070205080204" pitchFamily="34" charset="-128"/>
                <a:cs typeface="+mn-cs"/>
              </a:rPr>
              <a:t>Freigabeprotokoll</a:t>
            </a:r>
            <a:br>
              <a:rPr lang="de-CH" sz="900" kern="0" dirty="0" smtClean="0">
                <a:solidFill>
                  <a:srgbClr val="FFFFFF"/>
                </a:solidFill>
                <a:ea typeface="ＭＳ Ｐゴシック" panose="020B0600070205080204" pitchFamily="34" charset="-128"/>
                <a:cs typeface="+mn-cs"/>
              </a:rPr>
            </a:br>
            <a:r>
              <a:rPr lang="de-CH" sz="900" kern="0" dirty="0" smtClean="0">
                <a:solidFill>
                  <a:srgbClr val="FFFFFF"/>
                </a:solidFill>
                <a:ea typeface="ＭＳ Ｐゴシック" panose="020B0600070205080204" pitchFamily="34" charset="-128"/>
                <a:cs typeface="+mn-cs"/>
              </a:rPr>
              <a:t> Go-Live</a:t>
            </a:r>
            <a:endParaRPr kumimoji="0" lang="de-CH" sz="900" i="0" u="none" strike="noStrike" kern="0" cap="none" spc="0" normalizeH="0" baseline="0" noProof="0" dirty="0" smtClean="0">
              <a:ln>
                <a:noFill/>
              </a:ln>
              <a:solidFill>
                <a:srgbClr val="FFFFFF"/>
              </a:solidFill>
              <a:effectLst/>
              <a:uLnTx/>
              <a:uFillTx/>
              <a:ea typeface="ＭＳ Ｐゴシック" panose="020B0600070205080204" pitchFamily="34" charset="-128"/>
              <a:cs typeface="+mn-cs"/>
            </a:endParaRPr>
          </a:p>
        </p:txBody>
      </p:sp>
      <p:sp>
        <p:nvSpPr>
          <p:cNvPr id="67" name="Flussdiagramm: Verzweigung 66"/>
          <p:cNvSpPr/>
          <p:nvPr/>
        </p:nvSpPr>
        <p:spPr bwMode="auto">
          <a:xfrm>
            <a:off x="3110557" y="1283946"/>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M2</a:t>
            </a:r>
          </a:p>
        </p:txBody>
      </p:sp>
      <p:sp>
        <p:nvSpPr>
          <p:cNvPr id="104" name="Flussdiagramm: Verzweigung 103"/>
          <p:cNvSpPr/>
          <p:nvPr/>
        </p:nvSpPr>
        <p:spPr bwMode="auto">
          <a:xfrm>
            <a:off x="4427003" y="1274744"/>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M3</a:t>
            </a:r>
          </a:p>
        </p:txBody>
      </p:sp>
      <p:sp>
        <p:nvSpPr>
          <p:cNvPr id="105" name="Flussdiagramm: Verzweigung 104"/>
          <p:cNvSpPr/>
          <p:nvPr/>
        </p:nvSpPr>
        <p:spPr bwMode="auto">
          <a:xfrm>
            <a:off x="5729999" y="1273502"/>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M4</a:t>
            </a:r>
          </a:p>
        </p:txBody>
      </p:sp>
      <p:sp>
        <p:nvSpPr>
          <p:cNvPr id="107" name="Flussdiagramm: Verzweigung 106"/>
          <p:cNvSpPr/>
          <p:nvPr/>
        </p:nvSpPr>
        <p:spPr bwMode="auto">
          <a:xfrm>
            <a:off x="7035944" y="1279718"/>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M5</a:t>
            </a:r>
          </a:p>
        </p:txBody>
      </p:sp>
      <p:sp>
        <p:nvSpPr>
          <p:cNvPr id="114" name="Flussdiagramm: Verzweigung 113"/>
          <p:cNvSpPr/>
          <p:nvPr/>
        </p:nvSpPr>
        <p:spPr bwMode="auto">
          <a:xfrm>
            <a:off x="8302968" y="1268784"/>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M6</a:t>
            </a:r>
          </a:p>
        </p:txBody>
      </p:sp>
      <p:sp>
        <p:nvSpPr>
          <p:cNvPr id="84" name="Rechteck 83"/>
          <p:cNvSpPr/>
          <p:nvPr/>
        </p:nvSpPr>
        <p:spPr bwMode="auto">
          <a:xfrm>
            <a:off x="1475656" y="1484785"/>
            <a:ext cx="886146" cy="51840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Freigabe </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Initialisierung</a:t>
            </a:r>
            <a:r>
              <a:rPr lang="de-CH" sz="1050" baseline="30000" dirty="0" smtClean="0">
                <a:solidFill>
                  <a:srgbClr val="C00000"/>
                </a:solidFill>
                <a:ea typeface="ＭＳ Ｐゴシック" panose="020B0600070205080204" pitchFamily="34" charset="-128"/>
                <a:cs typeface="+mn-cs"/>
              </a:rPr>
              <a:t>1</a:t>
            </a:r>
          </a:p>
        </p:txBody>
      </p:sp>
      <p:sp>
        <p:nvSpPr>
          <p:cNvPr id="102" name="Flussdiagramm: Verzweigung 101"/>
          <p:cNvSpPr/>
          <p:nvPr/>
        </p:nvSpPr>
        <p:spPr bwMode="auto">
          <a:xfrm>
            <a:off x="1863574" y="1282556"/>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smtClean="0">
                <a:ea typeface="ＭＳ Ｐゴシック" panose="020B0600070205080204" pitchFamily="34" charset="-128"/>
                <a:cs typeface="+mn-cs"/>
              </a:rPr>
              <a:t>M1</a:t>
            </a:r>
          </a:p>
        </p:txBody>
      </p:sp>
    </p:spTree>
    <p:extLst>
      <p:ext uri="{BB962C8B-B14F-4D97-AF65-F5344CB8AC3E}">
        <p14:creationId xmlns:p14="http://schemas.microsoft.com/office/powerpoint/2010/main" val="1566448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Anpassung der </a:t>
            </a:r>
            <a:r>
              <a:rPr lang="de-CH" dirty="0" smtClean="0"/>
              <a:t>Projektinstrumente (1/2)</a:t>
            </a:r>
            <a:endParaRPr lang="de-CH" dirty="0"/>
          </a:p>
        </p:txBody>
      </p:sp>
      <p:graphicFrame>
        <p:nvGraphicFramePr>
          <p:cNvPr id="4" name="Tabelle 3"/>
          <p:cNvGraphicFramePr>
            <a:graphicFrameLocks noGrp="1"/>
          </p:cNvGraphicFramePr>
          <p:nvPr>
            <p:extLst/>
          </p:nvPr>
        </p:nvGraphicFramePr>
        <p:xfrm>
          <a:off x="395288" y="1020300"/>
          <a:ext cx="8355011" cy="3704844"/>
        </p:xfrm>
        <a:graphic>
          <a:graphicData uri="http://schemas.openxmlformats.org/drawingml/2006/table">
            <a:tbl>
              <a:tblPr firstRow="1" firstCol="1" bandRow="1">
                <a:tableStyleId>{9D7B26C5-4107-4FEC-AEDC-1716B250A1EF}</a:tableStyleId>
              </a:tblPr>
              <a:tblGrid>
                <a:gridCol w="3214339">
                  <a:extLst>
                    <a:ext uri="{9D8B030D-6E8A-4147-A177-3AD203B41FA5}">
                      <a16:colId xmlns:a16="http://schemas.microsoft.com/office/drawing/2014/main" val="617316491"/>
                    </a:ext>
                  </a:extLst>
                </a:gridCol>
                <a:gridCol w="1285168">
                  <a:extLst>
                    <a:ext uri="{9D8B030D-6E8A-4147-A177-3AD203B41FA5}">
                      <a16:colId xmlns:a16="http://schemas.microsoft.com/office/drawing/2014/main" val="1522504048"/>
                    </a:ext>
                  </a:extLst>
                </a:gridCol>
                <a:gridCol w="1285168">
                  <a:extLst>
                    <a:ext uri="{9D8B030D-6E8A-4147-A177-3AD203B41FA5}">
                      <a16:colId xmlns:a16="http://schemas.microsoft.com/office/drawing/2014/main" val="4279695314"/>
                    </a:ext>
                  </a:extLst>
                </a:gridCol>
                <a:gridCol w="1285168">
                  <a:extLst>
                    <a:ext uri="{9D8B030D-6E8A-4147-A177-3AD203B41FA5}">
                      <a16:colId xmlns:a16="http://schemas.microsoft.com/office/drawing/2014/main" val="2319528163"/>
                    </a:ext>
                  </a:extLst>
                </a:gridCol>
                <a:gridCol w="1285168">
                  <a:extLst>
                    <a:ext uri="{9D8B030D-6E8A-4147-A177-3AD203B41FA5}">
                      <a16:colId xmlns:a16="http://schemas.microsoft.com/office/drawing/2014/main" val="3712234236"/>
                    </a:ext>
                  </a:extLst>
                </a:gridCol>
              </a:tblGrid>
              <a:tr h="178308">
                <a:tc>
                  <a:txBody>
                    <a:bodyPr/>
                    <a:lstStyle/>
                    <a:p>
                      <a:pPr algn="just">
                        <a:lnSpc>
                          <a:spcPct val="130000"/>
                        </a:lnSpc>
                        <a:spcAft>
                          <a:spcPts val="0"/>
                        </a:spcAft>
                      </a:pPr>
                      <a:r>
                        <a:rPr lang="de-CH" sz="1400" b="1" dirty="0">
                          <a:solidFill>
                            <a:schemeClr val="bg1"/>
                          </a:solidFill>
                          <a:effectLst/>
                        </a:rPr>
                        <a:t>Komponente</a:t>
                      </a:r>
                      <a:endParaRPr lang="de-CH" sz="1100" b="1" dirty="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R w="12700" cap="flat" cmpd="sng" algn="ctr">
                      <a:solidFill>
                        <a:schemeClr val="tx1"/>
                      </a:solidFill>
                      <a:prstDash val="sysDot"/>
                      <a:round/>
                      <a:headEnd type="none" w="med" len="med"/>
                      <a:tailEnd type="none" w="med" len="med"/>
                    </a:lnR>
                    <a:solidFill>
                      <a:srgbClr val="000000"/>
                    </a:solidFill>
                  </a:tcPr>
                </a:tc>
                <a:tc>
                  <a:txBody>
                    <a:bodyPr/>
                    <a:lstStyle/>
                    <a:p>
                      <a:pPr algn="ctr">
                        <a:lnSpc>
                          <a:spcPct val="130000"/>
                        </a:lnSpc>
                        <a:spcAft>
                          <a:spcPts val="0"/>
                        </a:spcAft>
                      </a:pPr>
                      <a:r>
                        <a:rPr lang="de-CH" sz="1100" b="1" dirty="0">
                          <a:solidFill>
                            <a:schemeClr val="bg1"/>
                          </a:solidFill>
                          <a:effectLst/>
                        </a:rPr>
                        <a:t>S (Kleinprojekt)</a:t>
                      </a:r>
                      <a:endParaRPr lang="de-CH" sz="1100" b="1" dirty="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000000"/>
                    </a:solidFill>
                  </a:tcPr>
                </a:tc>
                <a:tc>
                  <a:txBody>
                    <a:bodyPr/>
                    <a:lstStyle/>
                    <a:p>
                      <a:pPr algn="ctr">
                        <a:lnSpc>
                          <a:spcPct val="130000"/>
                        </a:lnSpc>
                        <a:spcAft>
                          <a:spcPts val="0"/>
                        </a:spcAft>
                      </a:pPr>
                      <a:r>
                        <a:rPr lang="de-CH" sz="1100" b="1" dirty="0">
                          <a:solidFill>
                            <a:schemeClr val="bg1"/>
                          </a:solidFill>
                          <a:effectLst/>
                        </a:rPr>
                        <a:t>M (</a:t>
                      </a:r>
                      <a:r>
                        <a:rPr lang="de-CH" sz="1100" b="1" dirty="0" smtClean="0">
                          <a:solidFill>
                            <a:schemeClr val="bg1"/>
                          </a:solidFill>
                          <a:effectLst/>
                        </a:rPr>
                        <a:t>Standard-projekt</a:t>
                      </a:r>
                      <a:r>
                        <a:rPr lang="de-CH" sz="1100" b="1" dirty="0">
                          <a:solidFill>
                            <a:schemeClr val="bg1"/>
                          </a:solidFill>
                          <a:effectLst/>
                        </a:rPr>
                        <a:t>)</a:t>
                      </a:r>
                      <a:endParaRPr lang="de-CH" sz="1100" b="1" dirty="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000000"/>
                    </a:solidFill>
                  </a:tcPr>
                </a:tc>
                <a:tc>
                  <a:txBody>
                    <a:bodyPr/>
                    <a:lstStyle/>
                    <a:p>
                      <a:pPr algn="ctr">
                        <a:lnSpc>
                          <a:spcPct val="130000"/>
                        </a:lnSpc>
                        <a:spcAft>
                          <a:spcPts val="0"/>
                        </a:spcAft>
                      </a:pPr>
                      <a:r>
                        <a:rPr lang="de-CH" sz="1100" b="1" dirty="0">
                          <a:solidFill>
                            <a:schemeClr val="bg1"/>
                          </a:solidFill>
                          <a:effectLst/>
                        </a:rPr>
                        <a:t>L (Grossprojekt)</a:t>
                      </a:r>
                      <a:endParaRPr lang="de-CH" sz="1100" b="1" dirty="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000000"/>
                    </a:solidFill>
                  </a:tcPr>
                </a:tc>
                <a:tc>
                  <a:txBody>
                    <a:bodyPr/>
                    <a:lstStyle/>
                    <a:p>
                      <a:pPr algn="ctr">
                        <a:lnSpc>
                          <a:spcPct val="130000"/>
                        </a:lnSpc>
                        <a:spcAft>
                          <a:spcPts val="0"/>
                        </a:spcAft>
                      </a:pPr>
                      <a:r>
                        <a:rPr lang="de-CH" sz="1100" b="1" dirty="0">
                          <a:solidFill>
                            <a:schemeClr val="bg1"/>
                          </a:solidFill>
                          <a:effectLst/>
                        </a:rPr>
                        <a:t>XL (XL-Projekt)</a:t>
                      </a:r>
                      <a:endParaRPr lang="de-CH" sz="1100" b="1" dirty="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solidFill>
                      <a:srgbClr val="000000"/>
                    </a:solidFill>
                  </a:tcPr>
                </a:tc>
                <a:extLst>
                  <a:ext uri="{0D108BD9-81ED-4DB2-BD59-A6C34878D82A}">
                    <a16:rowId xmlns:a16="http://schemas.microsoft.com/office/drawing/2014/main" val="2324238842"/>
                  </a:ext>
                </a:extLst>
              </a:tr>
              <a:tr h="126668">
                <a:tc>
                  <a:txBody>
                    <a:bodyPr/>
                    <a:lstStyle/>
                    <a:p>
                      <a:pPr algn="l">
                        <a:lnSpc>
                          <a:spcPct val="130000"/>
                        </a:lnSpc>
                        <a:spcAft>
                          <a:spcPts val="0"/>
                        </a:spcAft>
                      </a:pPr>
                      <a:r>
                        <a:rPr lang="de-CH" sz="1100" b="1" i="1" dirty="0">
                          <a:effectLst/>
                        </a:rPr>
                        <a:t>Projektstrukturierung und </a:t>
                      </a:r>
                      <a:r>
                        <a:rPr lang="de-CH" sz="1100" b="1" i="1" dirty="0" smtClean="0">
                          <a:effectLst/>
                        </a:rPr>
                        <a:t>-planung</a:t>
                      </a:r>
                      <a:endParaRPr lang="de-CH" sz="1100" b="1" i="1"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R w="12700" cap="flat" cmpd="sng" algn="ctr">
                      <a:solidFill>
                        <a:schemeClr val="tx1"/>
                      </a:solidFill>
                      <a:prstDash val="sysDot"/>
                      <a:round/>
                      <a:headEnd type="none" w="med" len="med"/>
                      <a:tailEnd type="none" w="med" len="med"/>
                    </a:lnR>
                    <a:solidFill>
                      <a:srgbClr val="9D9D9C">
                        <a:alpha val="20000"/>
                      </a:srgbClr>
                    </a:solidFill>
                  </a:tcPr>
                </a:tc>
                <a:tc>
                  <a:txBody>
                    <a:bodyPr/>
                    <a:lstStyle/>
                    <a:p>
                      <a:pPr algn="l">
                        <a:lnSpc>
                          <a:spcPct val="130000"/>
                        </a:lnSpc>
                        <a:spcAft>
                          <a:spcPts val="0"/>
                        </a:spcAft>
                      </a:pP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9D9D9C">
                        <a:alpha val="20000"/>
                      </a:srgbClr>
                    </a:solidFill>
                  </a:tcPr>
                </a:tc>
                <a:tc>
                  <a:txBody>
                    <a:bodyPr/>
                    <a:lstStyle/>
                    <a:p>
                      <a:pPr algn="l">
                        <a:lnSpc>
                          <a:spcPct val="130000"/>
                        </a:lnSpc>
                        <a:spcAft>
                          <a:spcPts val="0"/>
                        </a:spcAft>
                      </a:pP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9D9D9C">
                        <a:alpha val="20000"/>
                      </a:srgbClr>
                    </a:solidFill>
                  </a:tcPr>
                </a:tc>
                <a:tc>
                  <a:txBody>
                    <a:bodyPr/>
                    <a:lstStyle/>
                    <a:p>
                      <a:pPr algn="l">
                        <a:lnSpc>
                          <a:spcPct val="130000"/>
                        </a:lnSpc>
                        <a:spcAft>
                          <a:spcPts val="0"/>
                        </a:spcAft>
                      </a:pP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9D9D9C">
                        <a:alpha val="20000"/>
                      </a:srgbClr>
                    </a:solidFill>
                  </a:tcPr>
                </a:tc>
                <a:tc>
                  <a:txBody>
                    <a:bodyPr/>
                    <a:lstStyle/>
                    <a:p>
                      <a:pPr algn="l">
                        <a:lnSpc>
                          <a:spcPct val="130000"/>
                        </a:lnSpc>
                        <a:spcAft>
                          <a:spcPts val="0"/>
                        </a:spcAft>
                      </a:pP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solidFill>
                      <a:srgbClr val="9D9D9C">
                        <a:alpha val="20000"/>
                      </a:srgbClr>
                    </a:solidFill>
                  </a:tcPr>
                </a:tc>
                <a:extLst>
                  <a:ext uri="{0D108BD9-81ED-4DB2-BD59-A6C34878D82A}">
                    <a16:rowId xmlns:a16="http://schemas.microsoft.com/office/drawing/2014/main" val="2986564811"/>
                  </a:ext>
                </a:extLst>
              </a:tr>
              <a:tr h="126668">
                <a:tc>
                  <a:txBody>
                    <a:bodyPr/>
                    <a:lstStyle/>
                    <a:p>
                      <a:pPr marL="174625" lvl="0" indent="-87313" algn="l">
                        <a:lnSpc>
                          <a:spcPct val="130000"/>
                        </a:lnSpc>
                        <a:spcAft>
                          <a:spcPts val="0"/>
                        </a:spcAft>
                        <a:buFont typeface="Wingdings" panose="05000000000000000000" pitchFamily="2" charset="2"/>
                        <a:buChar char=""/>
                      </a:pPr>
                      <a:r>
                        <a:rPr lang="de-CH" sz="1100" b="0" dirty="0" smtClean="0">
                          <a:effectLst/>
                        </a:rPr>
                        <a:t>Projektidee</a:t>
                      </a:r>
                      <a:endParaRPr lang="de-CH" sz="1100" b="0" strike="sngStrike" baseline="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smtClean="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B w="12700" cap="flat" cmpd="sng" algn="ctr">
                      <a:solidFill>
                        <a:srgbClr val="698FA4">
                          <a:alpha val="60000"/>
                        </a:srgbClr>
                      </a:solidFill>
                      <a:prstDash val="sysDot"/>
                      <a:round/>
                      <a:headEnd type="none" w="med" len="med"/>
                      <a:tailEnd type="none" w="med" len="med"/>
                    </a:lnB>
                  </a:tcPr>
                </a:tc>
                <a:extLst>
                  <a:ext uri="{0D108BD9-81ED-4DB2-BD59-A6C34878D82A}">
                    <a16:rowId xmlns:a16="http://schemas.microsoft.com/office/drawing/2014/main" val="1134990539"/>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Projektauftrag</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2917603693"/>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Investitionsantrag (gemäss </a:t>
                      </a:r>
                      <a:r>
                        <a:rPr lang="de-CH" sz="1100" b="0" kern="1200" dirty="0" smtClean="0">
                          <a:solidFill>
                            <a:schemeClr val="tx1"/>
                          </a:solidFill>
                          <a:effectLst/>
                          <a:latin typeface="+mn-lt"/>
                          <a:ea typeface="+mn-ea"/>
                          <a:cs typeface="+mn-cs"/>
                        </a:rPr>
                        <a:t>Richtlinie</a:t>
                      </a:r>
                      <a:r>
                        <a:rPr lang="de-CH" sz="1100" b="0" kern="1200" dirty="0">
                          <a:solidFill>
                            <a:schemeClr val="tx1"/>
                          </a:solidFill>
                          <a:effectLst/>
                          <a:latin typeface="+mn-lt"/>
                          <a:ea typeface="+mn-ea"/>
                          <a:cs typeface="+mn-cs"/>
                        </a:rPr>
                        <a:t>)</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extLst>
                  <a:ext uri="{0D108BD9-81ED-4DB2-BD59-A6C34878D82A}">
                    <a16:rowId xmlns:a16="http://schemas.microsoft.com/office/drawing/2014/main" val="3174995187"/>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Projektstrukturplan (PSP)</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4225461944"/>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Terminplan</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extLst>
                  <a:ext uri="{0D108BD9-81ED-4DB2-BD59-A6C34878D82A}">
                    <a16:rowId xmlns:a16="http://schemas.microsoft.com/office/drawing/2014/main" val="409896140"/>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Kostenplan</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1868308853"/>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Ressourcenplan</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extLst>
                  <a:ext uri="{0D108BD9-81ED-4DB2-BD59-A6C34878D82A}">
                    <a16:rowId xmlns:a16="http://schemas.microsoft.com/office/drawing/2014/main" val="1436297895"/>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Projektmanagementplan</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Kann</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smtClean="0">
                          <a:effectLst/>
                        </a:rPr>
                        <a:t>Kann</a:t>
                      </a:r>
                      <a:endParaRPr lang="de-CH" sz="1100" b="0" strike="sngStrike" baseline="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1456058854"/>
                  </a:ext>
                </a:extLst>
              </a:tr>
              <a:tr h="126668">
                <a:tc>
                  <a:txBody>
                    <a:bodyPr/>
                    <a:lstStyle/>
                    <a:p>
                      <a:pPr algn="l">
                        <a:lnSpc>
                          <a:spcPct val="130000"/>
                        </a:lnSpc>
                        <a:spcAft>
                          <a:spcPts val="0"/>
                        </a:spcAft>
                      </a:pPr>
                      <a:r>
                        <a:rPr lang="de-CH" sz="1100" b="1" i="1" dirty="0">
                          <a:effectLst/>
                        </a:rPr>
                        <a:t>Projektorganisation</a:t>
                      </a:r>
                      <a:endParaRPr lang="de-CH" sz="1100" b="1" i="1"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solidFill>
                      <a:srgbClr val="9D9D9C">
                        <a:alpha val="20000"/>
                      </a:srgbClr>
                    </a:solidFill>
                  </a:tcPr>
                </a:tc>
                <a:tc>
                  <a:txBody>
                    <a:bodyPr/>
                    <a:lstStyle/>
                    <a:p>
                      <a:pPr algn="l">
                        <a:lnSpc>
                          <a:spcPct val="130000"/>
                        </a:lnSpc>
                        <a:spcAft>
                          <a:spcPts val="0"/>
                        </a:spcAft>
                      </a:pP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solidFill>
                      <a:srgbClr val="9D9D9C">
                        <a:alpha val="20000"/>
                      </a:srgbClr>
                    </a:solidFill>
                  </a:tcPr>
                </a:tc>
                <a:tc>
                  <a:txBody>
                    <a:bodyPr/>
                    <a:lstStyle/>
                    <a:p>
                      <a:pPr algn="l">
                        <a:lnSpc>
                          <a:spcPct val="130000"/>
                        </a:lnSpc>
                        <a:spcAft>
                          <a:spcPts val="0"/>
                        </a:spcAft>
                      </a:pP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solidFill>
                      <a:srgbClr val="9D9D9C">
                        <a:alpha val="20000"/>
                      </a:srgbClr>
                    </a:solidFill>
                  </a:tcPr>
                </a:tc>
                <a:tc>
                  <a:txBody>
                    <a:bodyPr/>
                    <a:lstStyle/>
                    <a:p>
                      <a:pPr algn="l">
                        <a:lnSpc>
                          <a:spcPct val="130000"/>
                        </a:lnSpc>
                        <a:spcAft>
                          <a:spcPts val="0"/>
                        </a:spcAft>
                      </a:pP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solidFill>
                      <a:srgbClr val="9D9D9C">
                        <a:alpha val="20000"/>
                      </a:srgbClr>
                    </a:solidFill>
                  </a:tcPr>
                </a:tc>
                <a:tc>
                  <a:txBody>
                    <a:bodyPr/>
                    <a:lstStyle/>
                    <a:p>
                      <a:pPr algn="l">
                        <a:lnSpc>
                          <a:spcPct val="130000"/>
                        </a:lnSpc>
                        <a:spcAft>
                          <a:spcPts val="0"/>
                        </a:spcAft>
                      </a:pP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solidFill>
                      <a:srgbClr val="9D9D9C">
                        <a:alpha val="20000"/>
                      </a:srgbClr>
                    </a:solidFill>
                  </a:tcPr>
                </a:tc>
                <a:extLst>
                  <a:ext uri="{0D108BD9-81ED-4DB2-BD59-A6C34878D82A}">
                    <a16:rowId xmlns:a16="http://schemas.microsoft.com/office/drawing/2014/main" val="2189534334"/>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smtClean="0">
                          <a:solidFill>
                            <a:schemeClr val="tx1"/>
                          </a:solidFill>
                          <a:effectLst/>
                          <a:latin typeface="+mn-lt"/>
                          <a:ea typeface="+mn-ea"/>
                          <a:cs typeface="+mn-cs"/>
                        </a:rPr>
                        <a:t>Steuerungsausschuss</a:t>
                      </a:r>
                      <a:endParaRPr lang="de-CH" sz="1100" b="0" strike="sngStrike" kern="1200" dirty="0">
                        <a:solidFill>
                          <a:schemeClr val="tx1"/>
                        </a:solidFill>
                        <a:effectLst/>
                        <a:latin typeface="+mn-lt"/>
                        <a:ea typeface="+mn-ea"/>
                        <a:cs typeface="+mn-cs"/>
                      </a:endParaRPr>
                    </a:p>
                  </a:txBody>
                  <a:tcPr marL="39638" marR="39638" marT="0" marB="0">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Kann</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smtClean="0">
                          <a:effectLst/>
                        </a:rPr>
                        <a:t>Kann</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1990384987"/>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smtClean="0">
                          <a:solidFill>
                            <a:schemeClr val="tx1"/>
                          </a:solidFill>
                          <a:effectLst/>
                          <a:latin typeface="+mn-lt"/>
                          <a:ea typeface="+mn-ea"/>
                          <a:cs typeface="+mn-cs"/>
                        </a:rPr>
                        <a:t>Qualitäts- </a:t>
                      </a:r>
                      <a:r>
                        <a:rPr lang="de-CH" sz="1100" b="0" kern="1200" dirty="0">
                          <a:solidFill>
                            <a:schemeClr val="tx1"/>
                          </a:solidFill>
                          <a:effectLst/>
                          <a:latin typeface="+mn-lt"/>
                          <a:ea typeface="+mn-ea"/>
                          <a:cs typeface="+mn-cs"/>
                        </a:rPr>
                        <a:t>und Risikomanagement (</a:t>
                      </a:r>
                      <a:r>
                        <a:rPr lang="de-CH" sz="1100" b="0" kern="1200" dirty="0" smtClean="0">
                          <a:solidFill>
                            <a:schemeClr val="tx1"/>
                          </a:solidFill>
                          <a:effectLst/>
                          <a:latin typeface="+mn-lt"/>
                          <a:ea typeface="+mn-ea"/>
                          <a:cs typeface="+mn-cs"/>
                        </a:rPr>
                        <a:t>intern oder extern</a:t>
                      </a:r>
                      <a:r>
                        <a:rPr lang="de-CH" sz="1100" b="0" kern="1200" dirty="0">
                          <a:solidFill>
                            <a:schemeClr val="tx1"/>
                          </a:solidFill>
                          <a:effectLst/>
                          <a:latin typeface="+mn-lt"/>
                          <a:ea typeface="+mn-ea"/>
                          <a:cs typeface="+mn-cs"/>
                        </a:rPr>
                        <a:t>)</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Kann</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smtClean="0">
                          <a:effectLst/>
                        </a:rPr>
                        <a:t>Kann</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2673051430"/>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smtClean="0">
                          <a:solidFill>
                            <a:schemeClr val="tx1"/>
                          </a:solidFill>
                          <a:effectLst/>
                          <a:latin typeface="+mn-lt"/>
                          <a:ea typeface="+mn-ea"/>
                          <a:cs typeface="+mn-cs"/>
                        </a:rPr>
                        <a:t>Rollen- / </a:t>
                      </a:r>
                      <a:r>
                        <a:rPr lang="de-CH" sz="1100" b="0" kern="1200" dirty="0">
                          <a:solidFill>
                            <a:schemeClr val="tx1"/>
                          </a:solidFill>
                          <a:effectLst/>
                          <a:latin typeface="+mn-lt"/>
                          <a:ea typeface="+mn-ea"/>
                          <a:cs typeface="+mn-cs"/>
                        </a:rPr>
                        <a:t>Verantwortlichkeitsmatrix / RACI </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Kann</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Kann</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a:effectLst/>
                        </a:rPr>
                        <a:t>Muss</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571735420"/>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err="1" smtClean="0">
                          <a:solidFill>
                            <a:schemeClr val="tx1"/>
                          </a:solidFill>
                          <a:effectLst/>
                          <a:latin typeface="+mn-lt"/>
                          <a:ea typeface="+mn-ea"/>
                          <a:cs typeface="+mn-cs"/>
                        </a:rPr>
                        <a:t>Stakeholdermanagement</a:t>
                      </a:r>
                      <a:r>
                        <a:rPr lang="de-CH" sz="1100" b="0" kern="1200" dirty="0" smtClean="0">
                          <a:solidFill>
                            <a:schemeClr val="tx1"/>
                          </a:solidFill>
                          <a:effectLst/>
                          <a:latin typeface="+mn-lt"/>
                          <a:ea typeface="+mn-ea"/>
                          <a:cs typeface="+mn-cs"/>
                        </a:rPr>
                        <a:t> (</a:t>
                      </a:r>
                      <a:r>
                        <a:rPr lang="de-CH" sz="1100" b="0" kern="1200" dirty="0" err="1" smtClean="0">
                          <a:solidFill>
                            <a:schemeClr val="tx1"/>
                          </a:solidFill>
                          <a:effectLst/>
                          <a:latin typeface="+mn-lt"/>
                          <a:ea typeface="+mn-ea"/>
                          <a:cs typeface="+mn-cs"/>
                        </a:rPr>
                        <a:t>Stakeholderliste</a:t>
                      </a:r>
                      <a:r>
                        <a:rPr lang="de-CH" sz="1100" b="0" kern="1200" dirty="0" smtClean="0">
                          <a:solidFill>
                            <a:schemeClr val="tx1"/>
                          </a:solidFill>
                          <a:effectLst/>
                          <a:latin typeface="+mn-lt"/>
                          <a:ea typeface="+mn-ea"/>
                          <a:cs typeface="+mn-cs"/>
                        </a:rPr>
                        <a:t>)</a:t>
                      </a:r>
                      <a:endParaRPr lang="de-CH" sz="1100" b="0" kern="1200" dirty="0">
                        <a:solidFill>
                          <a:schemeClr val="tx1"/>
                        </a:solidFill>
                        <a:effectLst/>
                        <a:latin typeface="+mn-lt"/>
                        <a:ea typeface="+mn-ea"/>
                        <a:cs typeface="+mn-cs"/>
                      </a:endParaRP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noFill/>
                  </a:tcPr>
                </a:tc>
                <a:tc>
                  <a:txBody>
                    <a:bodyPr/>
                    <a:lstStyle/>
                    <a:p>
                      <a:pPr algn="ctr">
                        <a:lnSpc>
                          <a:spcPct val="130000"/>
                        </a:lnSpc>
                        <a:spcAft>
                          <a:spcPts val="0"/>
                        </a:spcAft>
                      </a:pPr>
                      <a:r>
                        <a:rPr lang="de-CH" sz="1100" b="0">
                          <a:effectLst/>
                        </a:rPr>
                        <a:t>Kann</a:t>
                      </a:r>
                      <a:endParaRPr lang="de-CH" sz="1100" b="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noFill/>
                  </a:tcPr>
                </a:tc>
                <a:tc>
                  <a:txBody>
                    <a:bodyPr/>
                    <a:lstStyle/>
                    <a:p>
                      <a:pPr algn="ctr">
                        <a:lnSpc>
                          <a:spcPct val="130000"/>
                        </a:lnSpc>
                        <a:spcAft>
                          <a:spcPts val="0"/>
                        </a:spcAft>
                      </a:pPr>
                      <a:r>
                        <a:rPr lang="de-CH" sz="1100" b="0" dirty="0">
                          <a:effectLst/>
                        </a:rPr>
                        <a:t>Kann</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noFill/>
                  </a:tcPr>
                </a:tc>
                <a:tc>
                  <a:txBody>
                    <a:bodyPr/>
                    <a:lstStyle/>
                    <a:p>
                      <a:pPr algn="ctr">
                        <a:lnSpc>
                          <a:spcPct val="130000"/>
                        </a:lnSpc>
                        <a:spcAft>
                          <a:spcPts val="0"/>
                        </a:spcAft>
                      </a:pPr>
                      <a:r>
                        <a:rPr lang="de-CH" sz="1100" b="0" dirty="0" smtClean="0">
                          <a:effectLst/>
                        </a:rPr>
                        <a:t>Kann</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noFill/>
                  </a:tcPr>
                </a:tc>
                <a:tc>
                  <a:txBody>
                    <a:bodyPr/>
                    <a:lstStyle/>
                    <a:p>
                      <a:pPr algn="ctr">
                        <a:lnSpc>
                          <a:spcPct val="130000"/>
                        </a:lnSpc>
                        <a:spcAft>
                          <a:spcPts val="0"/>
                        </a:spcAft>
                      </a:pPr>
                      <a:r>
                        <a:rPr lang="de-CH" sz="1100" b="0" dirty="0">
                          <a:effectLst/>
                        </a:rPr>
                        <a:t>Muss</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noFill/>
                  </a:tcPr>
                </a:tc>
                <a:extLst>
                  <a:ext uri="{0D108BD9-81ED-4DB2-BD59-A6C34878D82A}">
                    <a16:rowId xmlns:a16="http://schemas.microsoft.com/office/drawing/2014/main" val="528111295"/>
                  </a:ext>
                </a:extLst>
              </a:tr>
            </a:tbl>
          </a:graphicData>
        </a:graphic>
      </p:graphicFrame>
    </p:spTree>
    <p:extLst>
      <p:ext uri="{BB962C8B-B14F-4D97-AF65-F5344CB8AC3E}">
        <p14:creationId xmlns:p14="http://schemas.microsoft.com/office/powerpoint/2010/main" val="261071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Anpassung der </a:t>
            </a:r>
            <a:r>
              <a:rPr lang="de-CH" dirty="0" smtClean="0"/>
              <a:t>Projektinstrumente (2/2)</a:t>
            </a:r>
            <a:endParaRPr lang="de-CH" dirty="0"/>
          </a:p>
        </p:txBody>
      </p:sp>
      <p:graphicFrame>
        <p:nvGraphicFramePr>
          <p:cNvPr id="4" name="Tabelle 3"/>
          <p:cNvGraphicFramePr>
            <a:graphicFrameLocks noGrp="1"/>
          </p:cNvGraphicFramePr>
          <p:nvPr>
            <p:extLst/>
          </p:nvPr>
        </p:nvGraphicFramePr>
        <p:xfrm>
          <a:off x="395288" y="1012668"/>
          <a:ext cx="8355011" cy="4576572"/>
        </p:xfrm>
        <a:graphic>
          <a:graphicData uri="http://schemas.openxmlformats.org/drawingml/2006/table">
            <a:tbl>
              <a:tblPr firstRow="1" firstCol="1" bandRow="1">
                <a:tableStyleId>{9D7B26C5-4107-4FEC-AEDC-1716B250A1EF}</a:tableStyleId>
              </a:tblPr>
              <a:tblGrid>
                <a:gridCol w="3214339">
                  <a:extLst>
                    <a:ext uri="{9D8B030D-6E8A-4147-A177-3AD203B41FA5}">
                      <a16:colId xmlns:a16="http://schemas.microsoft.com/office/drawing/2014/main" val="617316491"/>
                    </a:ext>
                  </a:extLst>
                </a:gridCol>
                <a:gridCol w="1285168">
                  <a:extLst>
                    <a:ext uri="{9D8B030D-6E8A-4147-A177-3AD203B41FA5}">
                      <a16:colId xmlns:a16="http://schemas.microsoft.com/office/drawing/2014/main" val="1522504048"/>
                    </a:ext>
                  </a:extLst>
                </a:gridCol>
                <a:gridCol w="1285168">
                  <a:extLst>
                    <a:ext uri="{9D8B030D-6E8A-4147-A177-3AD203B41FA5}">
                      <a16:colId xmlns:a16="http://schemas.microsoft.com/office/drawing/2014/main" val="4279695314"/>
                    </a:ext>
                  </a:extLst>
                </a:gridCol>
                <a:gridCol w="1285168">
                  <a:extLst>
                    <a:ext uri="{9D8B030D-6E8A-4147-A177-3AD203B41FA5}">
                      <a16:colId xmlns:a16="http://schemas.microsoft.com/office/drawing/2014/main" val="2319528163"/>
                    </a:ext>
                  </a:extLst>
                </a:gridCol>
                <a:gridCol w="1285168">
                  <a:extLst>
                    <a:ext uri="{9D8B030D-6E8A-4147-A177-3AD203B41FA5}">
                      <a16:colId xmlns:a16="http://schemas.microsoft.com/office/drawing/2014/main" val="3712234236"/>
                    </a:ext>
                  </a:extLst>
                </a:gridCol>
              </a:tblGrid>
              <a:tr h="178308">
                <a:tc>
                  <a:txBody>
                    <a:bodyPr/>
                    <a:lstStyle/>
                    <a:p>
                      <a:pPr marL="0" lvl="0" indent="0" algn="l" defTabSz="457200" rtl="0" eaLnBrk="1" latinLnBrk="0" hangingPunct="1">
                        <a:lnSpc>
                          <a:spcPct val="130000"/>
                        </a:lnSpc>
                        <a:spcAft>
                          <a:spcPts val="0"/>
                        </a:spcAft>
                        <a:buFont typeface="Wingdings" panose="05000000000000000000" pitchFamily="2" charset="2"/>
                        <a:buNone/>
                      </a:pPr>
                      <a:r>
                        <a:rPr lang="de-CH" sz="1400" b="1" kern="1200" dirty="0">
                          <a:solidFill>
                            <a:schemeClr val="bg1"/>
                          </a:solidFill>
                          <a:effectLst/>
                          <a:latin typeface="+mn-lt"/>
                          <a:ea typeface="+mn-ea"/>
                          <a:cs typeface="+mn-cs"/>
                        </a:rPr>
                        <a:t>Komponente</a:t>
                      </a:r>
                      <a:endParaRPr lang="de-CH" sz="1100" b="1" kern="1200" dirty="0">
                        <a:solidFill>
                          <a:schemeClr val="bg1"/>
                        </a:solidFill>
                        <a:effectLst/>
                        <a:latin typeface="+mn-lt"/>
                        <a:ea typeface="+mn-ea"/>
                        <a:cs typeface="+mn-cs"/>
                      </a:endParaRPr>
                    </a:p>
                  </a:txBody>
                  <a:tcPr marL="39638" marR="39638" marT="0" marB="0">
                    <a:lnR w="12700" cap="flat" cmpd="sng" algn="ctr">
                      <a:solidFill>
                        <a:schemeClr val="tx1"/>
                      </a:solidFill>
                      <a:prstDash val="sysDot"/>
                      <a:round/>
                      <a:headEnd type="none" w="med" len="med"/>
                      <a:tailEnd type="none" w="med" len="med"/>
                    </a:lnR>
                    <a:solidFill>
                      <a:schemeClr val="tx1"/>
                    </a:solid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1" kern="1200" dirty="0">
                          <a:solidFill>
                            <a:schemeClr val="bg1"/>
                          </a:solidFill>
                          <a:effectLst/>
                          <a:latin typeface="+mn-lt"/>
                          <a:ea typeface="+mn-ea"/>
                          <a:cs typeface="+mn-cs"/>
                        </a:rPr>
                        <a:t>S (Kleinprojekt)</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tx1"/>
                    </a:solid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1" kern="1200" dirty="0">
                          <a:solidFill>
                            <a:schemeClr val="bg1"/>
                          </a:solidFill>
                          <a:effectLst/>
                          <a:latin typeface="+mn-lt"/>
                          <a:ea typeface="+mn-ea"/>
                          <a:cs typeface="+mn-cs"/>
                        </a:rPr>
                        <a:t>M (</a:t>
                      </a:r>
                      <a:r>
                        <a:rPr lang="de-CH" sz="1100" b="1" kern="1200" dirty="0" smtClean="0">
                          <a:solidFill>
                            <a:schemeClr val="bg1"/>
                          </a:solidFill>
                          <a:effectLst/>
                          <a:latin typeface="+mn-lt"/>
                          <a:ea typeface="+mn-ea"/>
                          <a:cs typeface="+mn-cs"/>
                        </a:rPr>
                        <a:t>Standard-projekt</a:t>
                      </a:r>
                      <a:r>
                        <a:rPr lang="de-CH" sz="1100" b="1" kern="1200" dirty="0">
                          <a:solidFill>
                            <a:schemeClr val="bg1"/>
                          </a:solidFill>
                          <a:effectLst/>
                          <a:latin typeface="+mn-lt"/>
                          <a:ea typeface="+mn-ea"/>
                          <a:cs typeface="+mn-cs"/>
                        </a:rPr>
                        <a:t>)</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tx1"/>
                    </a:solid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1" kern="1200" dirty="0">
                          <a:solidFill>
                            <a:schemeClr val="bg1"/>
                          </a:solidFill>
                          <a:effectLst/>
                          <a:latin typeface="+mn-lt"/>
                          <a:ea typeface="+mn-ea"/>
                          <a:cs typeface="+mn-cs"/>
                        </a:rPr>
                        <a:t>L (Grossprojekt)</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tx1"/>
                    </a:solid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1" kern="1200" dirty="0">
                          <a:solidFill>
                            <a:schemeClr val="bg1"/>
                          </a:solidFill>
                          <a:effectLst/>
                          <a:latin typeface="+mn-lt"/>
                          <a:ea typeface="+mn-ea"/>
                          <a:cs typeface="+mn-cs"/>
                        </a:rPr>
                        <a:t>XL (XL-Projekt)</a:t>
                      </a:r>
                    </a:p>
                  </a:txBody>
                  <a:tcPr marL="39638" marR="39638" marT="0" marB="0">
                    <a:lnL w="12700" cap="flat" cmpd="sng" algn="ctr">
                      <a:solidFill>
                        <a:schemeClr val="tx1"/>
                      </a:solidFill>
                      <a:prstDash val="sysDot"/>
                      <a:round/>
                      <a:headEnd type="none" w="med" len="med"/>
                      <a:tailEnd type="none" w="med" len="med"/>
                    </a:lnL>
                    <a:solidFill>
                      <a:schemeClr val="tx1"/>
                    </a:solidFill>
                  </a:tcPr>
                </a:tc>
                <a:extLst>
                  <a:ext uri="{0D108BD9-81ED-4DB2-BD59-A6C34878D82A}">
                    <a16:rowId xmlns:a16="http://schemas.microsoft.com/office/drawing/2014/main" val="2324238842"/>
                  </a:ext>
                </a:extLst>
              </a:tr>
              <a:tr h="126668">
                <a:tc>
                  <a:txBody>
                    <a:bodyPr/>
                    <a:lstStyle/>
                    <a:p>
                      <a:pPr marL="0" lvl="0" indent="0" algn="l" defTabSz="457200" rtl="0" eaLnBrk="1" latinLnBrk="0" hangingPunct="1">
                        <a:lnSpc>
                          <a:spcPct val="130000"/>
                        </a:lnSpc>
                        <a:spcAft>
                          <a:spcPts val="0"/>
                        </a:spcAft>
                        <a:buFont typeface="Wingdings" panose="05000000000000000000" pitchFamily="2" charset="2"/>
                        <a:buNone/>
                      </a:pPr>
                      <a:r>
                        <a:rPr lang="de-CH" sz="1100" b="1" i="1" kern="1200" dirty="0" smtClean="0">
                          <a:solidFill>
                            <a:schemeClr val="tx1"/>
                          </a:solidFill>
                          <a:effectLst/>
                          <a:latin typeface="+mn-lt"/>
                          <a:ea typeface="+mn-ea"/>
                          <a:cs typeface="+mn-cs"/>
                        </a:rPr>
                        <a:t>Projektdurchführung </a:t>
                      </a:r>
                      <a:r>
                        <a:rPr lang="de-CH" sz="1100" b="1" i="1" kern="1200" dirty="0">
                          <a:solidFill>
                            <a:schemeClr val="tx1"/>
                          </a:solidFill>
                          <a:effectLst/>
                          <a:latin typeface="+mn-lt"/>
                          <a:ea typeface="+mn-ea"/>
                          <a:cs typeface="+mn-cs"/>
                        </a:rPr>
                        <a:t>und </a:t>
                      </a:r>
                      <a:r>
                        <a:rPr lang="de-CH" sz="1100" b="1" i="1" kern="1200" dirty="0" smtClean="0">
                          <a:solidFill>
                            <a:schemeClr val="tx1"/>
                          </a:solidFill>
                          <a:effectLst/>
                          <a:latin typeface="+mn-lt"/>
                          <a:ea typeface="+mn-ea"/>
                          <a:cs typeface="+mn-cs"/>
                        </a:rPr>
                        <a:t>-Controlling</a:t>
                      </a:r>
                      <a:endParaRPr lang="de-CH" sz="1100" b="1" i="1" kern="1200" dirty="0">
                        <a:solidFill>
                          <a:schemeClr val="tx1"/>
                        </a:solidFill>
                        <a:effectLst/>
                        <a:latin typeface="+mn-lt"/>
                        <a:ea typeface="+mn-ea"/>
                        <a:cs typeface="+mn-cs"/>
                      </a:endParaRPr>
                    </a:p>
                  </a:txBody>
                  <a:tcPr marL="39638" marR="39638" marT="0" marB="0">
                    <a:lnR w="12700" cap="flat" cmpd="sng" algn="ctr">
                      <a:solidFill>
                        <a:schemeClr val="tx1"/>
                      </a:solidFill>
                      <a:prstDash val="sysDot"/>
                      <a:round/>
                      <a:headEnd type="none" w="med" len="med"/>
                      <a:tailEnd type="none" w="med" len="med"/>
                    </a:lnR>
                    <a:solidFill>
                      <a:srgbClr val="9D9D9C">
                        <a:alpha val="20000"/>
                      </a:srgbClr>
                    </a:solidFill>
                  </a:tcPr>
                </a:tc>
                <a:tc>
                  <a:txBody>
                    <a:bodyPr/>
                    <a:lstStyle/>
                    <a:p>
                      <a:pPr marL="87312" lvl="0" indent="0" algn="l"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9D9D9C">
                        <a:alpha val="20000"/>
                      </a:srgbClr>
                    </a:solidFill>
                  </a:tcPr>
                </a:tc>
                <a:tc>
                  <a:txBody>
                    <a:bodyPr/>
                    <a:lstStyle/>
                    <a:p>
                      <a:pPr marL="87312" lvl="0" indent="0" algn="l"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9D9D9C">
                        <a:alpha val="20000"/>
                      </a:srgbClr>
                    </a:solidFill>
                  </a:tcPr>
                </a:tc>
                <a:tc>
                  <a:txBody>
                    <a:bodyPr/>
                    <a:lstStyle/>
                    <a:p>
                      <a:pPr marL="87312" lvl="0" indent="0" algn="l"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rgbClr val="9D9D9C">
                        <a:alpha val="20000"/>
                      </a:srgbClr>
                    </a:solidFill>
                  </a:tcPr>
                </a:tc>
                <a:tc>
                  <a:txBody>
                    <a:bodyPr/>
                    <a:lstStyle/>
                    <a:p>
                      <a:pPr marL="87312" lvl="0" indent="0" algn="l"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solidFill>
                      <a:srgbClr val="9D9D9C">
                        <a:alpha val="20000"/>
                      </a:srgbClr>
                    </a:solidFill>
                  </a:tcPr>
                </a:tc>
                <a:extLst>
                  <a:ext uri="{0D108BD9-81ED-4DB2-BD59-A6C34878D82A}">
                    <a16:rowId xmlns:a16="http://schemas.microsoft.com/office/drawing/2014/main" val="1158085859"/>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Kick-off Meeting</a:t>
                      </a:r>
                    </a:p>
                  </a:txBody>
                  <a:tcPr marL="39638" marR="39638" marT="0" marB="0">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B w="12700" cap="flat" cmpd="sng" algn="ctr">
                      <a:solidFill>
                        <a:srgbClr val="698FA4">
                          <a:alpha val="60000"/>
                        </a:srgbClr>
                      </a:solidFill>
                      <a:prstDash val="sysDot"/>
                      <a:round/>
                      <a:headEnd type="none" w="med" len="med"/>
                      <a:tailEnd type="none" w="med" len="med"/>
                    </a:lnB>
                  </a:tcPr>
                </a:tc>
                <a:extLst>
                  <a:ext uri="{0D108BD9-81ED-4DB2-BD59-A6C34878D82A}">
                    <a16:rowId xmlns:a16="http://schemas.microsoft.com/office/drawing/2014/main" val="3515845742"/>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Aufgabenliste / Pendenzenliste</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3666898509"/>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smtClean="0">
                          <a:solidFill>
                            <a:schemeClr val="tx1"/>
                          </a:solidFill>
                          <a:effectLst/>
                          <a:latin typeface="+mn-lt"/>
                          <a:ea typeface="+mn-ea"/>
                          <a:cs typeface="+mn-cs"/>
                        </a:rPr>
                        <a:t>Risiko- und Problemmanagement </a:t>
                      </a:r>
                      <a:endParaRPr lang="de-CH" sz="1100" b="0" kern="1200" dirty="0">
                        <a:solidFill>
                          <a:schemeClr val="tx1"/>
                        </a:solidFill>
                        <a:effectLst/>
                        <a:latin typeface="+mn-lt"/>
                        <a:ea typeface="+mn-ea"/>
                        <a:cs typeface="+mn-cs"/>
                      </a:endParaRP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Empfohlen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extLst>
                  <a:ext uri="{0D108BD9-81ED-4DB2-BD59-A6C34878D82A}">
                    <a16:rowId xmlns:a16="http://schemas.microsoft.com/office/drawing/2014/main" val="3135407520"/>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Änderungsantragsmanagement</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Empfohlen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3007759635"/>
                  </a:ext>
                </a:extLst>
              </a:tr>
              <a:tr h="253335">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Projektumfangmanagement / </a:t>
                      </a:r>
                      <a:r>
                        <a:rPr lang="de-CH" sz="1100" b="0" kern="1200" dirty="0" err="1" smtClean="0">
                          <a:solidFill>
                            <a:schemeClr val="tx1"/>
                          </a:solidFill>
                          <a:effectLst/>
                          <a:latin typeface="+mn-lt"/>
                          <a:ea typeface="+mn-ea"/>
                          <a:cs typeface="+mn-cs"/>
                        </a:rPr>
                        <a:t>Scope</a:t>
                      </a:r>
                      <a:r>
                        <a:rPr lang="de-CH" sz="1100" b="0" kern="1200" dirty="0" smtClean="0">
                          <a:solidFill>
                            <a:schemeClr val="tx1"/>
                          </a:solidFill>
                          <a:effectLst/>
                          <a:latin typeface="+mn-lt"/>
                          <a:ea typeface="+mn-ea"/>
                          <a:cs typeface="+mn-cs"/>
                        </a:rPr>
                        <a:t>-Management</a:t>
                      </a:r>
                      <a:endParaRPr lang="de-CH" sz="1100" b="0" kern="1200" dirty="0">
                        <a:solidFill>
                          <a:schemeClr val="tx1"/>
                        </a:solidFill>
                        <a:effectLst/>
                        <a:latin typeface="+mn-lt"/>
                        <a:ea typeface="+mn-ea"/>
                        <a:cs typeface="+mn-cs"/>
                      </a:endParaRP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 </a:t>
                      </a:r>
                      <a:br>
                        <a:rPr lang="de-CH" sz="1100" b="0" kern="1200" dirty="0">
                          <a:solidFill>
                            <a:schemeClr val="tx1"/>
                          </a:solidFill>
                          <a:effectLst/>
                          <a:latin typeface="+mn-lt"/>
                          <a:ea typeface="+mn-ea"/>
                          <a:cs typeface="+mn-cs"/>
                        </a:rPr>
                      </a:b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 </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tcPr>
                </a:tc>
                <a:extLst>
                  <a:ext uri="{0D108BD9-81ED-4DB2-BD59-A6C34878D82A}">
                    <a16:rowId xmlns:a16="http://schemas.microsoft.com/office/drawing/2014/main" val="317743995"/>
                  </a:ext>
                </a:extLst>
              </a:tr>
              <a:tr h="126668">
                <a:tc>
                  <a:txBody>
                    <a:bodyPr/>
                    <a:lstStyle/>
                    <a:p>
                      <a:pPr marL="0" lvl="0" indent="0" algn="l" defTabSz="457200" rtl="0" eaLnBrk="1" latinLnBrk="0" hangingPunct="1">
                        <a:lnSpc>
                          <a:spcPct val="130000"/>
                        </a:lnSpc>
                        <a:spcAft>
                          <a:spcPts val="0"/>
                        </a:spcAft>
                        <a:buFont typeface="Wingdings" panose="05000000000000000000" pitchFamily="2" charset="2"/>
                        <a:buNone/>
                      </a:pPr>
                      <a:r>
                        <a:rPr lang="de-CH" sz="1100" b="1" i="1" kern="1200" dirty="0">
                          <a:solidFill>
                            <a:schemeClr val="tx1"/>
                          </a:solidFill>
                          <a:effectLst/>
                          <a:latin typeface="+mn-lt"/>
                          <a:ea typeface="+mn-ea"/>
                          <a:cs typeface="+mn-cs"/>
                        </a:rPr>
                        <a:t>Dokumentation, Projektberichtswesen und Reporting</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solidFill>
                      <a:srgbClr val="9D9D9C">
                        <a:alpha val="20000"/>
                      </a:srgbClr>
                    </a:solidFill>
                  </a:tcPr>
                </a:tc>
                <a:tc>
                  <a:txBody>
                    <a:bodyPr/>
                    <a:lstStyle/>
                    <a:p>
                      <a:pPr marL="87312" lvl="0" indent="0" algn="l"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solidFill>
                      <a:srgbClr val="9D9D9C">
                        <a:alpha val="20000"/>
                      </a:srgbClr>
                    </a:solidFill>
                  </a:tcPr>
                </a:tc>
                <a:tc>
                  <a:txBody>
                    <a:bodyPr/>
                    <a:lstStyle/>
                    <a:p>
                      <a:pPr marL="87312" lvl="0" indent="0" algn="l"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solidFill>
                      <a:srgbClr val="9D9D9C">
                        <a:alpha val="20000"/>
                      </a:srgbClr>
                    </a:solidFill>
                  </a:tcPr>
                </a:tc>
                <a:tc>
                  <a:txBody>
                    <a:bodyPr/>
                    <a:lstStyle/>
                    <a:p>
                      <a:pPr marL="87312" lvl="0" indent="0" algn="l"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solidFill>
                      <a:srgbClr val="9D9D9C">
                        <a:alpha val="20000"/>
                      </a:srgbClr>
                    </a:solidFill>
                  </a:tcPr>
                </a:tc>
                <a:tc>
                  <a:txBody>
                    <a:bodyPr/>
                    <a:lstStyle/>
                    <a:p>
                      <a:pPr marL="87312" lvl="0" indent="0" algn="l"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txBody>
                  <a:tcPr marL="39638" marR="39638" marT="0" marB="0">
                    <a:lnL w="12700" cap="flat" cmpd="sng" algn="ctr">
                      <a:solidFill>
                        <a:schemeClr val="tx1"/>
                      </a:solidFill>
                      <a:prstDash val="sysDot"/>
                      <a:round/>
                      <a:headEnd type="none" w="med" len="med"/>
                      <a:tailEnd type="none" w="med" len="med"/>
                    </a:lnL>
                    <a:solidFill>
                      <a:srgbClr val="9D9D9C">
                        <a:alpha val="20000"/>
                      </a:srgbClr>
                    </a:solidFill>
                  </a:tcPr>
                </a:tc>
                <a:extLst>
                  <a:ext uri="{0D108BD9-81ED-4DB2-BD59-A6C34878D82A}">
                    <a16:rowId xmlns:a16="http://schemas.microsoft.com/office/drawing/2014/main" val="1044642458"/>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Monatlicher </a:t>
                      </a:r>
                      <a:r>
                        <a:rPr lang="de-CH" sz="1100" b="0" kern="1200" dirty="0" smtClean="0">
                          <a:solidFill>
                            <a:schemeClr val="tx1"/>
                          </a:solidFill>
                          <a:effectLst/>
                          <a:latin typeface="+mn-lt"/>
                          <a:ea typeface="+mn-ea"/>
                          <a:cs typeface="+mn-cs"/>
                        </a:rPr>
                        <a:t>Statusbericht</a:t>
                      </a:r>
                      <a:endParaRPr lang="de-CH" sz="1100" b="0" strike="sngStrike" kern="1200" dirty="0">
                        <a:solidFill>
                          <a:srgbClr val="0070C0"/>
                        </a:solidFill>
                        <a:effectLst/>
                        <a:latin typeface="+mn-lt"/>
                        <a:ea typeface="+mn-ea"/>
                        <a:cs typeface="+mn-cs"/>
                      </a:endParaRPr>
                    </a:p>
                  </a:txBody>
                  <a:tcPr marL="39638" marR="39638" marT="0" marB="0">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Empfohlen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3049600930"/>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Qualitätsstatusbericht / Qualitätssicherungsbericht</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Empfohlen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2823364389"/>
                  </a:ext>
                </a:extLst>
              </a:tr>
              <a:tr h="380003">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Sitzungsprotokolle</a:t>
                      </a:r>
                    </a:p>
                    <a:p>
                      <a:pPr marL="447675" lvl="1" indent="-174625" algn="l" defTabSz="457200" rtl="0" eaLnBrk="1" latinLnBrk="0" hangingPunct="1">
                        <a:lnSpc>
                          <a:spcPct val="130000"/>
                        </a:lnSpc>
                        <a:spcAft>
                          <a:spcPts val="0"/>
                        </a:spcAft>
                        <a:buFont typeface="Symbol" panose="05050102010706020507" pitchFamily="18" charset="2"/>
                        <a:buChar char="-"/>
                      </a:pPr>
                      <a:r>
                        <a:rPr lang="de-CH" sz="1100" b="0" kern="1200" dirty="0" smtClean="0">
                          <a:solidFill>
                            <a:schemeClr val="tx1"/>
                          </a:solidFill>
                          <a:effectLst/>
                          <a:latin typeface="+mn-lt"/>
                          <a:ea typeface="+mn-ea"/>
                          <a:cs typeface="+mn-cs"/>
                        </a:rPr>
                        <a:t>Steuerungsausschuss-Protokolle</a:t>
                      </a:r>
                      <a:endParaRPr lang="de-CH" sz="1100" b="0" kern="1200" dirty="0">
                        <a:solidFill>
                          <a:schemeClr val="tx1"/>
                        </a:solidFill>
                        <a:effectLst/>
                        <a:latin typeface="+mn-lt"/>
                        <a:ea typeface="+mn-ea"/>
                        <a:cs typeface="+mn-cs"/>
                      </a:endParaRPr>
                    </a:p>
                    <a:p>
                      <a:pPr marL="447675" lvl="1" indent="-174625" algn="l" defTabSz="457200" rtl="0" eaLnBrk="1" latinLnBrk="0" hangingPunct="1">
                        <a:lnSpc>
                          <a:spcPct val="130000"/>
                        </a:lnSpc>
                        <a:spcAft>
                          <a:spcPts val="0"/>
                        </a:spcAft>
                        <a:buFont typeface="Symbol" panose="05050102010706020507" pitchFamily="18" charset="2"/>
                        <a:buChar char="-"/>
                      </a:pPr>
                      <a:r>
                        <a:rPr lang="de-CH" sz="1100" b="0" kern="1200" dirty="0" smtClean="0">
                          <a:solidFill>
                            <a:schemeClr val="tx1"/>
                          </a:solidFill>
                          <a:effectLst/>
                          <a:latin typeface="+mn-lt"/>
                          <a:ea typeface="+mn-ea"/>
                          <a:cs typeface="+mn-cs"/>
                        </a:rPr>
                        <a:t>Projektleitung-Protokolle</a:t>
                      </a:r>
                      <a:endParaRPr lang="de-CH" sz="1100" b="0" kern="1200" dirty="0">
                        <a:solidFill>
                          <a:schemeClr val="tx1"/>
                        </a:solidFill>
                        <a:effectLst/>
                        <a:latin typeface="+mn-lt"/>
                        <a:ea typeface="+mn-ea"/>
                        <a:cs typeface="+mn-cs"/>
                      </a:endParaRP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endParaRPr lang="de-CH" sz="1100" b="0" kern="1200" dirty="0">
                        <a:solidFill>
                          <a:schemeClr val="tx1"/>
                        </a:solidFill>
                        <a:effectLst/>
                        <a:latin typeface="+mn-lt"/>
                        <a:ea typeface="+mn-ea"/>
                        <a:cs typeface="+mn-cs"/>
                      </a:endParaRPr>
                    </a:p>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smtClean="0">
                          <a:solidFill>
                            <a:schemeClr val="tx1"/>
                          </a:solidFill>
                          <a:effectLst/>
                          <a:latin typeface="+mn-lt"/>
                          <a:ea typeface="+mn-ea"/>
                          <a:cs typeface="+mn-cs"/>
                        </a:rPr>
                        <a:t>Kann</a:t>
                      </a:r>
                      <a:endParaRPr lang="de-CH" sz="1100" b="0" kern="1200" dirty="0">
                        <a:solidFill>
                          <a:schemeClr val="tx1"/>
                        </a:solidFill>
                        <a:effectLst/>
                        <a:latin typeface="+mn-lt"/>
                        <a:ea typeface="+mn-ea"/>
                        <a:cs typeface="+mn-cs"/>
                      </a:endParaRPr>
                    </a:p>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 </a:t>
                      </a:r>
                    </a:p>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smtClean="0">
                          <a:solidFill>
                            <a:schemeClr val="tx1"/>
                          </a:solidFill>
                          <a:effectLst/>
                          <a:latin typeface="+mn-lt"/>
                          <a:ea typeface="+mn-ea"/>
                          <a:cs typeface="+mn-cs"/>
                        </a:rPr>
                        <a:t>Kann</a:t>
                      </a:r>
                      <a:endParaRPr lang="de-CH" sz="1100" b="0" kern="1200" dirty="0">
                        <a:solidFill>
                          <a:schemeClr val="tx1"/>
                        </a:solidFill>
                        <a:effectLst/>
                        <a:latin typeface="+mn-lt"/>
                        <a:ea typeface="+mn-ea"/>
                        <a:cs typeface="+mn-cs"/>
                      </a:endParaRPr>
                    </a:p>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 </a:t>
                      </a:r>
                    </a:p>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Empfohlen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 </a:t>
                      </a:r>
                    </a:p>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Empfohlen</a:t>
                      </a: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2536361958"/>
                  </a:ext>
                </a:extLst>
              </a:tr>
              <a:tr h="175149">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a:solidFill>
                            <a:schemeClr val="tx1"/>
                          </a:solidFill>
                          <a:effectLst/>
                          <a:latin typeface="+mn-lt"/>
                          <a:ea typeface="+mn-ea"/>
                          <a:cs typeface="+mn-cs"/>
                        </a:rPr>
                        <a:t>Kommunikationsplan (Projektnewsletter / -kommunikation)</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Kann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Empfohlen</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lnB w="12700" cap="flat" cmpd="sng" algn="ctr">
                      <a:solidFill>
                        <a:srgbClr val="698FA4">
                          <a:alpha val="60000"/>
                        </a:srgbClr>
                      </a:solidFill>
                      <a:prstDash val="sysDot"/>
                      <a:round/>
                      <a:headEnd type="none" w="med" len="med"/>
                      <a:tailEnd type="none" w="med" len="med"/>
                    </a:lnB>
                    <a:noFill/>
                  </a:tcPr>
                </a:tc>
                <a:extLst>
                  <a:ext uri="{0D108BD9-81ED-4DB2-BD59-A6C34878D82A}">
                    <a16:rowId xmlns:a16="http://schemas.microsoft.com/office/drawing/2014/main" val="3933885985"/>
                  </a:ext>
                </a:extLst>
              </a:tr>
              <a:tr h="126668">
                <a:tc>
                  <a:txBody>
                    <a:bodyPr/>
                    <a:lstStyle/>
                    <a:p>
                      <a:pPr marL="174625" lvl="0" indent="-87313" algn="l" defTabSz="457200" rtl="0" eaLnBrk="1" latinLnBrk="0" hangingPunct="1">
                        <a:lnSpc>
                          <a:spcPct val="130000"/>
                        </a:lnSpc>
                        <a:spcAft>
                          <a:spcPts val="0"/>
                        </a:spcAft>
                        <a:buFont typeface="Wingdings" panose="05000000000000000000" pitchFamily="2" charset="2"/>
                        <a:buChar char=""/>
                      </a:pPr>
                      <a:r>
                        <a:rPr lang="de-CH" sz="1100" b="0" kern="1200" dirty="0" smtClean="0">
                          <a:solidFill>
                            <a:schemeClr val="tx1"/>
                          </a:solidFill>
                          <a:effectLst/>
                          <a:latin typeface="+mn-lt"/>
                          <a:ea typeface="+mn-ea"/>
                          <a:cs typeface="+mn-cs"/>
                        </a:rPr>
                        <a:t>Projektschlussbeurteilung (</a:t>
                      </a:r>
                      <a:r>
                        <a:rPr lang="de-CH" sz="1100" b="0" kern="1200" dirty="0" err="1">
                          <a:solidFill>
                            <a:schemeClr val="tx1"/>
                          </a:solidFill>
                          <a:effectLst/>
                          <a:latin typeface="+mn-lt"/>
                          <a:ea typeface="+mn-ea"/>
                          <a:cs typeface="+mn-cs"/>
                        </a:rPr>
                        <a:t>Lessons</a:t>
                      </a:r>
                      <a:r>
                        <a:rPr lang="de-CH" sz="1100" b="0" kern="1200" dirty="0">
                          <a:solidFill>
                            <a:schemeClr val="tx1"/>
                          </a:solidFill>
                          <a:effectLst/>
                          <a:latin typeface="+mn-lt"/>
                          <a:ea typeface="+mn-ea"/>
                          <a:cs typeface="+mn-cs"/>
                        </a:rPr>
                        <a:t>-</a:t>
                      </a:r>
                      <a:r>
                        <a:rPr lang="de-CH" sz="1100" b="0" kern="1200" dirty="0" err="1">
                          <a:solidFill>
                            <a:schemeClr val="tx1"/>
                          </a:solidFill>
                          <a:effectLst/>
                          <a:latin typeface="+mn-lt"/>
                          <a:ea typeface="+mn-ea"/>
                          <a:cs typeface="+mn-cs"/>
                        </a:rPr>
                        <a:t>Learned</a:t>
                      </a:r>
                      <a:r>
                        <a:rPr lang="de-CH" sz="1100" b="0" kern="1200" dirty="0">
                          <a:solidFill>
                            <a:schemeClr val="tx1"/>
                          </a:solidFill>
                          <a:effectLst/>
                          <a:latin typeface="+mn-lt"/>
                          <a:ea typeface="+mn-ea"/>
                          <a:cs typeface="+mn-cs"/>
                        </a:rPr>
                        <a:t>-Bericht)</a:t>
                      </a:r>
                    </a:p>
                  </a:txBody>
                  <a:tcPr marL="39638" marR="39638" marT="0" marB="0">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698FA4">
                          <a:alpha val="60000"/>
                        </a:srgbClr>
                      </a:solidFill>
                      <a:prstDash val="sysDot"/>
                      <a:round/>
                      <a:headEnd type="none" w="med" len="med"/>
                      <a:tailEnd type="none" w="med" len="med"/>
                    </a:lnT>
                    <a:noFill/>
                  </a:tcPr>
                </a:tc>
                <a:tc>
                  <a:txBody>
                    <a:bodyPr/>
                    <a:lstStyle/>
                    <a:p>
                      <a:pPr marL="87312" lvl="0" indent="0" algn="ctr" defTabSz="457200" rtl="0" eaLnBrk="1" latinLnBrk="0" hangingPunct="1">
                        <a:lnSpc>
                          <a:spcPct val="130000"/>
                        </a:lnSpc>
                        <a:spcAft>
                          <a:spcPts val="0"/>
                        </a:spcAft>
                        <a:buFont typeface="Wingdings" panose="05000000000000000000" pitchFamily="2" charset="2"/>
                        <a:buNone/>
                      </a:pPr>
                      <a:r>
                        <a:rPr lang="de-CH" sz="1100" b="0" kern="1200" dirty="0">
                          <a:solidFill>
                            <a:schemeClr val="tx1"/>
                          </a:solidFill>
                          <a:effectLst/>
                          <a:latin typeface="+mn-lt"/>
                          <a:ea typeface="+mn-ea"/>
                          <a:cs typeface="+mn-cs"/>
                        </a:rPr>
                        <a:t>Muss</a:t>
                      </a:r>
                    </a:p>
                  </a:txBody>
                  <a:tcPr marL="39638" marR="39638" marT="0" marB="0">
                    <a:lnL w="12700" cap="flat" cmpd="sng" algn="ctr">
                      <a:solidFill>
                        <a:schemeClr val="tx1"/>
                      </a:solidFill>
                      <a:prstDash val="sysDot"/>
                      <a:round/>
                      <a:headEnd type="none" w="med" len="med"/>
                      <a:tailEnd type="none" w="med" len="med"/>
                    </a:lnL>
                    <a:lnT w="12700" cap="flat" cmpd="sng" algn="ctr">
                      <a:solidFill>
                        <a:srgbClr val="698FA4">
                          <a:alpha val="60000"/>
                        </a:srgbClr>
                      </a:solidFill>
                      <a:prstDash val="sysDot"/>
                      <a:round/>
                      <a:headEnd type="none" w="med" len="med"/>
                      <a:tailEnd type="none" w="med" len="med"/>
                    </a:lnT>
                    <a:noFill/>
                  </a:tcPr>
                </a:tc>
                <a:extLst>
                  <a:ext uri="{0D108BD9-81ED-4DB2-BD59-A6C34878D82A}">
                    <a16:rowId xmlns:a16="http://schemas.microsoft.com/office/drawing/2014/main" val="430237894"/>
                  </a:ext>
                </a:extLst>
              </a:tr>
            </a:tbl>
          </a:graphicData>
        </a:graphic>
      </p:graphicFrame>
    </p:spTree>
    <p:extLst>
      <p:ext uri="{BB962C8B-B14F-4D97-AF65-F5344CB8AC3E}">
        <p14:creationId xmlns:p14="http://schemas.microsoft.com/office/powerpoint/2010/main" val="5121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Vorlagenübersicht</a:t>
            </a:r>
            <a:endParaRPr lang="de-CH" dirty="0"/>
          </a:p>
        </p:txBody>
      </p:sp>
      <p:sp>
        <p:nvSpPr>
          <p:cNvPr id="3" name="Textplatzhalter 2"/>
          <p:cNvSpPr>
            <a:spLocks noGrp="1"/>
          </p:cNvSpPr>
          <p:nvPr>
            <p:ph type="body" sz="quarter" idx="10"/>
          </p:nvPr>
        </p:nvSpPr>
        <p:spPr/>
        <p:txBody>
          <a:bodyPr/>
          <a:lstStyle/>
          <a:p>
            <a:r>
              <a:rPr lang="de-CH" dirty="0" smtClean="0"/>
              <a:t>Nutzung von standardisierten Vorlagen</a:t>
            </a:r>
            <a:endParaRPr lang="de-CH" dirty="0"/>
          </a:p>
        </p:txBody>
      </p:sp>
      <p:graphicFrame>
        <p:nvGraphicFramePr>
          <p:cNvPr id="5" name="Tabelle 4"/>
          <p:cNvGraphicFramePr>
            <a:graphicFrameLocks noGrp="1"/>
          </p:cNvGraphicFramePr>
          <p:nvPr>
            <p:extLst>
              <p:ext uri="{D42A27DB-BD31-4B8C-83A1-F6EECF244321}">
                <p14:modId xmlns:p14="http://schemas.microsoft.com/office/powerpoint/2010/main" val="993009417"/>
              </p:ext>
            </p:extLst>
          </p:nvPr>
        </p:nvGraphicFramePr>
        <p:xfrm>
          <a:off x="388279" y="2263272"/>
          <a:ext cx="7920000" cy="3974040"/>
        </p:xfrm>
        <a:graphic>
          <a:graphicData uri="http://schemas.openxmlformats.org/drawingml/2006/table">
            <a:tbl>
              <a:tblPr firstRow="1" bandRow="1">
                <a:tableStyleId>{9D7B26C5-4107-4FEC-AEDC-1716B250A1EF}</a:tableStyleId>
              </a:tblPr>
              <a:tblGrid>
                <a:gridCol w="2160000">
                  <a:extLst>
                    <a:ext uri="{9D8B030D-6E8A-4147-A177-3AD203B41FA5}">
                      <a16:colId xmlns:a16="http://schemas.microsoft.com/office/drawing/2014/main" val="3691499820"/>
                    </a:ext>
                  </a:extLst>
                </a:gridCol>
                <a:gridCol w="1620000">
                  <a:extLst>
                    <a:ext uri="{9D8B030D-6E8A-4147-A177-3AD203B41FA5}">
                      <a16:colId xmlns:a16="http://schemas.microsoft.com/office/drawing/2014/main" val="1139954942"/>
                    </a:ext>
                  </a:extLst>
                </a:gridCol>
                <a:gridCol w="360000">
                  <a:extLst>
                    <a:ext uri="{9D8B030D-6E8A-4147-A177-3AD203B41FA5}">
                      <a16:colId xmlns:a16="http://schemas.microsoft.com/office/drawing/2014/main" val="1692316460"/>
                    </a:ext>
                  </a:extLst>
                </a:gridCol>
                <a:gridCol w="2160000">
                  <a:extLst>
                    <a:ext uri="{9D8B030D-6E8A-4147-A177-3AD203B41FA5}">
                      <a16:colId xmlns:a16="http://schemas.microsoft.com/office/drawing/2014/main" val="4189830908"/>
                    </a:ext>
                  </a:extLst>
                </a:gridCol>
                <a:gridCol w="1620000">
                  <a:extLst>
                    <a:ext uri="{9D8B030D-6E8A-4147-A177-3AD203B41FA5}">
                      <a16:colId xmlns:a16="http://schemas.microsoft.com/office/drawing/2014/main" val="1142274398"/>
                    </a:ext>
                  </a:extLst>
                </a:gridCol>
              </a:tblGrid>
              <a:tr h="180000">
                <a:tc>
                  <a:txBody>
                    <a:bodyPr/>
                    <a:lstStyle/>
                    <a:p>
                      <a:r>
                        <a:rPr lang="de-CH" sz="900" dirty="0" smtClean="0"/>
                        <a:t>Projektinstrument</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Vorlage / Format</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9">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r>
                        <a:rPr lang="de-CH" sz="900" dirty="0" smtClean="0"/>
                        <a:t>Dokumente</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Vorlage / Format</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709"/>
                  </a:ext>
                </a:extLst>
              </a:tr>
              <a:tr h="180000">
                <a:tc>
                  <a:txBody>
                    <a:bodyPr/>
                    <a:lstStyle/>
                    <a:p>
                      <a:r>
                        <a:rPr lang="de-CH" sz="900" dirty="0" smtClean="0"/>
                        <a:t>Projektgrössen (S, M, L, XL)</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Anforderungsspezifikation</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Word</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2600527"/>
                  </a:ext>
                </a:extLst>
              </a:tr>
              <a:tr h="180000">
                <a:tc>
                  <a:txBody>
                    <a:bodyPr/>
                    <a:lstStyle/>
                    <a:p>
                      <a:r>
                        <a:rPr lang="de-CH" sz="900" dirty="0" smtClean="0"/>
                        <a:t>Projektidee</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PowerPoint</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Lastenheft</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Word</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700539"/>
                  </a:ext>
                </a:extLst>
              </a:tr>
              <a:tr h="180000">
                <a:tc>
                  <a:txBody>
                    <a:bodyPr/>
                    <a:lstStyle/>
                    <a:p>
                      <a:r>
                        <a:rPr lang="de-CH" sz="900" dirty="0" smtClean="0"/>
                        <a:t>Projektauftrag</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PowerPoint</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Pflichtenheft</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Word</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1051889"/>
                  </a:ext>
                </a:extLst>
              </a:tr>
              <a:tr h="180000">
                <a:tc>
                  <a:txBody>
                    <a:bodyPr/>
                    <a:lstStyle/>
                    <a:p>
                      <a:pPr marL="92075" lvl="1" indent="0"/>
                      <a:r>
                        <a:rPr lang="de-CH" sz="900" dirty="0" smtClean="0"/>
                        <a:t>Projektstrukturplan</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Orchestra</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Nutzwertanalyse</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6946090"/>
                  </a:ext>
                </a:extLst>
              </a:tr>
              <a:tr h="180000">
                <a:tc>
                  <a:txBody>
                    <a:bodyPr/>
                    <a:lstStyle/>
                    <a:p>
                      <a:pPr marL="92075" lvl="1" indent="0"/>
                      <a:r>
                        <a:rPr lang="de-CH" sz="900" dirty="0" smtClean="0"/>
                        <a:t>Kostenplan</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dirty="0" smtClean="0"/>
                        <a:t>Orchestra</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Checkliste IT-Lösung (Evaluation)</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1455200"/>
                  </a:ext>
                </a:extLst>
              </a:tr>
              <a:tr h="180000">
                <a:tc>
                  <a:txBody>
                    <a:bodyPr/>
                    <a:lstStyle/>
                    <a:p>
                      <a:pPr marL="92075" lvl="1" indent="0"/>
                      <a:r>
                        <a:rPr lang="de-CH" sz="900" dirty="0" smtClean="0"/>
                        <a:t>Ressourcenplan</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dirty="0" smtClean="0"/>
                        <a:t>Orchestra</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Konzept (Prozesse)</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err="1" smtClean="0"/>
                        <a:t>Signavio</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7470319"/>
                  </a:ext>
                </a:extLst>
              </a:tr>
              <a:tr h="180000">
                <a:tc>
                  <a:txBody>
                    <a:bodyPr/>
                    <a:lstStyle/>
                    <a:p>
                      <a:r>
                        <a:rPr lang="de-CH" sz="900" dirty="0" err="1" smtClean="0"/>
                        <a:t>Investantrag</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a:p>
                  </a:txBody>
                  <a:tcPr/>
                </a:tc>
                <a:tc>
                  <a:txBody>
                    <a:bodyPr/>
                    <a:lstStyle/>
                    <a:p>
                      <a:r>
                        <a:rPr lang="de-CH" sz="900" dirty="0" smtClean="0"/>
                        <a:t>Testkonzept</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Word</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3356424"/>
                  </a:ext>
                </a:extLst>
              </a:tr>
              <a:tr h="180000">
                <a:tc>
                  <a:txBody>
                    <a:bodyPr/>
                    <a:lstStyle/>
                    <a:p>
                      <a:r>
                        <a:rPr lang="de-CH" sz="900" dirty="0" smtClean="0"/>
                        <a:t>Aufgabenliste / Pendenzenliste</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 / Orchestra</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Schulungen</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err="1" smtClean="0">
                          <a:solidFill>
                            <a:srgbClr val="FF0000"/>
                          </a:solidFill>
                        </a:rPr>
                        <a:t>tbd</a:t>
                      </a:r>
                      <a:endParaRPr lang="de-CH" sz="900" dirty="0">
                        <a:solidFill>
                          <a:srgbClr val="FF0000"/>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5285933"/>
                  </a:ext>
                </a:extLst>
              </a:tr>
              <a:tr h="180000">
                <a:tc>
                  <a:txBody>
                    <a:bodyPr/>
                    <a:lstStyle/>
                    <a:p>
                      <a:r>
                        <a:rPr lang="de-CH" sz="900" dirty="0" err="1" smtClean="0"/>
                        <a:t>Stakeholderliste</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Betriebshandbuch</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Word</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80246"/>
                  </a:ext>
                </a:extLst>
              </a:tr>
              <a:tr h="180000">
                <a:tc>
                  <a:txBody>
                    <a:bodyPr/>
                    <a:lstStyle/>
                    <a:p>
                      <a:r>
                        <a:rPr lang="de-CH" sz="900" dirty="0" smtClean="0"/>
                        <a:t>Rollenbeschreibung / RACI</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CH" sz="900" dirty="0" smtClean="0"/>
                        <a:t>Abnahmeprotokoll</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7694579"/>
                  </a:ext>
                </a:extLst>
              </a:tr>
              <a:tr h="180000">
                <a:tc>
                  <a:txBody>
                    <a:bodyPr/>
                    <a:lstStyle/>
                    <a:p>
                      <a:r>
                        <a:rPr lang="de-CH" sz="900" dirty="0" smtClean="0"/>
                        <a:t>Risikomatrix</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 / Orchestra</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2401126"/>
                  </a:ext>
                </a:extLst>
              </a:tr>
              <a:tr h="180000">
                <a:tc>
                  <a:txBody>
                    <a:bodyPr/>
                    <a:lstStyle/>
                    <a:p>
                      <a:r>
                        <a:rPr lang="de-CH" sz="900" dirty="0" err="1" smtClean="0"/>
                        <a:t>Änderunsanträge</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Word / Orchestra</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0278914"/>
                  </a:ext>
                </a:extLst>
              </a:tr>
              <a:tr h="180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dirty="0" smtClean="0"/>
                        <a:t>Problemliste</a:t>
                      </a:r>
                      <a:r>
                        <a:rPr lang="de-CH" sz="900" baseline="0" dirty="0" smtClean="0"/>
                        <a:t> (</a:t>
                      </a:r>
                      <a:r>
                        <a:rPr lang="de-CH" sz="900" baseline="0" dirty="0" err="1" smtClean="0"/>
                        <a:t>Issue</a:t>
                      </a:r>
                      <a:r>
                        <a:rPr lang="de-CH" sz="900" baseline="0" dirty="0" smtClean="0"/>
                        <a:t>)</a:t>
                      </a:r>
                      <a:endParaRPr lang="de-CH" sz="900" dirty="0" smtClean="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900" dirty="0" smtClean="0"/>
                        <a:t>Excel / Orchestra</a:t>
                      </a:r>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sz="800" dirty="0">
                        <a:solidFill>
                          <a:srgbClr val="FF0000"/>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759568"/>
                  </a:ext>
                </a:extLst>
              </a:tr>
              <a:tr h="180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Statusberichte</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PowerPoint / Orchestra</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a:p>
                  </a:txBody>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solidFill>
                          <a:srgbClr val="FF0000"/>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090613"/>
                  </a:ext>
                </a:extLst>
              </a:tr>
              <a:tr h="180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Sitzungsprotokolle</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Word</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a:p>
                  </a:txBody>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solidFill>
                          <a:srgbClr val="FF0000"/>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1215093"/>
                  </a:ext>
                </a:extLst>
              </a:tr>
              <a:tr h="180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Qualitätsstatus- / </a:t>
                      </a:r>
                      <a:r>
                        <a:rPr lang="de-CH" sz="900" kern="1200" dirty="0" err="1" smtClean="0">
                          <a:solidFill>
                            <a:schemeClr val="tx1"/>
                          </a:solidFill>
                          <a:latin typeface="+mn-lt"/>
                          <a:ea typeface="+mn-ea"/>
                          <a:cs typeface="+mn-cs"/>
                        </a:rPr>
                        <a:t>sicherungsbericht</a:t>
                      </a:r>
                      <a:endParaRPr lang="de-CH" sz="900" kern="1200" dirty="0" smtClean="0">
                        <a:solidFill>
                          <a:schemeClr val="tx1"/>
                        </a:solidFill>
                        <a:latin typeface="+mn-lt"/>
                        <a:ea typeface="+mn-ea"/>
                        <a:cs typeface="+mn-cs"/>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Word</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a:p>
                  </a:txBody>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solidFill>
                          <a:srgbClr val="FF0000"/>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0041818"/>
                  </a:ext>
                </a:extLst>
              </a:tr>
              <a:tr h="180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Kommunikationsplan</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PowerPoint</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a:p>
                  </a:txBody>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solidFill>
                          <a:srgbClr val="FF0000"/>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9336777"/>
                  </a:ext>
                </a:extLst>
              </a:tr>
              <a:tr h="180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smtClean="0">
                          <a:solidFill>
                            <a:schemeClr val="tx1"/>
                          </a:solidFill>
                          <a:latin typeface="+mn-lt"/>
                          <a:ea typeface="+mn-ea"/>
                          <a:cs typeface="+mn-cs"/>
                        </a:rPr>
                        <a:t>Projektschlussbeurteilung</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900" kern="1200" dirty="0" err="1" smtClean="0">
                          <a:solidFill>
                            <a:schemeClr val="tx1"/>
                          </a:solidFill>
                          <a:latin typeface="+mn-lt"/>
                          <a:ea typeface="+mn-ea"/>
                          <a:cs typeface="+mn-cs"/>
                        </a:rPr>
                        <a:t>tbd</a:t>
                      </a:r>
                      <a:endParaRPr lang="de-CH" sz="900" kern="1200" dirty="0" smtClean="0">
                        <a:solidFill>
                          <a:schemeClr val="tx1"/>
                        </a:solidFill>
                        <a:latin typeface="+mn-lt"/>
                        <a:ea typeface="+mn-ea"/>
                        <a:cs typeface="+mn-cs"/>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CH"/>
                    </a:p>
                  </a:txBody>
                  <a:tcPr/>
                </a:tc>
                <a:tc>
                  <a:txBody>
                    <a:bodyPr/>
                    <a:lstStyle/>
                    <a:p>
                      <a:endParaRPr lang="de-CH" sz="9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900" dirty="0">
                        <a:solidFill>
                          <a:srgbClr val="FF0000"/>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2339203"/>
                  </a:ext>
                </a:extLst>
              </a:tr>
            </a:tbl>
          </a:graphicData>
        </a:graphic>
      </p:graphicFrame>
      <p:sp>
        <p:nvSpPr>
          <p:cNvPr id="4" name="Textfeld 3"/>
          <p:cNvSpPr txBox="1"/>
          <p:nvPr/>
        </p:nvSpPr>
        <p:spPr>
          <a:xfrm>
            <a:off x="388279" y="1304850"/>
            <a:ext cx="7992888" cy="861774"/>
          </a:xfrm>
          <a:prstGeom prst="rect">
            <a:avLst/>
          </a:prstGeom>
          <a:noFill/>
        </p:spPr>
        <p:txBody>
          <a:bodyPr wrap="square" lIns="0" tIns="0" rIns="0" bIns="0" rtlCol="0">
            <a:spAutoFit/>
          </a:bodyPr>
          <a:lstStyle/>
          <a:p>
            <a:r>
              <a:rPr lang="de-CH" sz="1400" dirty="0" smtClean="0">
                <a:solidFill>
                  <a:schemeClr val="tx1"/>
                </a:solidFill>
                <a:latin typeface="+mj-lt"/>
              </a:rPr>
              <a:t>Übersicht der Vorlagen:</a:t>
            </a:r>
          </a:p>
          <a:p>
            <a:r>
              <a:rPr lang="de-CH" sz="1400" b="0" dirty="0" smtClean="0">
                <a:solidFill>
                  <a:schemeClr val="tx1"/>
                </a:solidFill>
                <a:latin typeface="+mj-lt"/>
                <a:hlinkClick r:id="rId3"/>
              </a:rPr>
              <a:t>https</a:t>
            </a:r>
            <a:r>
              <a:rPr lang="de-CH" sz="1400" b="0" dirty="0">
                <a:solidFill>
                  <a:schemeClr val="tx1"/>
                </a:solidFill>
                <a:latin typeface="+mj-lt"/>
                <a:hlinkClick r:id="rId3"/>
              </a:rPr>
              <a:t>://intranet.arbonia.com/der-konzern/abteilungen/informatik/it-projektmanagement-arbonia/uebersicht-der-vorlagendokumente</a:t>
            </a:r>
            <a:r>
              <a:rPr lang="de-CH" sz="1400" b="0" dirty="0" smtClean="0">
                <a:solidFill>
                  <a:schemeClr val="tx1"/>
                </a:solidFill>
                <a:latin typeface="+mj-lt"/>
                <a:hlinkClick r:id="rId3"/>
              </a:rPr>
              <a:t>/</a:t>
            </a:r>
            <a:endParaRPr lang="de-CH" sz="1400" b="0" dirty="0" smtClean="0">
              <a:solidFill>
                <a:schemeClr val="tx1"/>
              </a:solidFill>
              <a:latin typeface="+mj-lt"/>
            </a:endParaRPr>
          </a:p>
          <a:p>
            <a:endParaRPr lang="de-CH" sz="1400" b="0" dirty="0" smtClean="0">
              <a:solidFill>
                <a:schemeClr val="tx1"/>
              </a:solidFill>
              <a:latin typeface="+mj-lt"/>
            </a:endParaRPr>
          </a:p>
        </p:txBody>
      </p:sp>
    </p:spTree>
    <p:extLst>
      <p:ext uri="{BB962C8B-B14F-4D97-AF65-F5344CB8AC3E}">
        <p14:creationId xmlns:p14="http://schemas.microsoft.com/office/powerpoint/2010/main" val="605047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Beispiele von Vorlagen – Projekt Zeiterfassung Schweiz</a:t>
            </a:r>
            <a:endParaRPr lang="de-CH" dirty="0">
              <a:solidFill>
                <a:srgbClr val="FF0000"/>
              </a:solidFill>
            </a:endParaRPr>
          </a:p>
        </p:txBody>
      </p:sp>
      <p:sp>
        <p:nvSpPr>
          <p:cNvPr id="3" name="Textplatzhalter 2"/>
          <p:cNvSpPr>
            <a:spLocks noGrp="1"/>
          </p:cNvSpPr>
          <p:nvPr>
            <p:ph type="body" sz="quarter" idx="10"/>
          </p:nvPr>
        </p:nvSpPr>
        <p:spPr/>
        <p:txBody>
          <a:bodyPr/>
          <a:lstStyle/>
          <a:p>
            <a:r>
              <a:rPr lang="de-CH" dirty="0" smtClean="0"/>
              <a:t>Beispielhafte Projektidee</a:t>
            </a:r>
            <a:endParaRPr lang="de-CH" dirty="0"/>
          </a:p>
        </p:txBody>
      </p:sp>
      <p:graphicFrame>
        <p:nvGraphicFramePr>
          <p:cNvPr id="5" name="Tabelle 4"/>
          <p:cNvGraphicFramePr>
            <a:graphicFrameLocks noGrp="1"/>
          </p:cNvGraphicFramePr>
          <p:nvPr>
            <p:extLst>
              <p:ext uri="{D42A27DB-BD31-4B8C-83A1-F6EECF244321}">
                <p14:modId xmlns:p14="http://schemas.microsoft.com/office/powerpoint/2010/main" val="947417976"/>
              </p:ext>
            </p:extLst>
          </p:nvPr>
        </p:nvGraphicFramePr>
        <p:xfrm>
          <a:off x="401977" y="1346800"/>
          <a:ext cx="8353610" cy="4602480"/>
        </p:xfrm>
        <a:graphic>
          <a:graphicData uri="http://schemas.openxmlformats.org/drawingml/2006/table">
            <a:tbl>
              <a:tblPr firstRow="1" bandRow="1">
                <a:tableStyleId>{2D5ABB26-0587-4C30-8999-92F81FD0307C}</a:tableStyleId>
              </a:tblPr>
              <a:tblGrid>
                <a:gridCol w="857655">
                  <a:extLst>
                    <a:ext uri="{9D8B030D-6E8A-4147-A177-3AD203B41FA5}">
                      <a16:colId xmlns:a16="http://schemas.microsoft.com/office/drawing/2014/main" val="907613046"/>
                    </a:ext>
                  </a:extLst>
                </a:gridCol>
                <a:gridCol w="3312368">
                  <a:extLst>
                    <a:ext uri="{9D8B030D-6E8A-4147-A177-3AD203B41FA5}">
                      <a16:colId xmlns:a16="http://schemas.microsoft.com/office/drawing/2014/main" val="1915443621"/>
                    </a:ext>
                  </a:extLst>
                </a:gridCol>
                <a:gridCol w="2520280">
                  <a:extLst>
                    <a:ext uri="{9D8B030D-6E8A-4147-A177-3AD203B41FA5}">
                      <a16:colId xmlns:a16="http://schemas.microsoft.com/office/drawing/2014/main" val="2122285674"/>
                    </a:ext>
                  </a:extLst>
                </a:gridCol>
                <a:gridCol w="1663307">
                  <a:extLst>
                    <a:ext uri="{9D8B030D-6E8A-4147-A177-3AD203B41FA5}">
                      <a16:colId xmlns:a16="http://schemas.microsoft.com/office/drawing/2014/main" val="369514549"/>
                    </a:ext>
                  </a:extLst>
                </a:gridCol>
              </a:tblGrid>
              <a:tr h="266297">
                <a:tc gridSpan="4">
                  <a:txBody>
                    <a:bodyPr/>
                    <a:lstStyle/>
                    <a:p>
                      <a:r>
                        <a:rPr lang="de-CH" sz="1200" b="1" dirty="0" smtClean="0"/>
                        <a:t>Steckbrief</a:t>
                      </a:r>
                      <a:endParaRPr lang="de-CH"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6163784"/>
                  </a:ext>
                </a:extLst>
              </a:tr>
              <a:tr h="251502">
                <a:tc>
                  <a:txBody>
                    <a:bodyPr/>
                    <a:lstStyle/>
                    <a:p>
                      <a:pPr algn="l"/>
                      <a:r>
                        <a:rPr lang="de-CH" sz="1100" dirty="0" smtClean="0"/>
                        <a:t>Ersteller</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t>Joëlle</a:t>
                      </a:r>
                      <a:r>
                        <a:rPr lang="de-CH" sz="1100" baseline="0" dirty="0" smtClean="0"/>
                        <a:t> Steib, Claudio Nolli</a:t>
                      </a:r>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latinLnBrk="0" hangingPunct="1"/>
                      <a:r>
                        <a:rPr lang="de-CH" sz="1100" kern="1200" dirty="0" smtClean="0"/>
                        <a:t>Organisationseinheit</a:t>
                      </a:r>
                      <a:endParaRPr lang="de-CH" sz="1100" b="1"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t>SSC </a:t>
                      </a:r>
                      <a:r>
                        <a:rPr lang="de-CH" sz="1100" dirty="0" err="1" smtClean="0"/>
                        <a:t>Payroll</a:t>
                      </a:r>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8006444"/>
                  </a:ext>
                </a:extLst>
              </a:tr>
              <a:tr h="251502">
                <a:tc>
                  <a:txBody>
                    <a:bodyPr/>
                    <a:lstStyle/>
                    <a:p>
                      <a:pPr algn="l"/>
                      <a:r>
                        <a:rPr lang="de-CH" sz="1100" dirty="0" smtClean="0"/>
                        <a:t>Datum</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t>05.01.2018</a:t>
                      </a:r>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latinLnBrk="0" hangingPunct="1"/>
                      <a:r>
                        <a:rPr lang="de-CH" sz="1100" kern="1200" dirty="0" smtClean="0"/>
                        <a:t>Betroffene</a:t>
                      </a:r>
                      <a:r>
                        <a:rPr lang="de-CH" sz="1100" kern="1200" baseline="0" dirty="0" smtClean="0"/>
                        <a:t> Organisationseinheiten</a:t>
                      </a:r>
                      <a:endParaRPr lang="de-CH" sz="1100" b="1"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t>CH Gesellschaften</a:t>
                      </a:r>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8192026"/>
                  </a:ext>
                </a:extLst>
              </a:tr>
              <a:tr h="251502">
                <a:tc>
                  <a:txBody>
                    <a:bodyPr/>
                    <a:lstStyle/>
                    <a:p>
                      <a:pPr algn="l"/>
                      <a:r>
                        <a:rPr lang="de-CH" sz="1100" dirty="0" smtClean="0"/>
                        <a:t>Status</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solidFill>
                            <a:schemeClr val="tx1"/>
                          </a:solidFill>
                        </a:rPr>
                        <a:t>Freigegeben</a:t>
                      </a:r>
                      <a:endParaRPr lang="de-CH"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273004"/>
                  </a:ext>
                </a:extLst>
              </a:tr>
              <a:tr h="266297">
                <a:tc grid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1200" b="1" kern="1200" dirty="0" smtClean="0">
                          <a:solidFill>
                            <a:schemeClr val="tx1"/>
                          </a:solidFill>
                          <a:latin typeface="+mn-lt"/>
                          <a:ea typeface="+mn-ea"/>
                          <a:cs typeface="+mn-cs"/>
                        </a:rPr>
                        <a:t>Kurzbeschreibung der Projektidee </a:t>
                      </a:r>
                      <a:r>
                        <a:rPr lang="de-CH" sz="700" b="0" kern="1200" dirty="0" smtClean="0">
                          <a:solidFill>
                            <a:schemeClr val="tx1"/>
                          </a:solidFill>
                          <a:latin typeface="+mn-lt"/>
                          <a:ea typeface="+mn-ea"/>
                          <a:cs typeface="+mn-cs"/>
                        </a:rPr>
                        <a:t>(</a:t>
                      </a:r>
                      <a:r>
                        <a:rPr lang="de-CH" sz="700" dirty="0" smtClean="0"/>
                        <a:t>Beschreiben Sie Ihre Projektidee und die drei wichtigsten Anforderungen)</a:t>
                      </a:r>
                      <a:endParaRPr lang="de-CH"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2688710043"/>
                  </a:ext>
                </a:extLst>
              </a:tr>
              <a:tr h="1065186">
                <a:tc gridSpan="4">
                  <a:txBody>
                    <a:bodyPr/>
                    <a:lstStyle/>
                    <a:p>
                      <a:r>
                        <a:rPr lang="de-CH" sz="1100" dirty="0" smtClean="0"/>
                        <a:t>Evaluation</a:t>
                      </a:r>
                      <a:r>
                        <a:rPr lang="de-CH" sz="1100" baseline="0" dirty="0" smtClean="0"/>
                        <a:t> und Implementierung eines modernen Zeiterfassungssystems für sämtliche CH-Gesellschaften</a:t>
                      </a:r>
                    </a:p>
                    <a:p>
                      <a:endParaRPr lang="de-CH" sz="1100" baseline="0" dirty="0" smtClean="0"/>
                    </a:p>
                    <a:p>
                      <a:r>
                        <a:rPr lang="de-CH" sz="1100" baseline="0" dirty="0" smtClean="0"/>
                        <a:t>Wichtigste Anforderungen:</a:t>
                      </a:r>
                    </a:p>
                    <a:p>
                      <a:pPr marL="171450" indent="-171450">
                        <a:buFont typeface="Arial" panose="020B0604020202020204" pitchFamily="34" charset="0"/>
                        <a:buChar char="•"/>
                      </a:pPr>
                      <a:r>
                        <a:rPr lang="de-CH" sz="1100" dirty="0" smtClean="0"/>
                        <a:t>Kompatibilität</a:t>
                      </a:r>
                      <a:r>
                        <a:rPr lang="de-CH" sz="1100" baseline="0" dirty="0" smtClean="0"/>
                        <a:t> mit bestehenden Zutrittskontrollsystemen und vorhandenen </a:t>
                      </a:r>
                      <a:r>
                        <a:rPr lang="de-CH" sz="1100" baseline="0" dirty="0" err="1" smtClean="0"/>
                        <a:t>Badges</a:t>
                      </a:r>
                      <a:endParaRPr lang="de-CH" sz="1100" baseline="0" dirty="0" smtClean="0"/>
                    </a:p>
                    <a:p>
                      <a:pPr marL="171450" indent="-171450">
                        <a:buFont typeface="Arial" panose="020B0604020202020204" pitchFamily="34" charset="0"/>
                        <a:buChar char="•"/>
                      </a:pPr>
                      <a:r>
                        <a:rPr lang="de-CH" sz="1100" baseline="0" dirty="0" smtClean="0"/>
                        <a:t>Einfache Anbindung an SAP HR und BORM</a:t>
                      </a:r>
                    </a:p>
                    <a:p>
                      <a:pPr marL="171450" indent="-171450">
                        <a:buFont typeface="Arial" panose="020B0604020202020204" pitchFamily="34" charset="0"/>
                        <a:buChar char="•"/>
                      </a:pPr>
                      <a:r>
                        <a:rPr lang="de-CH" sz="1100" baseline="0" dirty="0" smtClean="0"/>
                        <a:t>Mehrsprachige und landesunabhängige Lösung (DE, FR, IT und EN)</a:t>
                      </a:r>
                      <a:endParaRPr lang="de-CH"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2353632495"/>
                  </a:ext>
                </a:extLst>
              </a:tr>
              <a:tr h="266297">
                <a:tc gridSpan="2">
                  <a:txBody>
                    <a:bodyPr/>
                    <a:lstStyle/>
                    <a:p>
                      <a:pPr marL="0" indent="0" algn="l" defTabSz="457200" rtl="0" eaLnBrk="1" latinLnBrk="0" hangingPunct="1">
                        <a:buFont typeface="Wingdings" panose="05000000000000000000" pitchFamily="2" charset="2"/>
                        <a:buNone/>
                      </a:pPr>
                      <a:r>
                        <a:rPr lang="de-CH" sz="1200" b="1" kern="1200" dirty="0" smtClean="0">
                          <a:solidFill>
                            <a:schemeClr val="tx1"/>
                          </a:solidFill>
                          <a:latin typeface="+mn-lt"/>
                          <a:ea typeface="+mn-ea"/>
                          <a:cs typeface="+mn-cs"/>
                        </a:rPr>
                        <a:t>Ist-Situation</a:t>
                      </a:r>
                      <a:r>
                        <a:rPr lang="de-CH" sz="1200" b="1" kern="1200" baseline="0" dirty="0" smtClean="0">
                          <a:solidFill>
                            <a:schemeClr val="tx1"/>
                          </a:solidFill>
                          <a:latin typeface="+mn-lt"/>
                          <a:ea typeface="+mn-ea"/>
                          <a:cs typeface="+mn-cs"/>
                        </a:rPr>
                        <a:t> / Ausgangslage</a:t>
                      </a:r>
                      <a:endParaRPr lang="de-CH"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Ziele </a:t>
                      </a:r>
                      <a:r>
                        <a:rPr lang="de-CH" sz="700" b="1" kern="1200" dirty="0" smtClean="0">
                          <a:solidFill>
                            <a:schemeClr val="tx1"/>
                          </a:solidFill>
                          <a:latin typeface="+mn-lt"/>
                          <a:ea typeface="+mn-ea"/>
                          <a:cs typeface="+mn-cs"/>
                        </a:rPr>
                        <a:t>(Was soll erreicht werden?)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extLst>
                  <a:ext uri="{0D108BD9-81ED-4DB2-BD59-A6C34878D82A}">
                    <a16:rowId xmlns:a16="http://schemas.microsoft.com/office/drawing/2014/main" val="257987917"/>
                  </a:ext>
                </a:extLst>
              </a:tr>
              <a:tr h="902450">
                <a:tc gridSpan="2">
                  <a:txBody>
                    <a:bodyPr/>
                    <a:lstStyle/>
                    <a:p>
                      <a:pPr marL="171450" indent="-171450">
                        <a:buFont typeface="Wingdings" panose="05000000000000000000" pitchFamily="2" charset="2"/>
                        <a:buChar char="§"/>
                      </a:pPr>
                      <a:r>
                        <a:rPr lang="de-CH" sz="1100" dirty="0" smtClean="0"/>
                        <a:t>Einzelne Gesellschaften</a:t>
                      </a:r>
                      <a:r>
                        <a:rPr lang="de-CH" sz="1100" baseline="0" dirty="0" smtClean="0"/>
                        <a:t> nutzen unterschiedliche Zeiterfassungssysteme</a:t>
                      </a:r>
                    </a:p>
                    <a:p>
                      <a:pPr marL="171450" indent="-171450">
                        <a:buFont typeface="Wingdings" panose="05000000000000000000" pitchFamily="2" charset="2"/>
                        <a:buChar char="§"/>
                      </a:pPr>
                      <a:r>
                        <a:rPr lang="de-CH" sz="1100" baseline="0" dirty="0" smtClean="0">
                          <a:sym typeface="Wingdings" panose="05000000000000000000" pitchFamily="2" charset="2"/>
                        </a:rPr>
                        <a:t>Zeitintensive und umständliche Datenpflege (4 FTE SSC </a:t>
                      </a:r>
                      <a:r>
                        <a:rPr lang="de-CH" sz="1100" baseline="0" dirty="0" err="1" smtClean="0">
                          <a:sym typeface="Wingdings" panose="05000000000000000000" pitchFamily="2" charset="2"/>
                        </a:rPr>
                        <a:t>Payroll</a:t>
                      </a:r>
                      <a:r>
                        <a:rPr lang="de-CH" sz="1100" baseline="0" dirty="0" smtClean="0">
                          <a:sym typeface="Wingdings" panose="05000000000000000000" pitchFamily="2" charset="2"/>
                        </a:rPr>
                        <a:t>, 1 FTE SSC HR Admin)</a:t>
                      </a:r>
                      <a:endParaRPr lang="de-CH" sz="1100" baseline="0" dirty="0" smtClean="0"/>
                    </a:p>
                    <a:p>
                      <a:pPr marL="171450" indent="-171450">
                        <a:buFont typeface="Wingdings" panose="05000000000000000000" pitchFamily="2" charset="2"/>
                        <a:buChar char="§"/>
                      </a:pPr>
                      <a:r>
                        <a:rPr lang="de-CH" sz="1100" baseline="0" dirty="0" smtClean="0"/>
                        <a:t>Zeiterfassungssysteme sind teilweise End-</a:t>
                      </a:r>
                      <a:r>
                        <a:rPr lang="de-CH" sz="1100" baseline="0" dirty="0" err="1" smtClean="0"/>
                        <a:t>of</a:t>
                      </a:r>
                      <a:r>
                        <a:rPr lang="de-CH" sz="1100" baseline="0" dirty="0" smtClean="0"/>
                        <a:t>-Life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tc gridSpan="2">
                  <a:txBody>
                    <a:bodyPr/>
                    <a:lstStyle/>
                    <a:p>
                      <a:pPr marL="171450" indent="-171450">
                        <a:buFont typeface="Wingdings" panose="05000000000000000000" pitchFamily="2" charset="2"/>
                        <a:buChar char="§"/>
                      </a:pPr>
                      <a:r>
                        <a:rPr lang="en-US" sz="1100" dirty="0" err="1" smtClean="0"/>
                        <a:t>Implementierung</a:t>
                      </a:r>
                      <a:r>
                        <a:rPr lang="en-US" sz="1100" baseline="0" dirty="0" smtClean="0"/>
                        <a:t> </a:t>
                      </a:r>
                      <a:r>
                        <a:rPr lang="en-US" sz="1100" baseline="0" dirty="0" err="1" smtClean="0"/>
                        <a:t>eines</a:t>
                      </a:r>
                      <a:r>
                        <a:rPr lang="en-US" sz="1100" baseline="0" dirty="0" smtClean="0"/>
                        <a:t> einheitlichen </a:t>
                      </a:r>
                      <a:r>
                        <a:rPr lang="en-US" sz="1100" dirty="0" err="1" smtClean="0"/>
                        <a:t>Zeiterfassungssystems</a:t>
                      </a:r>
                      <a:r>
                        <a:rPr lang="en-US" sz="1100" dirty="0" smtClean="0"/>
                        <a:t> in den CH </a:t>
                      </a:r>
                      <a:r>
                        <a:rPr lang="en-US" sz="1100" dirty="0" err="1" smtClean="0"/>
                        <a:t>Gesellschaften</a:t>
                      </a:r>
                      <a:endParaRPr lang="en-US" sz="1100" dirty="0" smtClean="0"/>
                    </a:p>
                    <a:p>
                      <a:pPr marL="171450" indent="-171450">
                        <a:buFont typeface="Wingdings" panose="05000000000000000000" pitchFamily="2" charset="2"/>
                        <a:buChar char="§"/>
                      </a:pPr>
                      <a:r>
                        <a:rPr lang="en-US" sz="1100" dirty="0" err="1" smtClean="0"/>
                        <a:t>Eliminieren</a:t>
                      </a:r>
                      <a:r>
                        <a:rPr lang="en-US" sz="1100" dirty="0" smtClean="0"/>
                        <a:t> </a:t>
                      </a:r>
                      <a:r>
                        <a:rPr lang="en-US" sz="1100" dirty="0" err="1" smtClean="0"/>
                        <a:t>manueller</a:t>
                      </a:r>
                      <a:r>
                        <a:rPr lang="en-US" sz="1100" baseline="0" dirty="0" smtClean="0"/>
                        <a:t> </a:t>
                      </a:r>
                      <a:r>
                        <a:rPr lang="en-US" sz="1100" baseline="0" dirty="0" err="1" smtClean="0"/>
                        <a:t>Tätigkeiten</a:t>
                      </a:r>
                      <a:r>
                        <a:rPr lang="en-US" sz="1100" baseline="0" dirty="0" smtClean="0"/>
                        <a:t> auf </a:t>
                      </a:r>
                      <a:r>
                        <a:rPr lang="en-US" sz="1100" baseline="0" dirty="0" err="1" smtClean="0"/>
                        <a:t>ein</a:t>
                      </a:r>
                      <a:r>
                        <a:rPr lang="en-US" sz="1100" baseline="0" dirty="0" smtClean="0"/>
                        <a:t> Minimum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7098897"/>
                  </a:ext>
                </a:extLst>
              </a:tr>
              <a:tr h="369856">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Zu erwartender Nutzen /</a:t>
                      </a:r>
                      <a:r>
                        <a:rPr lang="de-CH" sz="1200" b="1" kern="1200" baseline="0" dirty="0" smtClean="0">
                          <a:solidFill>
                            <a:schemeClr val="tx1"/>
                          </a:solidFill>
                          <a:latin typeface="+mn-lt"/>
                          <a:ea typeface="+mn-ea"/>
                          <a:cs typeface="+mn-cs"/>
                        </a:rPr>
                        <a:t> </a:t>
                      </a:r>
                      <a:r>
                        <a:rPr lang="de-CH" sz="1200" b="1" kern="1200" dirty="0" smtClean="0">
                          <a:solidFill>
                            <a:schemeClr val="tx1"/>
                          </a:solidFill>
                          <a:latin typeface="+mn-lt"/>
                          <a:ea typeface="+mn-ea"/>
                          <a:cs typeface="+mn-cs"/>
                        </a:rPr>
                        <a:t>Vorteile </a:t>
                      </a:r>
                      <a:br>
                        <a:rPr lang="de-CH" sz="1200" b="1" kern="1200" dirty="0" smtClean="0">
                          <a:solidFill>
                            <a:schemeClr val="tx1"/>
                          </a:solidFill>
                          <a:latin typeface="+mn-lt"/>
                          <a:ea typeface="+mn-ea"/>
                          <a:cs typeface="+mn-cs"/>
                        </a:rPr>
                      </a:br>
                      <a:r>
                        <a:rPr lang="de-CH" sz="700" b="1" kern="1200" dirty="0" smtClean="0">
                          <a:solidFill>
                            <a:schemeClr val="tx1"/>
                          </a:solidFill>
                          <a:latin typeface="+mn-lt"/>
                          <a:ea typeface="+mn-ea"/>
                          <a:cs typeface="+mn-cs"/>
                        </a:rPr>
                        <a:t>(</a:t>
                      </a:r>
                      <a:r>
                        <a:rPr lang="de-CH" sz="700" dirty="0" smtClean="0"/>
                        <a:t>Was</a:t>
                      </a:r>
                      <a:r>
                        <a:rPr lang="de-CH" sz="700" baseline="0" dirty="0" smtClean="0"/>
                        <a:t> ist der Nutzen / Vorteil bei Umsetzung der Projektidee?)</a:t>
                      </a:r>
                      <a:endParaRPr lang="de-CH" sz="7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Weitere Bemerkungen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extLst>
                  <a:ext uri="{0D108BD9-81ED-4DB2-BD59-A6C34878D82A}">
                    <a16:rowId xmlns:a16="http://schemas.microsoft.com/office/drawing/2014/main" val="3725420093"/>
                  </a:ext>
                </a:extLst>
              </a:tr>
              <a:tr h="560574">
                <a:tc gridSpan="2">
                  <a:txBody>
                    <a:bodyPr/>
                    <a:lstStyle/>
                    <a:p>
                      <a:pPr marL="171450" indent="-171450" algn="l" defTabSz="457200" rtl="0" eaLnBrk="1" latinLnBrk="0" hangingPunct="1">
                        <a:buClrTx/>
                        <a:buFont typeface="Wingdings" panose="05000000000000000000" pitchFamily="2" charset="2"/>
                        <a:buChar char="§"/>
                      </a:pPr>
                      <a:r>
                        <a:rPr lang="de-CH" sz="1100" kern="1200" dirty="0" smtClean="0">
                          <a:solidFill>
                            <a:schemeClr val="tx1"/>
                          </a:solidFill>
                          <a:latin typeface="+mn-lt"/>
                          <a:ea typeface="+mn-ea"/>
                          <a:cs typeface="+mn-cs"/>
                        </a:rPr>
                        <a:t>Geringere Wartungskosten</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CH" sz="1100" kern="1200" dirty="0" smtClean="0">
                          <a:solidFill>
                            <a:schemeClr val="tx1"/>
                          </a:solidFill>
                          <a:latin typeface="+mn-lt"/>
                          <a:ea typeface="+mn-ea"/>
                          <a:cs typeface="+mn-cs"/>
                        </a:rPr>
                        <a:t>Effizienzsteigerung SSC </a:t>
                      </a:r>
                      <a:r>
                        <a:rPr lang="de-CH" sz="1100" kern="1200" dirty="0" err="1" smtClean="0">
                          <a:solidFill>
                            <a:schemeClr val="tx1"/>
                          </a:solidFill>
                          <a:latin typeface="+mn-lt"/>
                          <a:ea typeface="+mn-ea"/>
                          <a:cs typeface="+mn-cs"/>
                        </a:rPr>
                        <a:t>Payroll</a:t>
                      </a:r>
                      <a:endParaRPr lang="de-CH" sz="1100" kern="1200" dirty="0" smtClean="0">
                        <a:solidFill>
                          <a:schemeClr val="tx1"/>
                        </a:solidFill>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kern="1200" dirty="0" smtClean="0">
                          <a:solidFill>
                            <a:schemeClr val="tx1"/>
                          </a:solidFill>
                          <a:latin typeface="+mn-lt"/>
                          <a:ea typeface="+mn-ea"/>
                          <a:cs typeface="+mn-cs"/>
                        </a:rPr>
                        <a:t>State-of-the-Art </a:t>
                      </a:r>
                      <a:r>
                        <a:rPr lang="en-US" sz="1100" kern="1200" dirty="0" err="1" smtClean="0">
                          <a:solidFill>
                            <a:schemeClr val="tx1"/>
                          </a:solidFill>
                          <a:latin typeface="+mn-lt"/>
                          <a:ea typeface="+mn-ea"/>
                          <a:cs typeface="+mn-cs"/>
                        </a:rPr>
                        <a:t>Technologie</a:t>
                      </a:r>
                      <a:r>
                        <a:rPr lang="en-US" sz="1100" kern="1200" dirty="0" smtClean="0">
                          <a:solidFill>
                            <a:schemeClr val="tx1"/>
                          </a:solidFill>
                          <a:latin typeface="+mn-lt"/>
                          <a:ea typeface="+mn-ea"/>
                          <a:cs typeface="+mn-cs"/>
                        </a:rPr>
                        <a:t> (modular, </a:t>
                      </a:r>
                      <a:r>
                        <a:rPr lang="en-US" sz="1100" kern="1200" dirty="0" err="1" smtClean="0">
                          <a:solidFill>
                            <a:schemeClr val="tx1"/>
                          </a:solidFill>
                          <a:latin typeface="+mn-lt"/>
                          <a:ea typeface="+mn-ea"/>
                          <a:cs typeface="+mn-cs"/>
                        </a:rPr>
                        <a:t>mobilefähig</a:t>
                      </a:r>
                      <a:r>
                        <a:rPr lang="en-US" sz="1100" kern="1200" dirty="0" smtClean="0">
                          <a:solidFill>
                            <a:schemeClr val="tx1"/>
                          </a:solidFill>
                          <a:latin typeface="+mn-lt"/>
                          <a:ea typeface="+mn-ea"/>
                          <a:cs typeface="+mn-cs"/>
                        </a:rPr>
                        <a:t>, etc.)</a:t>
                      </a:r>
                      <a:endParaRPr lang="de-CH" sz="11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CH" sz="1100" b="0" i="0" u="none" strike="noStrike" kern="1200" cap="none" spc="0" normalizeH="0" baseline="0" noProof="0" dirty="0" smtClean="0">
                        <a:ln>
                          <a:noFill/>
                        </a:ln>
                        <a:solidFill>
                          <a:srgbClr val="000000"/>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extLst>
                  <a:ext uri="{0D108BD9-81ED-4DB2-BD59-A6C34878D82A}">
                    <a16:rowId xmlns:a16="http://schemas.microsoft.com/office/drawing/2014/main" val="4122282999"/>
                  </a:ext>
                </a:extLst>
              </a:tr>
            </a:tbl>
          </a:graphicData>
        </a:graphic>
      </p:graphicFrame>
    </p:spTree>
    <p:extLst>
      <p:ext uri="{BB962C8B-B14F-4D97-AF65-F5344CB8AC3E}">
        <p14:creationId xmlns:p14="http://schemas.microsoft.com/office/powerpoint/2010/main" val="1532221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Beispiele von Vorlagen – Projekt Zeiterfassung Schweiz</a:t>
            </a:r>
          </a:p>
        </p:txBody>
      </p:sp>
      <p:sp>
        <p:nvSpPr>
          <p:cNvPr id="3" name="Textplatzhalter 2"/>
          <p:cNvSpPr>
            <a:spLocks noGrp="1"/>
          </p:cNvSpPr>
          <p:nvPr>
            <p:ph type="body" sz="quarter" idx="10"/>
          </p:nvPr>
        </p:nvSpPr>
        <p:spPr/>
        <p:txBody>
          <a:bodyPr/>
          <a:lstStyle/>
          <a:p>
            <a:r>
              <a:rPr lang="de-CH" dirty="0" smtClean="0"/>
              <a:t>Beispielhafter Projektauftrag</a:t>
            </a:r>
            <a:endParaRPr lang="de-CH" dirty="0"/>
          </a:p>
        </p:txBody>
      </p:sp>
      <p:pic>
        <p:nvPicPr>
          <p:cNvPr id="7" name="Grafik 6"/>
          <p:cNvPicPr>
            <a:picLocks noChangeAspect="1"/>
          </p:cNvPicPr>
          <p:nvPr/>
        </p:nvPicPr>
        <p:blipFill>
          <a:blip r:embed="rId2"/>
          <a:stretch>
            <a:fillRect/>
          </a:stretch>
        </p:blipFill>
        <p:spPr>
          <a:xfrm>
            <a:off x="684064" y="1038090"/>
            <a:ext cx="2232000" cy="1674000"/>
          </a:xfrm>
          <a:prstGeom prst="rect">
            <a:avLst/>
          </a:prstGeom>
          <a:effectLst>
            <a:outerShdw blurRad="50800" dist="38100" dir="2700000" algn="tl" rotWithShape="0">
              <a:prstClr val="black">
                <a:alpha val="40000"/>
              </a:prstClr>
            </a:outerShdw>
          </a:effectLst>
        </p:spPr>
      </p:pic>
      <p:pic>
        <p:nvPicPr>
          <p:cNvPr id="8" name="Grafik 7"/>
          <p:cNvPicPr>
            <a:picLocks noChangeAspect="1"/>
          </p:cNvPicPr>
          <p:nvPr/>
        </p:nvPicPr>
        <p:blipFill>
          <a:blip r:embed="rId3"/>
          <a:stretch>
            <a:fillRect/>
          </a:stretch>
        </p:blipFill>
        <p:spPr>
          <a:xfrm>
            <a:off x="3204096" y="1038090"/>
            <a:ext cx="2232000" cy="1674000"/>
          </a:xfrm>
          <a:prstGeom prst="rect">
            <a:avLst/>
          </a:prstGeom>
          <a:effectLst>
            <a:outerShdw blurRad="50800" dist="38100" dir="2700000" algn="tl" rotWithShape="0">
              <a:prstClr val="black">
                <a:alpha val="40000"/>
              </a:prstClr>
            </a:outerShdw>
          </a:effectLst>
        </p:spPr>
      </p:pic>
      <p:pic>
        <p:nvPicPr>
          <p:cNvPr id="9" name="Grafik 8"/>
          <p:cNvPicPr>
            <a:picLocks noChangeAspect="1"/>
          </p:cNvPicPr>
          <p:nvPr/>
        </p:nvPicPr>
        <p:blipFill>
          <a:blip r:embed="rId4"/>
          <a:stretch>
            <a:fillRect/>
          </a:stretch>
        </p:blipFill>
        <p:spPr>
          <a:xfrm>
            <a:off x="5724376" y="1040721"/>
            <a:ext cx="2232000" cy="1674000"/>
          </a:xfrm>
          <a:prstGeom prst="rect">
            <a:avLst/>
          </a:prstGeom>
          <a:effectLst>
            <a:outerShdw blurRad="50800" dist="38100" dir="2700000" algn="tl" rotWithShape="0">
              <a:prstClr val="black">
                <a:alpha val="40000"/>
              </a:prstClr>
            </a:outerShdw>
          </a:effectLst>
        </p:spPr>
      </p:pic>
      <p:pic>
        <p:nvPicPr>
          <p:cNvPr id="10" name="Grafik 9"/>
          <p:cNvPicPr>
            <a:picLocks noChangeAspect="1"/>
          </p:cNvPicPr>
          <p:nvPr/>
        </p:nvPicPr>
        <p:blipFill>
          <a:blip r:embed="rId5"/>
          <a:stretch>
            <a:fillRect/>
          </a:stretch>
        </p:blipFill>
        <p:spPr>
          <a:xfrm>
            <a:off x="684064" y="2835120"/>
            <a:ext cx="2232000" cy="1674000"/>
          </a:xfrm>
          <a:prstGeom prst="rect">
            <a:avLst/>
          </a:prstGeom>
          <a:effectLst>
            <a:outerShdw blurRad="50800" dist="38100" dir="2700000" algn="tl" rotWithShape="0">
              <a:prstClr val="black">
                <a:alpha val="40000"/>
              </a:prstClr>
            </a:outerShdw>
          </a:effectLst>
        </p:spPr>
      </p:pic>
      <p:pic>
        <p:nvPicPr>
          <p:cNvPr id="11" name="Grafik 10"/>
          <p:cNvPicPr>
            <a:picLocks noChangeAspect="1"/>
          </p:cNvPicPr>
          <p:nvPr/>
        </p:nvPicPr>
        <p:blipFill>
          <a:blip r:embed="rId6"/>
          <a:stretch>
            <a:fillRect/>
          </a:stretch>
        </p:blipFill>
        <p:spPr>
          <a:xfrm>
            <a:off x="5724376" y="2835120"/>
            <a:ext cx="2232000" cy="1674000"/>
          </a:xfrm>
          <a:prstGeom prst="rect">
            <a:avLst/>
          </a:prstGeom>
          <a:effectLst>
            <a:outerShdw blurRad="50800" dist="38100" dir="2700000" algn="tl" rotWithShape="0">
              <a:prstClr val="black">
                <a:alpha val="40000"/>
              </a:prstClr>
            </a:outerShdw>
          </a:effectLst>
        </p:spPr>
      </p:pic>
      <p:pic>
        <p:nvPicPr>
          <p:cNvPr id="12" name="Grafik 11"/>
          <p:cNvPicPr>
            <a:picLocks noChangeAspect="1"/>
          </p:cNvPicPr>
          <p:nvPr/>
        </p:nvPicPr>
        <p:blipFill>
          <a:blip r:embed="rId7"/>
          <a:stretch>
            <a:fillRect/>
          </a:stretch>
        </p:blipFill>
        <p:spPr>
          <a:xfrm>
            <a:off x="5724376" y="4629519"/>
            <a:ext cx="2232000" cy="1674000"/>
          </a:xfrm>
          <a:prstGeom prst="rect">
            <a:avLst/>
          </a:prstGeom>
          <a:effectLst>
            <a:outerShdw blurRad="50800" dist="38100" dir="2700000" algn="tl" rotWithShape="0">
              <a:prstClr val="black">
                <a:alpha val="40000"/>
              </a:prstClr>
            </a:outerShdw>
          </a:effectLst>
        </p:spPr>
      </p:pic>
      <p:pic>
        <p:nvPicPr>
          <p:cNvPr id="14" name="Grafik 13"/>
          <p:cNvPicPr>
            <a:picLocks noChangeAspect="1"/>
          </p:cNvPicPr>
          <p:nvPr/>
        </p:nvPicPr>
        <p:blipFill>
          <a:blip r:embed="rId8"/>
          <a:stretch>
            <a:fillRect/>
          </a:stretch>
        </p:blipFill>
        <p:spPr>
          <a:xfrm>
            <a:off x="677055" y="4632150"/>
            <a:ext cx="2232000" cy="1674000"/>
          </a:xfrm>
          <a:prstGeom prst="rect">
            <a:avLst/>
          </a:prstGeom>
          <a:effectLst>
            <a:outerShdw blurRad="50800" dist="38100" dir="2700000" algn="tl" rotWithShape="0">
              <a:prstClr val="black">
                <a:alpha val="40000"/>
              </a:prstClr>
            </a:outerShdw>
          </a:effectLst>
        </p:spPr>
      </p:pic>
      <p:pic>
        <p:nvPicPr>
          <p:cNvPr id="13" name="Grafik 12"/>
          <p:cNvPicPr>
            <a:picLocks noChangeAspect="1"/>
          </p:cNvPicPr>
          <p:nvPr/>
        </p:nvPicPr>
        <p:blipFill>
          <a:blip r:embed="rId9"/>
          <a:stretch>
            <a:fillRect/>
          </a:stretch>
        </p:blipFill>
        <p:spPr>
          <a:xfrm>
            <a:off x="789269" y="4895061"/>
            <a:ext cx="2055283" cy="1270243"/>
          </a:xfrm>
          <a:prstGeom prst="rect">
            <a:avLst/>
          </a:prstGeom>
        </p:spPr>
      </p:pic>
      <p:pic>
        <p:nvPicPr>
          <p:cNvPr id="15" name="Grafik 14"/>
          <p:cNvPicPr>
            <a:picLocks noChangeAspect="1"/>
          </p:cNvPicPr>
          <p:nvPr/>
        </p:nvPicPr>
        <p:blipFill>
          <a:blip r:embed="rId10"/>
          <a:stretch>
            <a:fillRect/>
          </a:stretch>
        </p:blipFill>
        <p:spPr>
          <a:xfrm>
            <a:off x="3204096" y="4632150"/>
            <a:ext cx="2232000" cy="1674000"/>
          </a:xfrm>
          <a:prstGeom prst="rect">
            <a:avLst/>
          </a:prstGeom>
          <a:effectLst>
            <a:outerShdw blurRad="50800" dist="38100" dir="2700000" algn="tl" rotWithShape="0">
              <a:prstClr val="black">
                <a:alpha val="40000"/>
              </a:prstClr>
            </a:outerShdw>
          </a:effectLst>
        </p:spPr>
      </p:pic>
      <p:pic>
        <p:nvPicPr>
          <p:cNvPr id="16" name="Grafik 15"/>
          <p:cNvPicPr>
            <a:picLocks noChangeAspect="1"/>
          </p:cNvPicPr>
          <p:nvPr/>
        </p:nvPicPr>
        <p:blipFill>
          <a:blip r:embed="rId11"/>
          <a:stretch>
            <a:fillRect/>
          </a:stretch>
        </p:blipFill>
        <p:spPr>
          <a:xfrm>
            <a:off x="3204096" y="2835120"/>
            <a:ext cx="2232000" cy="16740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86456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Beispiele von Vorlagen – Projekt Zeiterfassung Schweiz</a:t>
            </a:r>
            <a:endParaRPr lang="de-CH" dirty="0"/>
          </a:p>
        </p:txBody>
      </p:sp>
      <p:pic>
        <p:nvPicPr>
          <p:cNvPr id="11" name="Grafik 10"/>
          <p:cNvPicPr>
            <a:picLocks noChangeAspect="1"/>
          </p:cNvPicPr>
          <p:nvPr/>
        </p:nvPicPr>
        <p:blipFill>
          <a:blip r:embed="rId2"/>
          <a:stretch>
            <a:fillRect/>
          </a:stretch>
        </p:blipFill>
        <p:spPr>
          <a:xfrm>
            <a:off x="395288" y="1268760"/>
            <a:ext cx="8281168" cy="3693808"/>
          </a:xfrm>
          <a:prstGeom prst="rect">
            <a:avLst/>
          </a:prstGeom>
        </p:spPr>
      </p:pic>
      <p:sp>
        <p:nvSpPr>
          <p:cNvPr id="12" name="Textplatzhalter 2"/>
          <p:cNvSpPr>
            <a:spLocks noGrp="1"/>
          </p:cNvSpPr>
          <p:nvPr>
            <p:ph type="body" sz="quarter" idx="10"/>
          </p:nvPr>
        </p:nvSpPr>
        <p:spPr>
          <a:xfrm>
            <a:off x="388279" y="641897"/>
            <a:ext cx="8362021" cy="359817"/>
          </a:xfrm>
        </p:spPr>
        <p:txBody>
          <a:bodyPr/>
          <a:lstStyle/>
          <a:p>
            <a:r>
              <a:rPr lang="de-CH" dirty="0" smtClean="0"/>
              <a:t>Beispielhafte Nutzwertanalyse in der Software-Evaluation</a:t>
            </a:r>
            <a:endParaRPr lang="de-CH" dirty="0"/>
          </a:p>
        </p:txBody>
      </p:sp>
    </p:spTree>
    <p:extLst>
      <p:ext uri="{BB962C8B-B14F-4D97-AF65-F5344CB8AC3E}">
        <p14:creationId xmlns:p14="http://schemas.microsoft.com/office/powerpoint/2010/main" val="3240429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solidFill>
                  <a:schemeClr val="tx1"/>
                </a:solidFill>
              </a:rPr>
              <a:t>Beispiel der Ressourcenplanung in Orchestra (1/2)</a:t>
            </a:r>
            <a:endParaRPr lang="de-CH" dirty="0">
              <a:solidFill>
                <a:schemeClr val="tx1"/>
              </a:solidFill>
            </a:endParaRPr>
          </a:p>
        </p:txBody>
      </p:sp>
      <p:grpSp>
        <p:nvGrpSpPr>
          <p:cNvPr id="4" name="Gruppieren 3"/>
          <p:cNvGrpSpPr>
            <a:grpSpLocks noChangeAspect="1"/>
          </p:cNvGrpSpPr>
          <p:nvPr/>
        </p:nvGrpSpPr>
        <p:grpSpPr>
          <a:xfrm>
            <a:off x="395288" y="794270"/>
            <a:ext cx="8208000" cy="4722962"/>
            <a:chOff x="395288" y="1484784"/>
            <a:chExt cx="7273056" cy="4184980"/>
          </a:xfrm>
        </p:grpSpPr>
        <p:pic>
          <p:nvPicPr>
            <p:cNvPr id="3" name="Grafik 2"/>
            <p:cNvPicPr>
              <a:picLocks noChangeAspect="1"/>
            </p:cNvPicPr>
            <p:nvPr/>
          </p:nvPicPr>
          <p:blipFill rotWithShape="1">
            <a:blip r:embed="rId2"/>
            <a:srcRect r="28451"/>
            <a:stretch/>
          </p:blipFill>
          <p:spPr>
            <a:xfrm>
              <a:off x="395288" y="1484784"/>
              <a:ext cx="7273056" cy="4184980"/>
            </a:xfrm>
            <a:prstGeom prst="rect">
              <a:avLst/>
            </a:prstGeom>
          </p:spPr>
        </p:pic>
        <p:pic>
          <p:nvPicPr>
            <p:cNvPr id="6" name="Grafik 5"/>
            <p:cNvPicPr>
              <a:picLocks noChangeAspect="1"/>
            </p:cNvPicPr>
            <p:nvPr/>
          </p:nvPicPr>
          <p:blipFill rotWithShape="1">
            <a:blip r:embed="rId2"/>
            <a:srcRect l="60923" b="93117"/>
            <a:stretch/>
          </p:blipFill>
          <p:spPr>
            <a:xfrm>
              <a:off x="3696122" y="1484784"/>
              <a:ext cx="3972222" cy="288032"/>
            </a:xfrm>
            <a:prstGeom prst="rect">
              <a:avLst/>
            </a:prstGeom>
          </p:spPr>
        </p:pic>
      </p:grpSp>
      <p:sp>
        <p:nvSpPr>
          <p:cNvPr id="8" name="Textplatzhalter 3"/>
          <p:cNvSpPr>
            <a:spLocks noGrp="1"/>
          </p:cNvSpPr>
          <p:nvPr>
            <p:ph type="body" sz="quarter" idx="11"/>
          </p:nvPr>
        </p:nvSpPr>
        <p:spPr>
          <a:xfrm>
            <a:off x="388938" y="5661248"/>
            <a:ext cx="8361362" cy="648072"/>
          </a:xfrm>
        </p:spPr>
        <p:txBody>
          <a:bodyPr/>
          <a:lstStyle/>
          <a:p>
            <a:pPr marL="0" indent="0">
              <a:spcBef>
                <a:spcPts val="600"/>
              </a:spcBef>
              <a:spcAft>
                <a:spcPts val="600"/>
              </a:spcAft>
            </a:pPr>
            <a:r>
              <a:rPr lang="de-CH" sz="1600" b="0" dirty="0" smtClean="0"/>
              <a:t>Orchestra bietet diverse weitere Auswertungsmöglichkeiten (nach OE-Einheiten, nach Ressource, etc.)</a:t>
            </a:r>
            <a:endParaRPr lang="de-CH" sz="1600" b="0" dirty="0"/>
          </a:p>
          <a:p>
            <a:endParaRPr lang="de-CH" dirty="0"/>
          </a:p>
        </p:txBody>
      </p:sp>
    </p:spTree>
    <p:extLst>
      <p:ext uri="{BB962C8B-B14F-4D97-AF65-F5344CB8AC3E}">
        <p14:creationId xmlns:p14="http://schemas.microsoft.com/office/powerpoint/2010/main" val="2493563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solidFill>
                  <a:schemeClr val="tx1"/>
                </a:solidFill>
              </a:rPr>
              <a:t>Beispiel der Ressourcenplanung in Orchestra (2/2)</a:t>
            </a:r>
            <a:endParaRPr lang="de-CH" dirty="0">
              <a:solidFill>
                <a:schemeClr val="tx1"/>
              </a:solidFill>
            </a:endParaRPr>
          </a:p>
        </p:txBody>
      </p:sp>
      <p:pic>
        <p:nvPicPr>
          <p:cNvPr id="5" name="Grafik 4"/>
          <p:cNvPicPr>
            <a:picLocks noChangeAspect="1"/>
          </p:cNvPicPr>
          <p:nvPr/>
        </p:nvPicPr>
        <p:blipFill rotWithShape="1">
          <a:blip r:embed="rId2"/>
          <a:srcRect r="35258"/>
          <a:stretch/>
        </p:blipFill>
        <p:spPr>
          <a:xfrm>
            <a:off x="387377" y="836712"/>
            <a:ext cx="8217071" cy="3912405"/>
          </a:xfrm>
          <a:prstGeom prst="rect">
            <a:avLst/>
          </a:prstGeom>
        </p:spPr>
      </p:pic>
    </p:spTree>
    <p:extLst>
      <p:ext uri="{BB962C8B-B14F-4D97-AF65-F5344CB8AC3E}">
        <p14:creationId xmlns:p14="http://schemas.microsoft.com/office/powerpoint/2010/main" val="3091360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Weshalb ein Projektmanagement-Handbuch und Portfolio?</a:t>
            </a:r>
            <a:endParaRPr lang="de-CH" dirty="0"/>
          </a:p>
        </p:txBody>
      </p:sp>
      <p:sp>
        <p:nvSpPr>
          <p:cNvPr id="4" name="Textplatzhalter 3"/>
          <p:cNvSpPr>
            <a:spLocks noGrp="1"/>
          </p:cNvSpPr>
          <p:nvPr>
            <p:ph type="body" sz="quarter" idx="11"/>
          </p:nvPr>
        </p:nvSpPr>
        <p:spPr>
          <a:xfrm>
            <a:off x="388938" y="1124744"/>
            <a:ext cx="8361362" cy="5041031"/>
          </a:xfrm>
        </p:spPr>
        <p:txBody>
          <a:bodyPr/>
          <a:lstStyle/>
          <a:p>
            <a:pPr marL="0" indent="0" algn="ctr">
              <a:spcBef>
                <a:spcPts val="600"/>
              </a:spcBef>
              <a:spcAft>
                <a:spcPts val="600"/>
              </a:spcAft>
            </a:pPr>
            <a:r>
              <a:rPr lang="de-CH" sz="1600" dirty="0" smtClean="0"/>
              <a:t>Anstoss </a:t>
            </a:r>
            <a:r>
              <a:rPr lang="de-CH" sz="1600" dirty="0" smtClean="0">
                <a:sym typeface="Wingdings" panose="05000000000000000000" pitchFamily="2" charset="2"/>
              </a:rPr>
              <a:t> Verschiedene Projekte werden zu wenig geplant oder die </a:t>
            </a:r>
            <a:br>
              <a:rPr lang="de-CH" sz="1600" dirty="0" smtClean="0">
                <a:sym typeface="Wingdings" panose="05000000000000000000" pitchFamily="2" charset="2"/>
              </a:rPr>
            </a:br>
            <a:r>
              <a:rPr lang="de-CH" sz="1600" dirty="0" smtClean="0">
                <a:sym typeface="Wingdings" panose="05000000000000000000" pitchFamily="2" charset="2"/>
              </a:rPr>
              <a:t>benötigten Stellen wurden nicht oder zu spät involviert.</a:t>
            </a:r>
            <a:endParaRPr lang="de-CH" sz="1600" dirty="0"/>
          </a:p>
          <a:p>
            <a:pPr marL="0" indent="0">
              <a:spcBef>
                <a:spcPts val="600"/>
              </a:spcBef>
              <a:spcAft>
                <a:spcPts val="600"/>
              </a:spcAft>
            </a:pPr>
            <a:r>
              <a:rPr lang="de-CH" sz="1400" dirty="0" smtClean="0"/>
              <a:t>Ziele </a:t>
            </a:r>
            <a:r>
              <a:rPr lang="de-CH" sz="1400" dirty="0"/>
              <a:t>des </a:t>
            </a:r>
            <a:r>
              <a:rPr lang="de-CH" sz="1400" dirty="0" smtClean="0"/>
              <a:t>Handbuchs:</a:t>
            </a:r>
          </a:p>
          <a:p>
            <a:pPr>
              <a:spcBef>
                <a:spcPts val="600"/>
              </a:spcBef>
              <a:spcAft>
                <a:spcPts val="600"/>
              </a:spcAft>
              <a:buFont typeface="Wingdings" panose="05000000000000000000" pitchFamily="2" charset="2"/>
              <a:buChar char="§"/>
            </a:pPr>
            <a:r>
              <a:rPr lang="de-CH" sz="1400" b="0" dirty="0" smtClean="0"/>
              <a:t>Einheitliches und methodisches Vorgehen, definierte Prozesse und Dokumentvorlagen</a:t>
            </a:r>
            <a:endParaRPr lang="de-CH" sz="1400" dirty="0" smtClean="0"/>
          </a:p>
          <a:p>
            <a:pPr>
              <a:spcBef>
                <a:spcPts val="600"/>
              </a:spcBef>
              <a:spcAft>
                <a:spcPts val="600"/>
              </a:spcAft>
              <a:buFont typeface="Wingdings" panose="05000000000000000000" pitchFamily="2" charset="2"/>
              <a:buChar char="§"/>
            </a:pPr>
            <a:r>
              <a:rPr lang="de-CH" sz="1400" dirty="0" smtClean="0"/>
              <a:t>Planung und Qualität </a:t>
            </a:r>
            <a:r>
              <a:rPr lang="de-CH" sz="1400" b="0" dirty="0" smtClean="0"/>
              <a:t>von </a:t>
            </a:r>
            <a:r>
              <a:rPr lang="de-CH" sz="1400" dirty="0"/>
              <a:t>IT-Projekten</a:t>
            </a:r>
            <a:r>
              <a:rPr lang="de-CH" sz="1400" b="0" dirty="0"/>
              <a:t> in der Arbonia </a:t>
            </a:r>
            <a:r>
              <a:rPr lang="de-CH" sz="1400" dirty="0" smtClean="0"/>
              <a:t>erhöhen</a:t>
            </a:r>
          </a:p>
          <a:p>
            <a:pPr>
              <a:spcBef>
                <a:spcPts val="600"/>
              </a:spcBef>
              <a:spcAft>
                <a:spcPts val="600"/>
              </a:spcAft>
              <a:buFont typeface="Wingdings" panose="05000000000000000000" pitchFamily="2" charset="2"/>
              <a:buChar char="§"/>
            </a:pPr>
            <a:r>
              <a:rPr lang="de-CH" sz="1400" b="0" dirty="0"/>
              <a:t>O</a:t>
            </a:r>
            <a:r>
              <a:rPr lang="de-CH" sz="1400" b="0" dirty="0" smtClean="0"/>
              <a:t>ptimaler Einsatz von </a:t>
            </a:r>
            <a:r>
              <a:rPr lang="de-CH" sz="1400" dirty="0" smtClean="0"/>
              <a:t>Ressourcen und Kosten sicherstellen</a:t>
            </a:r>
          </a:p>
          <a:p>
            <a:pPr>
              <a:spcBef>
                <a:spcPts val="600"/>
              </a:spcBef>
              <a:spcAft>
                <a:spcPts val="600"/>
              </a:spcAft>
              <a:buFont typeface="Wingdings" panose="05000000000000000000" pitchFamily="2" charset="2"/>
              <a:buChar char="§"/>
            </a:pPr>
            <a:r>
              <a:rPr lang="de-CH" sz="1400" dirty="0" smtClean="0"/>
              <a:t>Prozess stellt sicher</a:t>
            </a:r>
            <a:r>
              <a:rPr lang="de-CH" sz="1400" b="0" dirty="0" smtClean="0"/>
              <a:t>, dass </a:t>
            </a:r>
            <a:r>
              <a:rPr lang="de-CH" sz="1400" dirty="0" smtClean="0"/>
              <a:t>strategisch definierte Technologien </a:t>
            </a:r>
            <a:r>
              <a:rPr lang="de-CH" sz="1400" b="0" dirty="0" smtClean="0"/>
              <a:t>zum Einsatz kommen und </a:t>
            </a:r>
            <a:r>
              <a:rPr lang="de-CH" sz="1400" dirty="0" smtClean="0"/>
              <a:t>Synergien </a:t>
            </a:r>
            <a:r>
              <a:rPr lang="de-CH" sz="1400" b="0" dirty="0" smtClean="0"/>
              <a:t>genutzt werden</a:t>
            </a:r>
          </a:p>
          <a:p>
            <a:pPr marL="0" indent="0">
              <a:spcBef>
                <a:spcPts val="600"/>
              </a:spcBef>
              <a:spcAft>
                <a:spcPts val="600"/>
              </a:spcAft>
            </a:pPr>
            <a:r>
              <a:rPr lang="de-CH" sz="1400" dirty="0" smtClean="0"/>
              <a:t>Fazit: </a:t>
            </a:r>
            <a:r>
              <a:rPr lang="de-CH" sz="1400" b="0" dirty="0" smtClean="0"/>
              <a:t>Projektmanagement-Handbuch </a:t>
            </a:r>
            <a:r>
              <a:rPr lang="de-CH" sz="1400" b="0" dirty="0"/>
              <a:t>(</a:t>
            </a:r>
            <a:r>
              <a:rPr lang="de-CH" sz="1400" b="0" dirty="0" err="1"/>
              <a:t>PM@Arbonia</a:t>
            </a:r>
            <a:r>
              <a:rPr lang="de-CH" sz="1400" b="0" dirty="0"/>
              <a:t>) dient </a:t>
            </a:r>
            <a:r>
              <a:rPr lang="de-CH" sz="1400" dirty="0"/>
              <a:t>als Unterstützung und Vorgabenübersicht</a:t>
            </a:r>
            <a:r>
              <a:rPr lang="de-CH" sz="1400" b="0" dirty="0"/>
              <a:t> für die in der Arbonia durchgeführten </a:t>
            </a:r>
            <a:r>
              <a:rPr lang="de-CH" sz="1400" b="0" dirty="0" smtClean="0"/>
              <a:t>IT-Projekte.</a:t>
            </a:r>
          </a:p>
          <a:p>
            <a:pPr>
              <a:buFont typeface="Wingdings" panose="05000000000000000000" pitchFamily="2" charset="2"/>
              <a:buChar char="§"/>
            </a:pPr>
            <a:r>
              <a:rPr lang="de-CH" sz="1400" b="0" dirty="0" smtClean="0"/>
              <a:t>Leitsätze, Projektmanagementhandbuch…</a:t>
            </a:r>
          </a:p>
          <a:p>
            <a:pPr marL="628650" lvl="2" indent="-274638">
              <a:spcBef>
                <a:spcPts val="300"/>
              </a:spcBef>
              <a:spcAft>
                <a:spcPts val="300"/>
              </a:spcAft>
              <a:buFont typeface="Courier New" panose="02070309020205020404" pitchFamily="49" charset="0"/>
              <a:buChar char="o"/>
            </a:pPr>
            <a:r>
              <a:rPr lang="de-CH" sz="1200" dirty="0" smtClean="0"/>
              <a:t>… </a:t>
            </a:r>
            <a:r>
              <a:rPr lang="de-CH" sz="1200" dirty="0"/>
              <a:t>ist verbindlich für alle IT-Projekte </a:t>
            </a:r>
            <a:r>
              <a:rPr lang="de-CH" sz="1200" dirty="0" smtClean="0"/>
              <a:t>oder Involvierung der IT anzuwenden bei Corporate und Türen.</a:t>
            </a:r>
            <a:endParaRPr lang="de-CH" sz="1200" dirty="0"/>
          </a:p>
          <a:p>
            <a:pPr marL="628650" lvl="2" indent="-274638">
              <a:spcBef>
                <a:spcPts val="300"/>
              </a:spcBef>
              <a:spcAft>
                <a:spcPts val="300"/>
              </a:spcAft>
              <a:buFont typeface="Courier New" panose="02070309020205020404" pitchFamily="49" charset="0"/>
              <a:buChar char="o"/>
            </a:pPr>
            <a:r>
              <a:rPr lang="de-CH" sz="1200" b="0" dirty="0" smtClean="0"/>
              <a:t>… unterstützt </a:t>
            </a:r>
            <a:r>
              <a:rPr lang="de-CH" sz="1200" b="0" dirty="0"/>
              <a:t>die </a:t>
            </a:r>
            <a:r>
              <a:rPr lang="de-CH" sz="1200" b="0" dirty="0" smtClean="0"/>
              <a:t>Organisation und Abwicklung von </a:t>
            </a:r>
            <a:r>
              <a:rPr lang="de-CH" sz="1200" b="0" dirty="0"/>
              <a:t>IT-Projekten in einer einheitlicher und strukturierten Form.</a:t>
            </a:r>
          </a:p>
          <a:p>
            <a:pPr marL="628650" lvl="2" indent="-274638">
              <a:spcBef>
                <a:spcPts val="300"/>
              </a:spcBef>
              <a:spcAft>
                <a:spcPts val="300"/>
              </a:spcAft>
              <a:buFont typeface="Courier New" panose="02070309020205020404" pitchFamily="49" charset="0"/>
              <a:buChar char="o"/>
            </a:pPr>
            <a:r>
              <a:rPr lang="de-CH" sz="1200" b="0" dirty="0" smtClean="0"/>
              <a:t>… </a:t>
            </a:r>
            <a:r>
              <a:rPr lang="de-CH" sz="1200" b="0" dirty="0"/>
              <a:t>bietet eine gemeinsame </a:t>
            </a:r>
            <a:r>
              <a:rPr lang="de-CH" sz="1200" b="0" dirty="0" smtClean="0"/>
              <a:t>Leitplanken </a:t>
            </a:r>
            <a:r>
              <a:rPr lang="de-CH" sz="1200" b="0" dirty="0"/>
              <a:t>für alle im Projekt involvierten Stellen und </a:t>
            </a:r>
            <a:r>
              <a:rPr lang="de-CH" sz="1200" b="0" dirty="0" smtClean="0"/>
              <a:t>Personen.</a:t>
            </a:r>
            <a:endParaRPr lang="de-CH" sz="1200" b="0" dirty="0"/>
          </a:p>
          <a:p>
            <a:pPr marL="628650" lvl="2" indent="-274638">
              <a:spcBef>
                <a:spcPts val="300"/>
              </a:spcBef>
              <a:spcAft>
                <a:spcPts val="300"/>
              </a:spcAft>
              <a:buFont typeface="Courier New" panose="02070309020205020404" pitchFamily="49" charset="0"/>
              <a:buChar char="o"/>
            </a:pPr>
            <a:r>
              <a:rPr lang="de-CH" sz="1200" b="0" dirty="0" smtClean="0"/>
              <a:t>… versteht </a:t>
            </a:r>
            <a:r>
              <a:rPr lang="de-CH" sz="1200" b="0" dirty="0"/>
              <a:t>sich als praxisorientiertes Werkzeug der </a:t>
            </a:r>
            <a:r>
              <a:rPr lang="de-CH" sz="1200" b="0" dirty="0" smtClean="0"/>
              <a:t>Projektabwicklung.</a:t>
            </a:r>
            <a:endParaRPr lang="de-CH" sz="1200" b="0" dirty="0"/>
          </a:p>
          <a:p>
            <a:pPr marL="628650" lvl="2" indent="-274638">
              <a:spcBef>
                <a:spcPts val="300"/>
              </a:spcBef>
              <a:spcAft>
                <a:spcPts val="300"/>
              </a:spcAft>
              <a:buFont typeface="Courier New" panose="02070309020205020404" pitchFamily="49" charset="0"/>
              <a:buChar char="o"/>
            </a:pPr>
            <a:r>
              <a:rPr lang="de-CH" sz="1200" b="0" dirty="0" smtClean="0"/>
              <a:t>… fördert Transparenz</a:t>
            </a:r>
            <a:r>
              <a:rPr lang="de-CH" sz="1200" b="0" dirty="0"/>
              <a:t>, Effizienz, Qualität und Erfahrungssicherung bei </a:t>
            </a:r>
            <a:r>
              <a:rPr lang="de-CH" sz="1200" b="0" dirty="0" smtClean="0"/>
              <a:t>IT-Projekten.</a:t>
            </a:r>
            <a:endParaRPr lang="de-CH" sz="1200" b="0" dirty="0"/>
          </a:p>
        </p:txBody>
      </p:sp>
    </p:spTree>
    <p:extLst>
      <p:ext uri="{BB962C8B-B14F-4D97-AF65-F5344CB8AC3E}">
        <p14:creationId xmlns:p14="http://schemas.microsoft.com/office/powerpoint/2010/main" val="22347410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extLst>
              <p:ext uri="{D42A27DB-BD31-4B8C-83A1-F6EECF244321}">
                <p14:modId xmlns:p14="http://schemas.microsoft.com/office/powerpoint/2010/main" val="28454251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3884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p:cNvSpPr/>
          <p:nvPr>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673100"/>
            <a:endParaRPr kumimoji="0" lang="en-US" sz="2400" u="none" strike="noStrike" cap="none" normalizeH="0" dirty="0" smtClean="0">
              <a:ln>
                <a:noFill/>
              </a:ln>
              <a:solidFill>
                <a:schemeClr val="tx1"/>
              </a:solidFill>
              <a:effectLst/>
              <a:latin typeface="Arial Bold"/>
              <a:ea typeface="ＭＳ Ｐゴシック" charset="0"/>
              <a:cs typeface="Arial" pitchFamily="34" charset="0"/>
              <a:sym typeface="Arial Bold"/>
            </a:endParaRPr>
          </a:p>
        </p:txBody>
      </p:sp>
      <p:sp>
        <p:nvSpPr>
          <p:cNvPr id="2" name="Titel 1"/>
          <p:cNvSpPr>
            <a:spLocks noGrp="1"/>
          </p:cNvSpPr>
          <p:nvPr>
            <p:ph type="title"/>
          </p:nvPr>
        </p:nvSpPr>
        <p:spPr>
          <a:xfrm>
            <a:off x="2051050" y="4962871"/>
            <a:ext cx="6697664" cy="720824"/>
          </a:xfrm>
          <a:prstGeom prst="rect">
            <a:avLst/>
          </a:prstGeom>
        </p:spPr>
        <p:txBody>
          <a:bodyPr/>
          <a:lstStyle/>
          <a:p>
            <a:r>
              <a:rPr lang="en-US" dirty="0" smtClean="0">
                <a:ea typeface="Arial Bold"/>
              </a:rPr>
              <a:t>Backup</a:t>
            </a:r>
            <a:r>
              <a:rPr lang="en-US" dirty="0">
                <a:ea typeface="Arial Bold"/>
              </a:rPr>
              <a:t/>
            </a:r>
            <a:br>
              <a:rPr lang="en-US" dirty="0">
                <a:ea typeface="Arial Bold"/>
              </a:rPr>
            </a:br>
            <a:r>
              <a:rPr lang="en-US" dirty="0">
                <a:ea typeface="Arial Bold"/>
              </a:rPr>
              <a:t>						   </a:t>
            </a:r>
            <a:br>
              <a:rPr lang="en-US" dirty="0">
                <a:ea typeface="Arial Bold"/>
              </a:rPr>
            </a:br>
            <a:r>
              <a:rPr lang="en-US" dirty="0">
                <a:ea typeface="Arial Bold"/>
              </a:rPr>
              <a:t>							</a:t>
            </a:r>
            <a:endParaRPr lang="de-CH" dirty="0"/>
          </a:p>
        </p:txBody>
      </p:sp>
    </p:spTree>
    <p:extLst>
      <p:ext uri="{BB962C8B-B14F-4D97-AF65-F5344CB8AC3E}">
        <p14:creationId xmlns:p14="http://schemas.microsoft.com/office/powerpoint/2010/main" val="1334272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Gewinkelte Verbindung 198"/>
          <p:cNvCxnSpPr>
            <a:stCxn id="126" idx="2"/>
            <a:endCxn id="128" idx="0"/>
          </p:cNvCxnSpPr>
          <p:nvPr/>
        </p:nvCxnSpPr>
        <p:spPr bwMode="auto">
          <a:xfrm rot="5400000">
            <a:off x="2717259" y="5194971"/>
            <a:ext cx="106263" cy="5050"/>
          </a:xfrm>
          <a:prstGeom prst="bentConnector3">
            <a:avLst>
              <a:gd name="adj1" fmla="val 50000"/>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graphicFrame>
        <p:nvGraphicFramePr>
          <p:cNvPr id="6" name="Object 5" hidden="1">
            <a:extLst>
              <a:ext uri="{FF2B5EF4-FFF2-40B4-BE49-F238E27FC236}">
                <a16:creationId xmlns:a16="http://schemas.microsoft.com/office/drawing/2014/main" id="{00F2E3D7-B919-4C6D-B3E2-B9DA664E716D}"/>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3182" name="think-cell Slide" r:id="rId6" imgW="415" imgH="416" progId="TCLayout.ActiveDocument.1">
                  <p:embed/>
                </p:oleObj>
              </mc:Choice>
              <mc:Fallback>
                <p:oleObj name="think-cell Slide" r:id="rId6" imgW="415" imgH="416" progId="TCLayout.ActiveDocument.1">
                  <p:embed/>
                  <p:pic>
                    <p:nvPicPr>
                      <p:cNvPr id="6" name="Object 5" hidden="1">
                        <a:extLst>
                          <a:ext uri="{FF2B5EF4-FFF2-40B4-BE49-F238E27FC236}">
                            <a16:creationId xmlns:a16="http://schemas.microsoft.com/office/drawing/2014/main" id="{00F2E3D7-B919-4C6D-B3E2-B9DA664E716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E237963E-EC01-4386-BC5F-87302BF6613A}"/>
              </a:ext>
            </a:extLst>
          </p:cNvPr>
          <p:cNvSpPr/>
          <p:nvPr>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673100"/>
            <a:endParaRPr kumimoji="0" lang="de-DE" sz="2000" u="none" strike="noStrike" cap="none" normalizeH="0" dirty="0">
              <a:ln>
                <a:noFill/>
              </a:ln>
              <a:solidFill>
                <a:schemeClr val="tx1"/>
              </a:solidFill>
              <a:effectLst/>
              <a:latin typeface="Arial" panose="020B0604020202020204" pitchFamily="34" charset="0"/>
              <a:cs typeface="Arial" pitchFamily="34" charset="0"/>
              <a:sym typeface="Arial" panose="020B0604020202020204" pitchFamily="34" charset="0"/>
            </a:endParaRPr>
          </a:p>
        </p:txBody>
      </p:sp>
      <p:sp>
        <p:nvSpPr>
          <p:cNvPr id="3" name="Title 2">
            <a:extLst>
              <a:ext uri="{FF2B5EF4-FFF2-40B4-BE49-F238E27FC236}">
                <a16:creationId xmlns:a16="http://schemas.microsoft.com/office/drawing/2014/main" id="{9DE96F6F-A8B9-4FE7-8514-2D01A0491541}"/>
              </a:ext>
            </a:extLst>
          </p:cNvPr>
          <p:cNvSpPr>
            <a:spLocks noGrp="1"/>
          </p:cNvSpPr>
          <p:nvPr>
            <p:ph type="title"/>
          </p:nvPr>
        </p:nvSpPr>
        <p:spPr/>
        <p:txBody>
          <a:bodyPr/>
          <a:lstStyle/>
          <a:p>
            <a:r>
              <a:rPr lang="de-DE" dirty="0" smtClean="0"/>
              <a:t>Prozess der Projektprüfung und Freigabe</a:t>
            </a:r>
            <a:br>
              <a:rPr lang="de-DE" dirty="0" smtClean="0"/>
            </a:br>
            <a:r>
              <a:rPr lang="de-DE" sz="1400" dirty="0" smtClean="0">
                <a:solidFill>
                  <a:schemeClr val="tx1"/>
                </a:solidFill>
              </a:rPr>
              <a:t>(SAP-Projekte/Themen läuft über Global Template Prozess)</a:t>
            </a:r>
            <a:endParaRPr lang="de-DE" sz="1400" dirty="0">
              <a:solidFill>
                <a:schemeClr val="tx1"/>
              </a:solidFill>
            </a:endParaRPr>
          </a:p>
        </p:txBody>
      </p:sp>
      <p:sp>
        <p:nvSpPr>
          <p:cNvPr id="96" name="Rectangle 33">
            <a:extLst>
              <a:ext uri="{FF2B5EF4-FFF2-40B4-BE49-F238E27FC236}">
                <a16:creationId xmlns:a16="http://schemas.microsoft.com/office/drawing/2014/main" id="{E46506C8-7075-4AF0-80FB-B2FBACD2AEB5}"/>
              </a:ext>
            </a:extLst>
          </p:cNvPr>
          <p:cNvSpPr/>
          <p:nvPr/>
        </p:nvSpPr>
        <p:spPr bwMode="auto">
          <a:xfrm rot="16200000">
            <a:off x="240274" y="1184966"/>
            <a:ext cx="612000" cy="419682"/>
          </a:xfrm>
          <a:prstGeom prst="rect">
            <a:avLst/>
          </a:prstGeom>
          <a:solidFill>
            <a:schemeClr val="tx2"/>
          </a:solidFill>
          <a:ln w="9525" cap="flat" cmpd="sng" algn="ctr">
            <a:solidFill>
              <a:schemeClr val="accent2"/>
            </a:solidFill>
            <a:prstDash val="solid"/>
            <a:round/>
            <a:headEnd type="none" w="med" len="med"/>
            <a:tailEnd type="none" w="med" len="med"/>
          </a:ln>
          <a:effectLst/>
          <a:extLst/>
        </p:spPr>
        <p:txBody>
          <a:bodyPr vert="horz" wrap="square" lIns="0" tIns="108000" rIns="0" bIns="108000" numCol="1" rtlCol="0" anchor="ctr" anchorCtr="0" compatLnSpc="1">
            <a:prstTxWarp prst="textNoShape">
              <a:avLst/>
            </a:prstTxWarp>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eaLnBrk="0" fontAlgn="base" latinLnBrk="0" hangingPunct="0">
              <a:spcBef>
                <a:spcPts val="0"/>
              </a:spcBef>
              <a:spcAft>
                <a:spcPct val="0"/>
              </a:spcAft>
              <a:buClrTx/>
              <a:buSzTx/>
              <a:buFontTx/>
              <a:buNone/>
              <a:tabLst/>
            </a:pPr>
            <a:r>
              <a:rPr lang="de-DE" sz="800" dirty="0" smtClean="0">
                <a:solidFill>
                  <a:schemeClr val="bg1"/>
                </a:solidFill>
              </a:rPr>
              <a:t> Key User</a:t>
            </a:r>
          </a:p>
        </p:txBody>
      </p:sp>
      <p:sp>
        <p:nvSpPr>
          <p:cNvPr id="97" name="Rectangle 74">
            <a:extLst>
              <a:ext uri="{FF2B5EF4-FFF2-40B4-BE49-F238E27FC236}">
                <a16:creationId xmlns:a16="http://schemas.microsoft.com/office/drawing/2014/main" id="{4C5E1EB9-00E0-486B-AE8F-F294EE2B48DE}"/>
              </a:ext>
            </a:extLst>
          </p:cNvPr>
          <p:cNvSpPr/>
          <p:nvPr/>
        </p:nvSpPr>
        <p:spPr bwMode="auto">
          <a:xfrm>
            <a:off x="971600" y="1152724"/>
            <a:ext cx="939311" cy="394060"/>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Projektidee mit Änderungsbedarf</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98" name="Rectangle 33">
            <a:extLst>
              <a:ext uri="{FF2B5EF4-FFF2-40B4-BE49-F238E27FC236}">
                <a16:creationId xmlns:a16="http://schemas.microsoft.com/office/drawing/2014/main" id="{E46506C8-7075-4AF0-80FB-B2FBACD2AEB5}"/>
              </a:ext>
            </a:extLst>
          </p:cNvPr>
          <p:cNvSpPr/>
          <p:nvPr/>
        </p:nvSpPr>
        <p:spPr bwMode="auto">
          <a:xfrm rot="16200000">
            <a:off x="-64059" y="2132173"/>
            <a:ext cx="1220671" cy="419685"/>
          </a:xfrm>
          <a:prstGeom prst="rect">
            <a:avLst/>
          </a:prstGeom>
          <a:solidFill>
            <a:schemeClr val="tx2"/>
          </a:solidFill>
          <a:ln w="9525" cap="flat" cmpd="sng" algn="ctr">
            <a:solidFill>
              <a:schemeClr val="accent2"/>
            </a:solidFill>
            <a:prstDash val="solid"/>
            <a:round/>
            <a:headEnd type="none" w="med" len="med"/>
            <a:tailEnd type="none" w="med" len="med"/>
          </a:ln>
          <a:effectLst/>
          <a:extLst/>
        </p:spPr>
        <p:txBody>
          <a:bodyPr vert="horz" wrap="square" lIns="0" tIns="108000" rIns="0" bIns="108000" numCol="1" rtlCol="0" anchor="ctr" anchorCtr="0" compatLnSpc="1">
            <a:prstTxWarp prst="textNoShape">
              <a:avLst/>
            </a:prstTxWarp>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eaLnBrk="0" fontAlgn="base" latinLnBrk="0" hangingPunct="0">
              <a:spcBef>
                <a:spcPts val="0"/>
              </a:spcBef>
              <a:spcAft>
                <a:spcPct val="0"/>
              </a:spcAft>
              <a:buClrTx/>
              <a:buSzTx/>
              <a:buFontTx/>
              <a:buNone/>
              <a:tabLst/>
            </a:pPr>
            <a:r>
              <a:rPr lang="de-DE" sz="800" dirty="0" smtClean="0">
                <a:solidFill>
                  <a:schemeClr val="bg1"/>
                </a:solidFill>
              </a:rPr>
              <a:t>HGPE oder GPE Gesellschaft,</a:t>
            </a:r>
          </a:p>
          <a:p>
            <a:pPr marL="0" marR="0" indent="0" algn="ctr" defTabSz="914400" eaLnBrk="0" fontAlgn="base" latinLnBrk="0" hangingPunct="0">
              <a:spcBef>
                <a:spcPts val="0"/>
              </a:spcBef>
              <a:spcAft>
                <a:spcPct val="0"/>
              </a:spcAft>
              <a:buClrTx/>
              <a:buSzTx/>
              <a:buFontTx/>
              <a:buNone/>
              <a:tabLst/>
            </a:pPr>
            <a:r>
              <a:rPr lang="de-DE" sz="800" dirty="0" smtClean="0">
                <a:solidFill>
                  <a:schemeClr val="bg1"/>
                </a:solidFill>
              </a:rPr>
              <a:t>Division / Konzern IT</a:t>
            </a:r>
          </a:p>
        </p:txBody>
      </p:sp>
      <p:sp>
        <p:nvSpPr>
          <p:cNvPr id="100" name="Rectangle 74">
            <a:extLst>
              <a:ext uri="{FF2B5EF4-FFF2-40B4-BE49-F238E27FC236}">
                <a16:creationId xmlns:a16="http://schemas.microsoft.com/office/drawing/2014/main" id="{4C5E1EB9-00E0-486B-AE8F-F294EE2B48DE}"/>
              </a:ext>
            </a:extLst>
          </p:cNvPr>
          <p:cNvSpPr/>
          <p:nvPr/>
        </p:nvSpPr>
        <p:spPr bwMode="auto">
          <a:xfrm>
            <a:off x="1979713" y="1817353"/>
            <a:ext cx="1583146" cy="378227"/>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Projektidee mit Verantwortlichen prüfen</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102" name="Rectangle 33">
            <a:extLst>
              <a:ext uri="{FF2B5EF4-FFF2-40B4-BE49-F238E27FC236}">
                <a16:creationId xmlns:a16="http://schemas.microsoft.com/office/drawing/2014/main" id="{E46506C8-7075-4AF0-80FB-B2FBACD2AEB5}"/>
              </a:ext>
            </a:extLst>
          </p:cNvPr>
          <p:cNvSpPr/>
          <p:nvPr/>
        </p:nvSpPr>
        <p:spPr bwMode="auto">
          <a:xfrm rot="16200000">
            <a:off x="62205" y="3298585"/>
            <a:ext cx="980706" cy="432249"/>
          </a:xfrm>
          <a:prstGeom prst="rect">
            <a:avLst/>
          </a:prstGeom>
          <a:solidFill>
            <a:schemeClr val="tx2"/>
          </a:solidFill>
          <a:ln w="9525" cap="flat" cmpd="sng" algn="ctr">
            <a:solidFill>
              <a:schemeClr val="accent2"/>
            </a:solidFill>
            <a:prstDash val="solid"/>
            <a:round/>
            <a:headEnd type="none" w="med" len="med"/>
            <a:tailEnd type="none" w="med" len="med"/>
          </a:ln>
          <a:effectLst/>
          <a:extLst/>
        </p:spPr>
        <p:txBody>
          <a:bodyPr vert="horz" wrap="square" lIns="0" tIns="108000" rIns="0" bIns="108000" numCol="1" rtlCol="0" anchor="ctr" anchorCtr="0" compatLnSpc="1">
            <a:prstTxWarp prst="textNoShape">
              <a:avLst/>
            </a:prstTxWarp>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eaLnBrk="0" fontAlgn="base" latinLnBrk="0" hangingPunct="0">
              <a:spcBef>
                <a:spcPts val="0"/>
              </a:spcBef>
              <a:spcAft>
                <a:spcPct val="0"/>
              </a:spcAft>
              <a:buClrTx/>
              <a:buSzTx/>
              <a:buFontTx/>
              <a:buNone/>
              <a:tabLst/>
            </a:pPr>
            <a:r>
              <a:rPr lang="de-DE" sz="800" dirty="0" smtClean="0">
                <a:solidFill>
                  <a:schemeClr val="bg1"/>
                </a:solidFill>
              </a:rPr>
              <a:t>IT</a:t>
            </a:r>
            <a:endParaRPr kumimoji="0" lang="de-DE" sz="800" i="0" u="none" strike="noStrike" cap="none" normalizeH="0" baseline="0" dirty="0">
              <a:ln>
                <a:noFill/>
              </a:ln>
              <a:solidFill>
                <a:schemeClr val="bg1"/>
              </a:solidFill>
              <a:effectLst/>
            </a:endParaRPr>
          </a:p>
        </p:txBody>
      </p:sp>
      <p:sp>
        <p:nvSpPr>
          <p:cNvPr id="103" name="Rectangle 74">
            <a:extLst>
              <a:ext uri="{FF2B5EF4-FFF2-40B4-BE49-F238E27FC236}">
                <a16:creationId xmlns:a16="http://schemas.microsoft.com/office/drawing/2014/main" id="{4C5E1EB9-00E0-486B-AE8F-F294EE2B48DE}"/>
              </a:ext>
            </a:extLst>
          </p:cNvPr>
          <p:cNvSpPr/>
          <p:nvPr/>
        </p:nvSpPr>
        <p:spPr bwMode="auto">
          <a:xfrm>
            <a:off x="1979713" y="3113626"/>
            <a:ext cx="1583146" cy="459390"/>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Grobe Machbarkeit &amp; techn. Auswirkungen bewerten, </a:t>
            </a:r>
            <a:r>
              <a:rPr lang="de-DE" sz="800" b="0" dirty="0" err="1" smtClean="0">
                <a:solidFill>
                  <a:schemeClr val="tx1"/>
                </a:solidFill>
                <a:latin typeface="+mn-lt"/>
                <a:cs typeface="Arial" panose="020B0604020202020204" pitchFamily="34" charset="0"/>
                <a:sym typeface="Arial" panose="020B0604020202020204" pitchFamily="34" charset="0"/>
              </a:rPr>
              <a:t>Ausmass</a:t>
            </a:r>
            <a:r>
              <a:rPr lang="de-DE" sz="800" b="0" dirty="0" smtClean="0">
                <a:solidFill>
                  <a:schemeClr val="tx1"/>
                </a:solidFill>
                <a:latin typeface="+mn-lt"/>
                <a:cs typeface="Arial" panose="020B0604020202020204" pitchFamily="34" charset="0"/>
                <a:sym typeface="Arial" panose="020B0604020202020204" pitchFamily="34" charset="0"/>
              </a:rPr>
              <a:t> (Gesellschaft?, Division?)</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105" name="Rectangle 33">
            <a:extLst>
              <a:ext uri="{FF2B5EF4-FFF2-40B4-BE49-F238E27FC236}">
                <a16:creationId xmlns:a16="http://schemas.microsoft.com/office/drawing/2014/main" id="{E46506C8-7075-4AF0-80FB-B2FBACD2AEB5}"/>
              </a:ext>
            </a:extLst>
          </p:cNvPr>
          <p:cNvSpPr/>
          <p:nvPr/>
        </p:nvSpPr>
        <p:spPr bwMode="auto">
          <a:xfrm rot="16200000">
            <a:off x="87715" y="4960960"/>
            <a:ext cx="917438" cy="445807"/>
          </a:xfrm>
          <a:prstGeom prst="rect">
            <a:avLst/>
          </a:prstGeom>
          <a:solidFill>
            <a:schemeClr val="tx2"/>
          </a:solidFill>
          <a:ln w="9525" cap="flat" cmpd="sng" algn="ctr">
            <a:solidFill>
              <a:schemeClr val="accent2"/>
            </a:solidFill>
            <a:prstDash val="solid"/>
            <a:round/>
            <a:headEnd type="none" w="med" len="med"/>
            <a:tailEnd type="none" w="med" len="med"/>
          </a:ln>
          <a:effectLst/>
          <a:extLst/>
        </p:spPr>
        <p:txBody>
          <a:bodyPr vert="horz" wrap="square" lIns="0" tIns="108000" rIns="0" bIns="108000" numCol="1" rtlCol="0" anchor="ctr" anchorCtr="0" compatLnSpc="1">
            <a:prstTxWarp prst="textNoShape">
              <a:avLst/>
            </a:prstTxWarp>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eaLnBrk="0" fontAlgn="base" latinLnBrk="0" hangingPunct="0">
              <a:spcBef>
                <a:spcPts val="0"/>
              </a:spcBef>
              <a:spcAft>
                <a:spcPct val="0"/>
              </a:spcAft>
              <a:buClrTx/>
              <a:buSzTx/>
              <a:buFontTx/>
              <a:buNone/>
              <a:tabLst/>
            </a:pPr>
            <a:r>
              <a:rPr lang="de-DE" sz="800" dirty="0" smtClean="0">
                <a:solidFill>
                  <a:schemeClr val="bg1"/>
                </a:solidFill>
              </a:rPr>
              <a:t>GL Gesellschaft, Divisionsleitung</a:t>
            </a:r>
          </a:p>
        </p:txBody>
      </p:sp>
      <p:sp>
        <p:nvSpPr>
          <p:cNvPr id="114" name="Rectangle 33">
            <a:extLst>
              <a:ext uri="{FF2B5EF4-FFF2-40B4-BE49-F238E27FC236}">
                <a16:creationId xmlns:a16="http://schemas.microsoft.com/office/drawing/2014/main" id="{E46506C8-7075-4AF0-80FB-B2FBACD2AEB5}"/>
              </a:ext>
            </a:extLst>
          </p:cNvPr>
          <p:cNvSpPr/>
          <p:nvPr/>
        </p:nvSpPr>
        <p:spPr bwMode="auto">
          <a:xfrm rot="16200000">
            <a:off x="209173" y="5814135"/>
            <a:ext cx="648073" cy="445808"/>
          </a:xfrm>
          <a:prstGeom prst="rect">
            <a:avLst/>
          </a:prstGeom>
          <a:solidFill>
            <a:schemeClr val="tx2"/>
          </a:solidFill>
          <a:ln w="9525" cap="flat" cmpd="sng" algn="ctr">
            <a:solidFill>
              <a:schemeClr val="accent2"/>
            </a:solidFill>
            <a:prstDash val="solid"/>
            <a:round/>
            <a:headEnd type="none" w="med" len="med"/>
            <a:tailEnd type="none" w="med" len="med"/>
          </a:ln>
          <a:effectLst/>
          <a:extLst/>
        </p:spPr>
        <p:txBody>
          <a:bodyPr vert="horz" wrap="square" lIns="0" tIns="108000" rIns="0" bIns="108000" numCol="1" rtlCol="0" anchor="ctr" anchorCtr="0" compatLnSpc="1">
            <a:prstTxWarp prst="textNoShape">
              <a:avLst/>
            </a:prstTxWarp>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eaLnBrk="0" fontAlgn="base" latinLnBrk="0" hangingPunct="0">
              <a:spcBef>
                <a:spcPts val="0"/>
              </a:spcBef>
              <a:spcAft>
                <a:spcPct val="0"/>
              </a:spcAft>
              <a:buClrTx/>
              <a:buSzTx/>
              <a:buFontTx/>
              <a:buNone/>
              <a:tabLst/>
            </a:pPr>
            <a:r>
              <a:rPr lang="de-DE" sz="800" dirty="0" err="1" smtClean="0">
                <a:solidFill>
                  <a:schemeClr val="bg1"/>
                </a:solidFill>
              </a:rPr>
              <a:t>Konzer-nleitung</a:t>
            </a:r>
            <a:endParaRPr kumimoji="0" lang="de-DE" sz="800" i="0" u="none" strike="noStrike" cap="none" normalizeH="0" baseline="0" dirty="0">
              <a:ln>
                <a:noFill/>
              </a:ln>
              <a:solidFill>
                <a:schemeClr val="bg1"/>
              </a:solidFill>
              <a:effectLst/>
            </a:endParaRPr>
          </a:p>
        </p:txBody>
      </p:sp>
      <p:cxnSp>
        <p:nvCxnSpPr>
          <p:cNvPr id="115" name="Gerade Verbindung 114"/>
          <p:cNvCxnSpPr/>
          <p:nvPr/>
        </p:nvCxnSpPr>
        <p:spPr bwMode="auto">
          <a:xfrm>
            <a:off x="323528" y="1052736"/>
            <a:ext cx="8280920" cy="0"/>
          </a:xfrm>
          <a:prstGeom prst="line">
            <a:avLst/>
          </a:prstGeom>
          <a:noFill/>
          <a:ln w="9525" cap="flat" cmpd="sng" algn="ctr">
            <a:solidFill>
              <a:srgbClr val="698FA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16" name="Gerade Verbindung 115"/>
          <p:cNvCxnSpPr/>
          <p:nvPr/>
        </p:nvCxnSpPr>
        <p:spPr bwMode="auto">
          <a:xfrm>
            <a:off x="323528" y="1700808"/>
            <a:ext cx="8280920" cy="0"/>
          </a:xfrm>
          <a:prstGeom prst="line">
            <a:avLst/>
          </a:prstGeom>
          <a:noFill/>
          <a:ln w="9525" cap="flat" cmpd="sng" algn="ctr">
            <a:solidFill>
              <a:srgbClr val="698FA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17" name="Gerade Verbindung 116"/>
          <p:cNvCxnSpPr/>
          <p:nvPr/>
        </p:nvCxnSpPr>
        <p:spPr bwMode="auto">
          <a:xfrm>
            <a:off x="323528" y="2996952"/>
            <a:ext cx="8280920" cy="0"/>
          </a:xfrm>
          <a:prstGeom prst="line">
            <a:avLst/>
          </a:prstGeom>
          <a:noFill/>
          <a:ln w="9525" cap="flat" cmpd="sng" algn="ctr">
            <a:solidFill>
              <a:srgbClr val="698FA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18" name="Gerade Verbindung 117"/>
          <p:cNvCxnSpPr/>
          <p:nvPr/>
        </p:nvCxnSpPr>
        <p:spPr bwMode="auto">
          <a:xfrm>
            <a:off x="336434" y="4706305"/>
            <a:ext cx="8280920" cy="0"/>
          </a:xfrm>
          <a:prstGeom prst="line">
            <a:avLst/>
          </a:prstGeom>
          <a:noFill/>
          <a:ln w="9525" cap="flat" cmpd="sng" algn="ctr">
            <a:solidFill>
              <a:srgbClr val="698FA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29" name="Gerade Verbindung 128"/>
          <p:cNvCxnSpPr/>
          <p:nvPr/>
        </p:nvCxnSpPr>
        <p:spPr bwMode="auto">
          <a:xfrm>
            <a:off x="323528" y="5678500"/>
            <a:ext cx="8280920" cy="0"/>
          </a:xfrm>
          <a:prstGeom prst="line">
            <a:avLst/>
          </a:prstGeom>
          <a:noFill/>
          <a:ln w="9525" cap="flat" cmpd="sng" algn="ctr">
            <a:solidFill>
              <a:srgbClr val="698FA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99" name="Gewinkelte Verbindung 198"/>
          <p:cNvCxnSpPr>
            <a:stCxn id="205" idx="2"/>
            <a:endCxn id="103" idx="0"/>
          </p:cNvCxnSpPr>
          <p:nvPr/>
        </p:nvCxnSpPr>
        <p:spPr bwMode="auto">
          <a:xfrm>
            <a:off x="2767865" y="2545619"/>
            <a:ext cx="3421" cy="568007"/>
          </a:xfrm>
          <a:prstGeom prst="straightConnector1">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205" name="Flussdiagramm: Verzweigung 204"/>
          <p:cNvSpPr/>
          <p:nvPr/>
        </p:nvSpPr>
        <p:spPr bwMode="auto">
          <a:xfrm>
            <a:off x="2708742" y="2415494"/>
            <a:ext cx="118246" cy="130125"/>
          </a:xfrm>
          <a:prstGeom prst="flowChartDecision">
            <a:avLst/>
          </a:prstGeom>
          <a:noFill/>
          <a:ln>
            <a:solidFill>
              <a:schemeClr val="tx1"/>
            </a:solidFill>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r>
              <a:rPr lang="de-DE" sz="1000" dirty="0">
                <a:solidFill>
                  <a:schemeClr val="tx1"/>
                </a:solidFill>
                <a:latin typeface="+mn-lt"/>
                <a:ea typeface="ＭＳ Ｐゴシック" charset="0"/>
                <a:cs typeface="Arial" pitchFamily="34" charset="0"/>
              </a:rPr>
              <a:t>x</a:t>
            </a:r>
            <a:endParaRPr kumimoji="0" lang="de-DE" sz="1000" i="0" u="none" strike="noStrike" cap="none" normalizeH="0" baseline="0" dirty="0" smtClean="0">
              <a:ln>
                <a:noFill/>
              </a:ln>
              <a:solidFill>
                <a:schemeClr val="tx1"/>
              </a:solidFill>
              <a:effectLst/>
              <a:latin typeface="+mn-lt"/>
              <a:ea typeface="ＭＳ Ｐゴシック" charset="0"/>
              <a:cs typeface="Arial" pitchFamily="34" charset="0"/>
            </a:endParaRPr>
          </a:p>
        </p:txBody>
      </p:sp>
      <p:cxnSp>
        <p:nvCxnSpPr>
          <p:cNvPr id="206" name="Gerade Verbindung mit Pfeil 205"/>
          <p:cNvCxnSpPr>
            <a:stCxn id="100" idx="2"/>
            <a:endCxn id="205" idx="0"/>
          </p:cNvCxnSpPr>
          <p:nvPr/>
        </p:nvCxnSpPr>
        <p:spPr bwMode="auto">
          <a:xfrm flipH="1">
            <a:off x="2767865" y="2195580"/>
            <a:ext cx="3421" cy="219914"/>
          </a:xfrm>
          <a:prstGeom prst="straightConnector1">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07" name="Gerade Verbindung mit Pfeil 206"/>
          <p:cNvCxnSpPr>
            <a:stCxn id="205" idx="1"/>
            <a:endCxn id="214" idx="3"/>
          </p:cNvCxnSpPr>
          <p:nvPr/>
        </p:nvCxnSpPr>
        <p:spPr bwMode="auto">
          <a:xfrm flipH="1" flipV="1">
            <a:off x="2089224" y="2480460"/>
            <a:ext cx="619518" cy="97"/>
          </a:xfrm>
          <a:prstGeom prst="straightConnector1">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10" name="Gewinkelte Verbindung 100"/>
          <p:cNvCxnSpPr>
            <a:stCxn id="97" idx="3"/>
            <a:endCxn id="100" idx="0"/>
          </p:cNvCxnSpPr>
          <p:nvPr/>
        </p:nvCxnSpPr>
        <p:spPr bwMode="auto">
          <a:xfrm>
            <a:off x="1910911" y="1349754"/>
            <a:ext cx="860375" cy="467599"/>
          </a:xfrm>
          <a:prstGeom prst="bentConnector2">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214" name="Rectangle 74">
            <a:extLst>
              <a:ext uri="{FF2B5EF4-FFF2-40B4-BE49-F238E27FC236}">
                <a16:creationId xmlns:a16="http://schemas.microsoft.com/office/drawing/2014/main" id="{4C5E1EB9-00E0-486B-AE8F-F294EE2B48DE}"/>
              </a:ext>
            </a:extLst>
          </p:cNvPr>
          <p:cNvSpPr/>
          <p:nvPr/>
        </p:nvSpPr>
        <p:spPr bwMode="auto">
          <a:xfrm>
            <a:off x="1270581" y="2290916"/>
            <a:ext cx="818643" cy="379087"/>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Kommunikation der Ablehnung</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215" name="Flussdiagramm: Verbindungsstelle 125"/>
          <p:cNvSpPr/>
          <p:nvPr/>
        </p:nvSpPr>
        <p:spPr bwMode="auto">
          <a:xfrm>
            <a:off x="899592" y="2415397"/>
            <a:ext cx="144016" cy="130125"/>
          </a:xfrm>
          <a:prstGeom prst="flowChartConnector">
            <a:avLst/>
          </a:prstGeom>
          <a:noFill/>
          <a:ln>
            <a:solidFill>
              <a:schemeClr val="tx1"/>
            </a:solidFill>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73100"/>
            <a:endParaRPr lang="de-DE" sz="1000" dirty="0">
              <a:solidFill>
                <a:schemeClr val="tx1"/>
              </a:solidFill>
              <a:latin typeface="+mn-lt"/>
              <a:ea typeface="ＭＳ Ｐゴシック" charset="0"/>
              <a:cs typeface="Arial" pitchFamily="34" charset="0"/>
            </a:endParaRPr>
          </a:p>
        </p:txBody>
      </p:sp>
      <p:cxnSp>
        <p:nvCxnSpPr>
          <p:cNvPr id="216" name="Gerade Verbindung mit Pfeil 215"/>
          <p:cNvCxnSpPr>
            <a:stCxn id="214" idx="1"/>
          </p:cNvCxnSpPr>
          <p:nvPr/>
        </p:nvCxnSpPr>
        <p:spPr bwMode="auto">
          <a:xfrm flipH="1">
            <a:off x="1043608" y="2480460"/>
            <a:ext cx="226973" cy="0"/>
          </a:xfrm>
          <a:prstGeom prst="straightConnector1">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84" name="Rectangle 33">
            <a:extLst>
              <a:ext uri="{FF2B5EF4-FFF2-40B4-BE49-F238E27FC236}">
                <a16:creationId xmlns:a16="http://schemas.microsoft.com/office/drawing/2014/main" id="{E46506C8-7075-4AF0-80FB-B2FBACD2AEB5}"/>
              </a:ext>
            </a:extLst>
          </p:cNvPr>
          <p:cNvSpPr/>
          <p:nvPr/>
        </p:nvSpPr>
        <p:spPr bwMode="auto">
          <a:xfrm rot="16200000">
            <a:off x="280701" y="4139777"/>
            <a:ext cx="531464" cy="445808"/>
          </a:xfrm>
          <a:prstGeom prst="rect">
            <a:avLst/>
          </a:prstGeom>
          <a:solidFill>
            <a:schemeClr val="tx2"/>
          </a:solidFill>
          <a:ln w="9525" cap="flat" cmpd="sng" algn="ctr">
            <a:solidFill>
              <a:schemeClr val="accent2"/>
            </a:solidFill>
            <a:prstDash val="solid"/>
            <a:round/>
            <a:headEnd type="none" w="med" len="med"/>
            <a:tailEnd type="none" w="med" len="med"/>
          </a:ln>
          <a:effectLst/>
          <a:extLst/>
        </p:spPr>
        <p:txBody>
          <a:bodyPr vert="horz" wrap="square" lIns="0" tIns="108000" rIns="0" bIns="108000" numCol="1" rtlCol="0" anchor="ctr" anchorCtr="0" compatLnSpc="1">
            <a:prstTxWarp prst="textNoShape">
              <a:avLst/>
            </a:prstTxWarp>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eaLnBrk="0" fontAlgn="base" latinLnBrk="0" hangingPunct="0">
              <a:spcBef>
                <a:spcPts val="0"/>
              </a:spcBef>
              <a:spcAft>
                <a:spcPct val="0"/>
              </a:spcAft>
              <a:buClrTx/>
              <a:buSzTx/>
              <a:buFontTx/>
              <a:buNone/>
              <a:tabLst/>
            </a:pPr>
            <a:r>
              <a:rPr lang="de-DE" sz="800" dirty="0" smtClean="0">
                <a:solidFill>
                  <a:schemeClr val="bg1"/>
                </a:solidFill>
              </a:rPr>
              <a:t>IT-Board</a:t>
            </a:r>
            <a:endParaRPr kumimoji="0" lang="de-DE" sz="800" i="0" u="none" strike="noStrike" cap="none" normalizeH="0" baseline="0" dirty="0">
              <a:ln>
                <a:noFill/>
              </a:ln>
              <a:solidFill>
                <a:schemeClr val="bg1"/>
              </a:solidFill>
              <a:effectLst/>
            </a:endParaRPr>
          </a:p>
        </p:txBody>
      </p:sp>
      <p:cxnSp>
        <p:nvCxnSpPr>
          <p:cNvPr id="85" name="Gerade Verbindung 122"/>
          <p:cNvCxnSpPr/>
          <p:nvPr/>
        </p:nvCxnSpPr>
        <p:spPr bwMode="auto">
          <a:xfrm>
            <a:off x="314902" y="4039568"/>
            <a:ext cx="8280920" cy="0"/>
          </a:xfrm>
          <a:prstGeom prst="line">
            <a:avLst/>
          </a:prstGeom>
          <a:noFill/>
          <a:ln w="9525" cap="flat" cmpd="sng" algn="ctr">
            <a:solidFill>
              <a:srgbClr val="698FA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87" name="Flussdiagramm: Verzweigung 86"/>
          <p:cNvSpPr/>
          <p:nvPr/>
        </p:nvSpPr>
        <p:spPr bwMode="auto">
          <a:xfrm>
            <a:off x="6147681" y="3445491"/>
            <a:ext cx="118246" cy="130125"/>
          </a:xfrm>
          <a:prstGeom prst="flowChartDecision">
            <a:avLst/>
          </a:prstGeom>
          <a:noFill/>
          <a:ln>
            <a:solidFill>
              <a:schemeClr val="tx1"/>
            </a:solidFill>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r>
              <a:rPr lang="de-DE" sz="1000" dirty="0">
                <a:solidFill>
                  <a:schemeClr val="tx1"/>
                </a:solidFill>
                <a:latin typeface="+mn-lt"/>
                <a:ea typeface="ＭＳ Ｐゴシック" charset="0"/>
                <a:cs typeface="Arial" pitchFamily="34" charset="0"/>
              </a:rPr>
              <a:t>x</a:t>
            </a:r>
            <a:endParaRPr kumimoji="0" lang="de-DE" sz="1000" i="0" u="none" strike="noStrike" cap="none" normalizeH="0" baseline="0" dirty="0" smtClean="0">
              <a:ln>
                <a:noFill/>
              </a:ln>
              <a:solidFill>
                <a:schemeClr val="tx1"/>
              </a:solidFill>
              <a:effectLst/>
              <a:latin typeface="+mn-lt"/>
              <a:ea typeface="ＭＳ Ｐゴシック" charset="0"/>
              <a:cs typeface="Arial" pitchFamily="34" charset="0"/>
            </a:endParaRPr>
          </a:p>
        </p:txBody>
      </p:sp>
      <p:sp>
        <p:nvSpPr>
          <p:cNvPr id="88" name="Textfeld 87"/>
          <p:cNvSpPr txBox="1"/>
          <p:nvPr/>
        </p:nvSpPr>
        <p:spPr>
          <a:xfrm>
            <a:off x="6309740" y="3111493"/>
            <a:ext cx="1614186" cy="369332"/>
          </a:xfrm>
          <a:prstGeom prst="rect">
            <a:avLst/>
          </a:prstGeom>
          <a:noFill/>
        </p:spPr>
        <p:txBody>
          <a:bodyPr wrap="square" lIns="0" tIns="0" rIns="0" bIns="0" rtlCol="0">
            <a:spAutoFit/>
          </a:bodyPr>
          <a:lstStyle/>
          <a:p>
            <a:pPr algn="ctr"/>
            <a:r>
              <a:rPr lang="de-DE" sz="800" b="0" dirty="0" smtClean="0">
                <a:solidFill>
                  <a:schemeClr val="tx1"/>
                </a:solidFill>
                <a:latin typeface="+mn-lt"/>
              </a:rPr>
              <a:t>Relevanz bzgl. Konzern-IT-Strategie (z.B. konzernweit oder neues CRM oder über 300 TCHF)</a:t>
            </a:r>
          </a:p>
        </p:txBody>
      </p:sp>
      <p:cxnSp>
        <p:nvCxnSpPr>
          <p:cNvPr id="99" name="Gewinkelte Verbindung 198"/>
          <p:cNvCxnSpPr>
            <a:stCxn id="87" idx="3"/>
            <a:endCxn id="107" idx="0"/>
          </p:cNvCxnSpPr>
          <p:nvPr/>
        </p:nvCxnSpPr>
        <p:spPr bwMode="auto">
          <a:xfrm>
            <a:off x="6265927" y="3510554"/>
            <a:ext cx="1319423" cy="611184"/>
          </a:xfrm>
          <a:prstGeom prst="bentConnector2">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07" name="Rectangle 74">
            <a:extLst>
              <a:ext uri="{FF2B5EF4-FFF2-40B4-BE49-F238E27FC236}">
                <a16:creationId xmlns:a16="http://schemas.microsoft.com/office/drawing/2014/main" id="{4C5E1EB9-00E0-486B-AE8F-F294EE2B48DE}"/>
              </a:ext>
            </a:extLst>
          </p:cNvPr>
          <p:cNvSpPr/>
          <p:nvPr/>
        </p:nvSpPr>
        <p:spPr bwMode="auto">
          <a:xfrm>
            <a:off x="6937278" y="4121738"/>
            <a:ext cx="1296144" cy="459390"/>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Information, Bewertung, allenfalls Aufnahmen in Architekturdokument (z.B. neues CRM)</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109" name="Flussdiagramm: Verzweigung 108"/>
          <p:cNvSpPr/>
          <p:nvPr/>
        </p:nvSpPr>
        <p:spPr bwMode="auto">
          <a:xfrm>
            <a:off x="2713791" y="3782679"/>
            <a:ext cx="118246" cy="130125"/>
          </a:xfrm>
          <a:prstGeom prst="flowChartDecision">
            <a:avLst/>
          </a:prstGeom>
          <a:noFill/>
          <a:ln>
            <a:solidFill>
              <a:schemeClr val="tx1"/>
            </a:solidFill>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r>
              <a:rPr lang="de-DE" sz="1000" dirty="0">
                <a:solidFill>
                  <a:schemeClr val="tx1"/>
                </a:solidFill>
                <a:latin typeface="+mn-lt"/>
                <a:ea typeface="ＭＳ Ｐゴシック" charset="0"/>
                <a:cs typeface="Arial" pitchFamily="34" charset="0"/>
              </a:rPr>
              <a:t>x</a:t>
            </a:r>
            <a:endParaRPr kumimoji="0" lang="de-DE" sz="1000" i="0" u="none" strike="noStrike" cap="none" normalizeH="0" baseline="0" dirty="0" smtClean="0">
              <a:ln>
                <a:noFill/>
              </a:ln>
              <a:solidFill>
                <a:schemeClr val="tx1"/>
              </a:solidFill>
              <a:effectLst/>
              <a:latin typeface="+mn-lt"/>
              <a:ea typeface="ＭＳ Ｐゴシック" charset="0"/>
              <a:cs typeface="Arial" pitchFamily="34" charset="0"/>
            </a:endParaRPr>
          </a:p>
        </p:txBody>
      </p:sp>
      <p:cxnSp>
        <p:nvCxnSpPr>
          <p:cNvPr id="124" name="Gerade Verbindung mit Pfeil 123"/>
          <p:cNvCxnSpPr>
            <a:stCxn id="103" idx="2"/>
            <a:endCxn id="109" idx="0"/>
          </p:cNvCxnSpPr>
          <p:nvPr/>
        </p:nvCxnSpPr>
        <p:spPr bwMode="auto">
          <a:xfrm>
            <a:off x="2771286" y="3573016"/>
            <a:ext cx="1628" cy="209663"/>
          </a:xfrm>
          <a:prstGeom prst="straightConnector1">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27" name="Gewinkelte Verbindung 198"/>
          <p:cNvCxnSpPr>
            <a:stCxn id="109" idx="2"/>
            <a:endCxn id="126" idx="0"/>
          </p:cNvCxnSpPr>
          <p:nvPr/>
        </p:nvCxnSpPr>
        <p:spPr bwMode="auto">
          <a:xfrm rot="16200000" flipH="1">
            <a:off x="2323302" y="4362415"/>
            <a:ext cx="899225" cy="1"/>
          </a:xfrm>
          <a:prstGeom prst="bentConnector3">
            <a:avLst>
              <a:gd name="adj1" fmla="val 50000"/>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28" name="Flussdiagramm: Verzweigung 127"/>
          <p:cNvSpPr/>
          <p:nvPr/>
        </p:nvSpPr>
        <p:spPr bwMode="auto">
          <a:xfrm>
            <a:off x="2708742" y="5250628"/>
            <a:ext cx="118246" cy="130125"/>
          </a:xfrm>
          <a:prstGeom prst="flowChartDecision">
            <a:avLst/>
          </a:prstGeom>
          <a:noFill/>
          <a:ln>
            <a:solidFill>
              <a:schemeClr val="tx1"/>
            </a:solidFill>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r>
              <a:rPr lang="de-DE" sz="1000" dirty="0">
                <a:solidFill>
                  <a:schemeClr val="tx1"/>
                </a:solidFill>
                <a:latin typeface="+mn-lt"/>
                <a:ea typeface="ＭＳ Ｐゴシック" charset="0"/>
                <a:cs typeface="Arial" pitchFamily="34" charset="0"/>
              </a:rPr>
              <a:t>x</a:t>
            </a:r>
            <a:endParaRPr kumimoji="0" lang="de-DE" sz="1000" i="0" u="none" strike="noStrike" cap="none" normalizeH="0" baseline="0" dirty="0" smtClean="0">
              <a:ln>
                <a:noFill/>
              </a:ln>
              <a:solidFill>
                <a:schemeClr val="tx1"/>
              </a:solidFill>
              <a:effectLst/>
              <a:latin typeface="+mn-lt"/>
              <a:ea typeface="ＭＳ Ｐゴシック" charset="0"/>
              <a:cs typeface="Arial" pitchFamily="34" charset="0"/>
            </a:endParaRPr>
          </a:p>
        </p:txBody>
      </p:sp>
      <p:cxnSp>
        <p:nvCxnSpPr>
          <p:cNvPr id="130" name="Gewinkelte Verbindung 198"/>
          <p:cNvCxnSpPr>
            <a:stCxn id="128" idx="1"/>
            <a:endCxn id="214" idx="2"/>
          </p:cNvCxnSpPr>
          <p:nvPr/>
        </p:nvCxnSpPr>
        <p:spPr bwMode="auto">
          <a:xfrm rot="10800000">
            <a:off x="1679904" y="2670003"/>
            <a:ext cx="1028839" cy="2645688"/>
          </a:xfrm>
          <a:prstGeom prst="bentConnector2">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40" name="Rectangle 74">
            <a:extLst>
              <a:ext uri="{FF2B5EF4-FFF2-40B4-BE49-F238E27FC236}">
                <a16:creationId xmlns:a16="http://schemas.microsoft.com/office/drawing/2014/main" id="{4C5E1EB9-00E0-486B-AE8F-F294EE2B48DE}"/>
              </a:ext>
            </a:extLst>
          </p:cNvPr>
          <p:cNvSpPr/>
          <p:nvPr/>
        </p:nvSpPr>
        <p:spPr bwMode="auto">
          <a:xfrm>
            <a:off x="3707904" y="3088053"/>
            <a:ext cx="1717206" cy="845003"/>
          </a:xfrm>
          <a:prstGeom prst="rect">
            <a:avLst/>
          </a:prstGeom>
          <a:noFill/>
          <a:ln w="9525" cmpd="sng">
            <a:solidFill>
              <a:schemeClr val="accent5"/>
            </a:solidFill>
            <a:prstDash val="solid"/>
          </a:ln>
        </p:spPr>
        <p:txBody>
          <a:bodyPr lIns="0" tIns="0" rIns="0" bIns="0" anchor="ctr">
            <a:noAutofit/>
          </a:bodyPr>
          <a:lstStyle/>
          <a:p>
            <a:pPr algn="ctr"/>
            <a:r>
              <a:rPr lang="de-DE" sz="800" b="0" kern="0" dirty="0" smtClean="0">
                <a:solidFill>
                  <a:schemeClr val="tx1"/>
                </a:solidFill>
                <a:latin typeface="Arial"/>
                <a:ea typeface="ＭＳ Ｐゴシック" pitchFamily="34" charset="-128"/>
                <a:cs typeface="Arial" pitchFamily="34" charset="0"/>
              </a:rPr>
              <a:t>Projektrealisierung prüfen </a:t>
            </a:r>
            <a:r>
              <a:rPr lang="de-DE" sz="800" b="0" kern="0" dirty="0">
                <a:solidFill>
                  <a:schemeClr val="tx1"/>
                </a:solidFill>
                <a:latin typeface="Arial"/>
                <a:ea typeface="ＭＳ Ｐゴシック" pitchFamily="34" charset="-128"/>
                <a:cs typeface="Arial" pitchFamily="34" charset="0"/>
              </a:rPr>
              <a:t>(Termin, Aufwand, Kosten</a:t>
            </a:r>
            <a:r>
              <a:rPr lang="de-DE" sz="800" b="0" kern="0" dirty="0" smtClean="0">
                <a:solidFill>
                  <a:schemeClr val="tx1"/>
                </a:solidFill>
                <a:latin typeface="Arial"/>
                <a:ea typeface="ＭＳ Ｐゴシック" pitchFamily="34" charset="-128"/>
                <a:cs typeface="Arial" pitchFamily="34" charset="0"/>
              </a:rPr>
              <a:t>), </a:t>
            </a:r>
            <a:r>
              <a:rPr lang="de-DE" sz="800" b="0" dirty="0" smtClean="0">
                <a:solidFill>
                  <a:schemeClr val="tx1"/>
                </a:solidFill>
                <a:cs typeface="Arial" panose="020B0604020202020204" pitchFamily="34" charset="0"/>
                <a:sym typeface="Arial" panose="020B0604020202020204" pitchFamily="34" charset="0"/>
              </a:rPr>
              <a:t>Machbarkeit </a:t>
            </a:r>
            <a:r>
              <a:rPr lang="de-DE" sz="800" b="0" dirty="0">
                <a:solidFill>
                  <a:schemeClr val="tx1"/>
                </a:solidFill>
                <a:cs typeface="Arial" panose="020B0604020202020204" pitchFamily="34" charset="0"/>
                <a:sym typeface="Arial" panose="020B0604020202020204" pitchFamily="34" charset="0"/>
              </a:rPr>
              <a:t>&amp; techn. Auswirkungen bewerten, </a:t>
            </a:r>
            <a:r>
              <a:rPr lang="de-DE" sz="800" b="0" dirty="0" smtClean="0">
                <a:solidFill>
                  <a:schemeClr val="tx1"/>
                </a:solidFill>
                <a:cs typeface="Arial" panose="020B0604020202020204" pitchFamily="34" charset="0"/>
                <a:sym typeface="Arial" panose="020B0604020202020204" pitchFamily="34" charset="0"/>
              </a:rPr>
              <a:t>Projektklassifizierung, </a:t>
            </a:r>
            <a:r>
              <a:rPr lang="de-DE" sz="800" b="0" dirty="0" err="1" smtClean="0">
                <a:solidFill>
                  <a:schemeClr val="tx1"/>
                </a:solidFill>
                <a:cs typeface="Arial" panose="020B0604020202020204" pitchFamily="34" charset="0"/>
                <a:sym typeface="Arial" panose="020B0604020202020204" pitchFamily="34" charset="0"/>
              </a:rPr>
              <a:t>Ausmass</a:t>
            </a:r>
            <a:r>
              <a:rPr lang="de-DE" sz="800" b="0" dirty="0" smtClean="0">
                <a:solidFill>
                  <a:schemeClr val="tx1"/>
                </a:solidFill>
                <a:cs typeface="Arial" panose="020B0604020202020204" pitchFamily="34" charset="0"/>
                <a:sym typeface="Arial" panose="020B0604020202020204" pitchFamily="34" charset="0"/>
              </a:rPr>
              <a:t> (Konzern?) </a:t>
            </a:r>
            <a:r>
              <a:rPr lang="de-DE" sz="800" b="0" dirty="0" smtClean="0">
                <a:solidFill>
                  <a:schemeClr val="tx1"/>
                </a:solidFill>
                <a:cs typeface="Arial" panose="020B0604020202020204" pitchFamily="34" charset="0"/>
                <a:sym typeface="Wingdings" panose="05000000000000000000" pitchFamily="2" charset="2"/>
              </a:rPr>
              <a:t> Erstellung Projektauftrag, </a:t>
            </a:r>
            <a:r>
              <a:rPr lang="de-DE" sz="800" b="0" dirty="0" err="1" smtClean="0">
                <a:solidFill>
                  <a:schemeClr val="tx1"/>
                </a:solidFill>
                <a:cs typeface="Arial" panose="020B0604020202020204" pitchFamily="34" charset="0"/>
                <a:sym typeface="Wingdings" panose="05000000000000000000" pitchFamily="2" charset="2"/>
              </a:rPr>
              <a:t>Investantrag</a:t>
            </a:r>
            <a:endParaRPr lang="de-DE" sz="800" b="0" dirty="0">
              <a:solidFill>
                <a:schemeClr val="tx1"/>
              </a:solidFill>
            </a:endParaRPr>
          </a:p>
        </p:txBody>
      </p:sp>
      <p:sp>
        <p:nvSpPr>
          <p:cNvPr id="141" name="Textfeld 140"/>
          <p:cNvSpPr txBox="1"/>
          <p:nvPr/>
        </p:nvSpPr>
        <p:spPr>
          <a:xfrm>
            <a:off x="3161953" y="5338799"/>
            <a:ext cx="1233801"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Freigabe Initialisierung</a:t>
            </a:r>
          </a:p>
        </p:txBody>
      </p:sp>
      <p:cxnSp>
        <p:nvCxnSpPr>
          <p:cNvPr id="142" name="Gewinkelte Verbindung 198"/>
          <p:cNvCxnSpPr>
            <a:stCxn id="128" idx="3"/>
            <a:endCxn id="140" idx="2"/>
          </p:cNvCxnSpPr>
          <p:nvPr/>
        </p:nvCxnSpPr>
        <p:spPr bwMode="auto">
          <a:xfrm flipV="1">
            <a:off x="2826988" y="3933056"/>
            <a:ext cx="1739519" cy="1382635"/>
          </a:xfrm>
          <a:prstGeom prst="bentConnector2">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46" name="Textfeld 145"/>
          <p:cNvSpPr txBox="1"/>
          <p:nvPr/>
        </p:nvSpPr>
        <p:spPr>
          <a:xfrm>
            <a:off x="1606220" y="5366158"/>
            <a:ext cx="1233801"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Ablehnung Projektidee</a:t>
            </a:r>
          </a:p>
        </p:txBody>
      </p:sp>
      <p:cxnSp>
        <p:nvCxnSpPr>
          <p:cNvPr id="152" name="Gewinkelte Verbindung 198"/>
          <p:cNvCxnSpPr>
            <a:stCxn id="140" idx="3"/>
            <a:endCxn id="87" idx="1"/>
          </p:cNvCxnSpPr>
          <p:nvPr/>
        </p:nvCxnSpPr>
        <p:spPr bwMode="auto">
          <a:xfrm flipV="1">
            <a:off x="5425110" y="3510554"/>
            <a:ext cx="722571" cy="1"/>
          </a:xfrm>
          <a:prstGeom prst="bentConnector3">
            <a:avLst>
              <a:gd name="adj1" fmla="val 50000"/>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55" name="Rectangle 74">
            <a:extLst>
              <a:ext uri="{FF2B5EF4-FFF2-40B4-BE49-F238E27FC236}">
                <a16:creationId xmlns:a16="http://schemas.microsoft.com/office/drawing/2014/main" id="{4C5E1EB9-00E0-486B-AE8F-F294EE2B48DE}"/>
              </a:ext>
            </a:extLst>
          </p:cNvPr>
          <p:cNvSpPr/>
          <p:nvPr/>
        </p:nvSpPr>
        <p:spPr bwMode="auto">
          <a:xfrm>
            <a:off x="7970476" y="1176184"/>
            <a:ext cx="818643" cy="1947870"/>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Projekt-Umsetzung</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180" name="Rectangle 74">
            <a:extLst>
              <a:ext uri="{FF2B5EF4-FFF2-40B4-BE49-F238E27FC236}">
                <a16:creationId xmlns:a16="http://schemas.microsoft.com/office/drawing/2014/main" id="{4C5E1EB9-00E0-486B-AE8F-F294EE2B48DE}"/>
              </a:ext>
            </a:extLst>
          </p:cNvPr>
          <p:cNvSpPr/>
          <p:nvPr/>
        </p:nvSpPr>
        <p:spPr bwMode="auto">
          <a:xfrm>
            <a:off x="5494118" y="4821107"/>
            <a:ext cx="1425370" cy="459390"/>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Freigabe, Bewertung und Priorisierung (Projektportfolio, Ressourcen)</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181" name="Flussdiagramm: Verzweigung 180"/>
          <p:cNvSpPr/>
          <p:nvPr/>
        </p:nvSpPr>
        <p:spPr bwMode="auto">
          <a:xfrm>
            <a:off x="6151911" y="5451822"/>
            <a:ext cx="118246" cy="130125"/>
          </a:xfrm>
          <a:prstGeom prst="flowChartDecision">
            <a:avLst/>
          </a:prstGeom>
          <a:noFill/>
          <a:ln>
            <a:solidFill>
              <a:schemeClr val="tx1"/>
            </a:solidFill>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r>
              <a:rPr lang="de-DE" sz="1000" dirty="0">
                <a:solidFill>
                  <a:schemeClr val="tx1"/>
                </a:solidFill>
                <a:latin typeface="+mn-lt"/>
                <a:ea typeface="ＭＳ Ｐゴシック" charset="0"/>
                <a:cs typeface="Arial" pitchFamily="34" charset="0"/>
              </a:rPr>
              <a:t>x</a:t>
            </a:r>
            <a:endParaRPr kumimoji="0" lang="de-DE" sz="1000" i="0" u="none" strike="noStrike" cap="none" normalizeH="0" baseline="0" dirty="0" smtClean="0">
              <a:ln>
                <a:noFill/>
              </a:ln>
              <a:solidFill>
                <a:schemeClr val="tx1"/>
              </a:solidFill>
              <a:effectLst/>
              <a:latin typeface="+mn-lt"/>
              <a:ea typeface="ＭＳ Ｐゴシック" charset="0"/>
              <a:cs typeface="Arial" pitchFamily="34" charset="0"/>
            </a:endParaRPr>
          </a:p>
        </p:txBody>
      </p:sp>
      <p:cxnSp>
        <p:nvCxnSpPr>
          <p:cNvPr id="208" name="Gewinkelte Verbindung 198"/>
          <p:cNvCxnSpPr>
            <a:stCxn id="87" idx="2"/>
            <a:endCxn id="180" idx="0"/>
          </p:cNvCxnSpPr>
          <p:nvPr/>
        </p:nvCxnSpPr>
        <p:spPr bwMode="auto">
          <a:xfrm rot="5400000">
            <a:off x="5584059" y="4198361"/>
            <a:ext cx="1245491" cy="1"/>
          </a:xfrm>
          <a:prstGeom prst="bentConnector3">
            <a:avLst>
              <a:gd name="adj1" fmla="val 50000"/>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220" name="Textfeld 219"/>
          <p:cNvSpPr txBox="1"/>
          <p:nvPr/>
        </p:nvSpPr>
        <p:spPr>
          <a:xfrm>
            <a:off x="4883161" y="5385725"/>
            <a:ext cx="1233801"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Ablehnung Projekt</a:t>
            </a:r>
          </a:p>
        </p:txBody>
      </p:sp>
      <p:cxnSp>
        <p:nvCxnSpPr>
          <p:cNvPr id="223" name="Gewinkelte Verbindung 198"/>
          <p:cNvCxnSpPr>
            <a:stCxn id="180" idx="2"/>
            <a:endCxn id="181" idx="0"/>
          </p:cNvCxnSpPr>
          <p:nvPr/>
        </p:nvCxnSpPr>
        <p:spPr bwMode="auto">
          <a:xfrm rot="16200000" flipH="1">
            <a:off x="6123256" y="5364043"/>
            <a:ext cx="171325" cy="4231"/>
          </a:xfrm>
          <a:prstGeom prst="bentConnector3">
            <a:avLst>
              <a:gd name="adj1" fmla="val 50000"/>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30" name="Gewinkelte Verbindung 198"/>
          <p:cNvCxnSpPr>
            <a:stCxn id="107" idx="2"/>
            <a:endCxn id="180" idx="3"/>
          </p:cNvCxnSpPr>
          <p:nvPr/>
        </p:nvCxnSpPr>
        <p:spPr bwMode="auto">
          <a:xfrm rot="5400000">
            <a:off x="7017582" y="4483034"/>
            <a:ext cx="469674" cy="665862"/>
          </a:xfrm>
          <a:prstGeom prst="bentConnector2">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39" name="Gewinkelte Verbindung 198"/>
          <p:cNvCxnSpPr>
            <a:stCxn id="181" idx="3"/>
            <a:endCxn id="155" idx="2"/>
          </p:cNvCxnSpPr>
          <p:nvPr/>
        </p:nvCxnSpPr>
        <p:spPr bwMode="auto">
          <a:xfrm flipV="1">
            <a:off x="6270157" y="3124054"/>
            <a:ext cx="2109641" cy="2392831"/>
          </a:xfrm>
          <a:prstGeom prst="bentConnector2">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242" name="Textfeld 241"/>
          <p:cNvSpPr txBox="1"/>
          <p:nvPr/>
        </p:nvSpPr>
        <p:spPr>
          <a:xfrm>
            <a:off x="6290527" y="5390468"/>
            <a:ext cx="2216143"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Freigabe und Projektumsetzung</a:t>
            </a:r>
          </a:p>
        </p:txBody>
      </p:sp>
      <p:sp>
        <p:nvSpPr>
          <p:cNvPr id="249" name="Rectangle 74">
            <a:extLst>
              <a:ext uri="{FF2B5EF4-FFF2-40B4-BE49-F238E27FC236}">
                <a16:creationId xmlns:a16="http://schemas.microsoft.com/office/drawing/2014/main" id="{4C5E1EB9-00E0-486B-AE8F-F294EE2B48DE}"/>
              </a:ext>
            </a:extLst>
          </p:cNvPr>
          <p:cNvSpPr/>
          <p:nvPr/>
        </p:nvSpPr>
        <p:spPr bwMode="auto">
          <a:xfrm>
            <a:off x="5582428" y="5738882"/>
            <a:ext cx="1296144" cy="336637"/>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a:solidFill>
                  <a:schemeClr val="tx1"/>
                </a:solidFill>
                <a:cs typeface="Arial" panose="020B0604020202020204" pitchFamily="34" charset="0"/>
                <a:sym typeface="Arial" panose="020B0604020202020204" pitchFamily="34" charset="0"/>
              </a:rPr>
              <a:t>Freigabe, Bewertung und Priorisierung</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254" name="Textfeld 253"/>
          <p:cNvSpPr txBox="1"/>
          <p:nvPr/>
        </p:nvSpPr>
        <p:spPr>
          <a:xfrm>
            <a:off x="4881461" y="6135029"/>
            <a:ext cx="1233801"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Ablehnung Projekt</a:t>
            </a:r>
          </a:p>
        </p:txBody>
      </p:sp>
      <p:sp>
        <p:nvSpPr>
          <p:cNvPr id="256" name="Textfeld 255"/>
          <p:cNvSpPr txBox="1"/>
          <p:nvPr/>
        </p:nvSpPr>
        <p:spPr>
          <a:xfrm>
            <a:off x="6250552" y="6115669"/>
            <a:ext cx="2216143"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Freigabe und Projektumsetzung</a:t>
            </a:r>
          </a:p>
        </p:txBody>
      </p:sp>
      <p:sp>
        <p:nvSpPr>
          <p:cNvPr id="261" name="Flussdiagramm: Verzweigung 260"/>
          <p:cNvSpPr/>
          <p:nvPr/>
        </p:nvSpPr>
        <p:spPr bwMode="auto">
          <a:xfrm>
            <a:off x="6164694" y="6190821"/>
            <a:ext cx="118246" cy="130125"/>
          </a:xfrm>
          <a:prstGeom prst="flowChartDecision">
            <a:avLst/>
          </a:prstGeom>
          <a:noFill/>
          <a:ln>
            <a:solidFill>
              <a:schemeClr val="tx1"/>
            </a:solidFill>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r>
              <a:rPr lang="de-DE" sz="1000" dirty="0">
                <a:solidFill>
                  <a:schemeClr val="tx1"/>
                </a:solidFill>
                <a:latin typeface="+mn-lt"/>
                <a:ea typeface="ＭＳ Ｐゴシック" charset="0"/>
                <a:cs typeface="Arial" pitchFamily="34" charset="0"/>
              </a:rPr>
              <a:t>x</a:t>
            </a:r>
            <a:endParaRPr kumimoji="0" lang="de-DE" sz="1000" i="0" u="none" strike="noStrike" cap="none" normalizeH="0" baseline="0" dirty="0" smtClean="0">
              <a:ln>
                <a:noFill/>
              </a:ln>
              <a:solidFill>
                <a:schemeClr val="tx1"/>
              </a:solidFill>
              <a:effectLst/>
              <a:latin typeface="+mn-lt"/>
              <a:ea typeface="ＭＳ Ｐゴシック" charset="0"/>
              <a:cs typeface="Arial" pitchFamily="34" charset="0"/>
            </a:endParaRPr>
          </a:p>
        </p:txBody>
      </p:sp>
      <p:cxnSp>
        <p:nvCxnSpPr>
          <p:cNvPr id="263" name="Gewinkelte Verbindung 198"/>
          <p:cNvCxnSpPr/>
          <p:nvPr/>
        </p:nvCxnSpPr>
        <p:spPr bwMode="auto">
          <a:xfrm rot="16200000" flipH="1">
            <a:off x="6136011" y="5645478"/>
            <a:ext cx="171325" cy="4231"/>
          </a:xfrm>
          <a:prstGeom prst="bentConnector3">
            <a:avLst>
              <a:gd name="adj1" fmla="val 50000"/>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66" name="Gewinkelte Verbindung 198"/>
          <p:cNvCxnSpPr>
            <a:stCxn id="249" idx="2"/>
            <a:endCxn id="261" idx="0"/>
          </p:cNvCxnSpPr>
          <p:nvPr/>
        </p:nvCxnSpPr>
        <p:spPr bwMode="auto">
          <a:xfrm rot="5400000">
            <a:off x="6169508" y="6129829"/>
            <a:ext cx="115302" cy="6683"/>
          </a:xfrm>
          <a:prstGeom prst="bentConnector3">
            <a:avLst>
              <a:gd name="adj1" fmla="val 50000"/>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70" name="Gewinkelter Verbinder 269"/>
          <p:cNvCxnSpPr>
            <a:endCxn id="155" idx="2"/>
          </p:cNvCxnSpPr>
          <p:nvPr/>
        </p:nvCxnSpPr>
        <p:spPr bwMode="auto">
          <a:xfrm rot="5400000" flipH="1" flipV="1">
            <a:off x="5761141" y="3637227"/>
            <a:ext cx="3131830" cy="2105484"/>
          </a:xfrm>
          <a:prstGeom prst="bentConnector3">
            <a:avLst>
              <a:gd name="adj1" fmla="val 5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73" name="Gewinkelter Verbinder 272"/>
          <p:cNvCxnSpPr>
            <a:stCxn id="261" idx="1"/>
            <a:endCxn id="214" idx="2"/>
          </p:cNvCxnSpPr>
          <p:nvPr/>
        </p:nvCxnSpPr>
        <p:spPr bwMode="auto">
          <a:xfrm rot="10800000">
            <a:off x="1679904" y="2670004"/>
            <a:ext cx="4484791" cy="3585881"/>
          </a:xfrm>
          <a:prstGeom prst="bentConnector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80" name="Gerader Verbinder 279"/>
          <p:cNvCxnSpPr>
            <a:stCxn id="126" idx="1"/>
            <a:endCxn id="214" idx="2"/>
          </p:cNvCxnSpPr>
          <p:nvPr/>
        </p:nvCxnSpPr>
        <p:spPr bwMode="auto">
          <a:xfrm rot="10800000">
            <a:off x="1679904" y="2670003"/>
            <a:ext cx="395359" cy="2308194"/>
          </a:xfrm>
          <a:prstGeom prst="bentConnector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83" name="Gerader Verbinder 282"/>
          <p:cNvCxnSpPr>
            <a:stCxn id="109" idx="1"/>
            <a:endCxn id="214" idx="2"/>
          </p:cNvCxnSpPr>
          <p:nvPr/>
        </p:nvCxnSpPr>
        <p:spPr bwMode="auto">
          <a:xfrm rot="10800000">
            <a:off x="1679903" y="2670004"/>
            <a:ext cx="1033888" cy="1177739"/>
          </a:xfrm>
          <a:prstGeom prst="bentConnector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1" name="Gewinkelter Verbinder 70"/>
          <p:cNvCxnSpPr>
            <a:stCxn id="181" idx="1"/>
          </p:cNvCxnSpPr>
          <p:nvPr/>
        </p:nvCxnSpPr>
        <p:spPr bwMode="auto">
          <a:xfrm rot="10800000" flipV="1">
            <a:off x="1679903" y="5516885"/>
            <a:ext cx="4472009" cy="2"/>
          </a:xfrm>
          <a:prstGeom prst="bentConnector3">
            <a:avLst>
              <a:gd name="adj1" fmla="val 5000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78" name="Textfeld 77"/>
          <p:cNvSpPr txBox="1"/>
          <p:nvPr/>
        </p:nvSpPr>
        <p:spPr>
          <a:xfrm>
            <a:off x="2906152" y="5157193"/>
            <a:ext cx="255802"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M1</a:t>
            </a:r>
          </a:p>
        </p:txBody>
      </p:sp>
      <p:sp>
        <p:nvSpPr>
          <p:cNvPr id="79" name="Textfeld 78"/>
          <p:cNvSpPr txBox="1"/>
          <p:nvPr/>
        </p:nvSpPr>
        <p:spPr>
          <a:xfrm>
            <a:off x="6260414" y="5382495"/>
            <a:ext cx="255802"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M2</a:t>
            </a:r>
          </a:p>
        </p:txBody>
      </p:sp>
      <p:sp>
        <p:nvSpPr>
          <p:cNvPr id="66" name="Rectangle 74">
            <a:extLst>
              <a:ext uri="{FF2B5EF4-FFF2-40B4-BE49-F238E27FC236}">
                <a16:creationId xmlns:a16="http://schemas.microsoft.com/office/drawing/2014/main" id="{4C5E1EB9-00E0-486B-AE8F-F294EE2B48DE}"/>
              </a:ext>
            </a:extLst>
          </p:cNvPr>
          <p:cNvSpPr/>
          <p:nvPr/>
        </p:nvSpPr>
        <p:spPr bwMode="auto">
          <a:xfrm>
            <a:off x="829249" y="3111493"/>
            <a:ext cx="732478" cy="461523"/>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Projektidee mit Änderungs-bedarf</a:t>
            </a:r>
            <a:endParaRPr lang="de-DE" sz="800" b="0" dirty="0">
              <a:solidFill>
                <a:schemeClr val="tx1"/>
              </a:solidFill>
              <a:latin typeface="+mn-lt"/>
              <a:cs typeface="Arial" panose="020B0604020202020204" pitchFamily="34" charset="0"/>
              <a:sym typeface="Arial" panose="020B0604020202020204" pitchFamily="34" charset="0"/>
            </a:endParaRPr>
          </a:p>
        </p:txBody>
      </p:sp>
      <p:cxnSp>
        <p:nvCxnSpPr>
          <p:cNvPr id="67" name="Gewinkelte Verbindung 100"/>
          <p:cNvCxnSpPr>
            <a:stCxn id="66" idx="3"/>
            <a:endCxn id="103" idx="1"/>
          </p:cNvCxnSpPr>
          <p:nvPr/>
        </p:nvCxnSpPr>
        <p:spPr bwMode="auto">
          <a:xfrm>
            <a:off x="1561727" y="3342255"/>
            <a:ext cx="417986" cy="1066"/>
          </a:xfrm>
          <a:prstGeom prst="bentConnector3">
            <a:avLst>
              <a:gd name="adj1" fmla="val 50000"/>
            </a:avLst>
          </a:pr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77" name="Textfeld 76"/>
          <p:cNvSpPr txBox="1"/>
          <p:nvPr/>
        </p:nvSpPr>
        <p:spPr>
          <a:xfrm>
            <a:off x="6277332" y="6121821"/>
            <a:ext cx="255802" cy="123111"/>
          </a:xfrm>
          <a:prstGeom prst="rect">
            <a:avLst/>
          </a:prstGeom>
          <a:noFill/>
        </p:spPr>
        <p:txBody>
          <a:bodyPr wrap="square" lIns="0" tIns="0" rIns="0" bIns="0" rtlCol="0">
            <a:spAutoFit/>
          </a:bodyPr>
          <a:lstStyle/>
          <a:p>
            <a:pPr algn="ctr"/>
            <a:r>
              <a:rPr lang="de-DE" sz="800" b="0" dirty="0" smtClean="0">
                <a:solidFill>
                  <a:schemeClr val="tx1"/>
                </a:solidFill>
                <a:latin typeface="+mn-lt"/>
              </a:rPr>
              <a:t>M2</a:t>
            </a:r>
          </a:p>
        </p:txBody>
      </p:sp>
      <p:sp>
        <p:nvSpPr>
          <p:cNvPr id="69" name="Rectangle 74">
            <a:extLst>
              <a:ext uri="{FF2B5EF4-FFF2-40B4-BE49-F238E27FC236}">
                <a16:creationId xmlns:a16="http://schemas.microsoft.com/office/drawing/2014/main" id="{4C5E1EB9-00E0-486B-AE8F-F294EE2B48DE}"/>
              </a:ext>
            </a:extLst>
          </p:cNvPr>
          <p:cNvSpPr/>
          <p:nvPr/>
        </p:nvSpPr>
        <p:spPr bwMode="auto">
          <a:xfrm>
            <a:off x="6554535" y="295189"/>
            <a:ext cx="2234583" cy="592626"/>
          </a:xfrm>
          <a:prstGeom prst="rect">
            <a:avLst/>
          </a:prstGeom>
          <a:noFill/>
          <a:ln w="9525" cmpd="sng">
            <a:solidFill>
              <a:schemeClr val="accent5"/>
            </a:solidFill>
            <a:prstDash val="solid"/>
          </a:ln>
        </p:spPr>
        <p:txBody>
          <a:bodyPr lIns="0" tIns="0" rIns="0" bIns="0" anchor="ctr">
            <a:noAutofit/>
          </a:bodyPr>
          <a:lstStyle/>
          <a:p>
            <a:pPr algn="ctr" defTabSz="696313">
              <a:spcBef>
                <a:spcPts val="406"/>
              </a:spcBef>
              <a:buClr>
                <a:schemeClr val="accent1"/>
              </a:buClr>
              <a:buSzPct val="100000"/>
            </a:pPr>
            <a:r>
              <a:rPr lang="de-DE" sz="800" b="0" dirty="0">
                <a:solidFill>
                  <a:schemeClr val="tx1"/>
                </a:solidFill>
                <a:cs typeface="Arial" panose="020B0604020202020204" pitchFamily="34" charset="0"/>
                <a:sym typeface="Arial" panose="020B0604020202020204" pitchFamily="34" charset="0"/>
              </a:rPr>
              <a:t>*HGPE = Hauptgeschäftsprozesseigner</a:t>
            </a:r>
          </a:p>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*GPE = Geschäftsprozesseigner</a:t>
            </a:r>
          </a:p>
          <a:p>
            <a:pPr algn="ctr" defTabSz="696313">
              <a:spcBef>
                <a:spcPts val="406"/>
              </a:spcBef>
              <a:buClr>
                <a:schemeClr val="accent1"/>
              </a:buClr>
              <a:buSzPct val="100000"/>
            </a:pPr>
            <a:r>
              <a:rPr lang="de-DE" sz="800" b="0" dirty="0" smtClean="0">
                <a:solidFill>
                  <a:schemeClr val="tx1"/>
                </a:solidFill>
                <a:latin typeface="+mn-lt"/>
                <a:cs typeface="Arial" panose="020B0604020202020204" pitchFamily="34" charset="0"/>
                <a:sym typeface="Arial" panose="020B0604020202020204" pitchFamily="34" charset="0"/>
              </a:rPr>
              <a:t>*IT Infrastruktur Projekte direkt über IT</a:t>
            </a:r>
            <a:endParaRPr lang="de-DE" sz="800" b="0" dirty="0">
              <a:solidFill>
                <a:schemeClr val="tx1"/>
              </a:solidFill>
              <a:latin typeface="+mn-lt"/>
              <a:cs typeface="Arial" panose="020B0604020202020204" pitchFamily="34" charset="0"/>
              <a:sym typeface="Arial" panose="020B0604020202020204" pitchFamily="34" charset="0"/>
            </a:endParaRPr>
          </a:p>
        </p:txBody>
      </p:sp>
      <p:sp>
        <p:nvSpPr>
          <p:cNvPr id="74" name="Rectangle 74">
            <a:extLst>
              <a:ext uri="{FF2B5EF4-FFF2-40B4-BE49-F238E27FC236}">
                <a16:creationId xmlns:a16="http://schemas.microsoft.com/office/drawing/2014/main" id="{4C5E1EB9-00E0-486B-AE8F-F294EE2B48DE}"/>
              </a:ext>
            </a:extLst>
          </p:cNvPr>
          <p:cNvSpPr/>
          <p:nvPr/>
        </p:nvSpPr>
        <p:spPr bwMode="auto">
          <a:xfrm>
            <a:off x="3609853" y="1825986"/>
            <a:ext cx="818131" cy="378227"/>
          </a:xfrm>
          <a:prstGeom prst="rect">
            <a:avLst/>
          </a:prstGeom>
          <a:noFill/>
          <a:ln w="9525" cmpd="sng">
            <a:noFill/>
            <a:prstDash val="solid"/>
          </a:ln>
        </p:spPr>
        <p:txBody>
          <a:bodyPr lIns="0" tIns="0" rIns="0" bIns="0" anchor="t">
            <a:noAutofit/>
          </a:bodyPr>
          <a:lstStyle/>
          <a:p>
            <a:pPr defTabSz="696313">
              <a:spcBef>
                <a:spcPts val="406"/>
              </a:spcBef>
              <a:buClr>
                <a:schemeClr val="accent1"/>
              </a:buClr>
              <a:buSzPct val="100000"/>
            </a:pPr>
            <a:r>
              <a:rPr lang="de-DE" sz="1000" dirty="0" smtClean="0">
                <a:solidFill>
                  <a:schemeClr val="tx1"/>
                </a:solidFill>
                <a:latin typeface="+mn-lt"/>
                <a:cs typeface="Arial" panose="020B0604020202020204" pitchFamily="34" charset="0"/>
                <a:sym typeface="Arial" panose="020B0604020202020204" pitchFamily="34" charset="0"/>
              </a:rPr>
              <a:t>*</a:t>
            </a:r>
            <a:endParaRPr lang="de-DE" sz="1000" dirty="0">
              <a:solidFill>
                <a:schemeClr val="tx1"/>
              </a:solidFill>
              <a:latin typeface="+mn-lt"/>
              <a:cs typeface="Arial" panose="020B0604020202020204" pitchFamily="34" charset="0"/>
              <a:sym typeface="Arial" panose="020B0604020202020204" pitchFamily="34" charset="0"/>
            </a:endParaRPr>
          </a:p>
        </p:txBody>
      </p:sp>
      <p:sp>
        <p:nvSpPr>
          <p:cNvPr id="126" name="Rectangle 74">
            <a:extLst>
              <a:ext uri="{FF2B5EF4-FFF2-40B4-BE49-F238E27FC236}">
                <a16:creationId xmlns:a16="http://schemas.microsoft.com/office/drawing/2014/main" id="{4C5E1EB9-00E0-486B-AE8F-F294EE2B48DE}"/>
              </a:ext>
            </a:extLst>
          </p:cNvPr>
          <p:cNvSpPr/>
          <p:nvPr/>
        </p:nvSpPr>
        <p:spPr bwMode="auto">
          <a:xfrm>
            <a:off x="2075262" y="4812029"/>
            <a:ext cx="1395306" cy="332336"/>
          </a:xfrm>
          <a:prstGeom prst="rect">
            <a:avLst/>
          </a:prstGeom>
          <a:noFill/>
          <a:ln w="9525" cmpd="sng">
            <a:solidFill>
              <a:schemeClr val="accent5"/>
            </a:solidFill>
            <a:prstDash val="solid"/>
          </a:ln>
        </p:spPr>
        <p:txBody>
          <a:bodyPr lIns="0" tIns="0" rIns="0" bIns="0" anchor="ctr">
            <a:noAutofit/>
          </a:bodyPr>
          <a:lstStyle/>
          <a:p>
            <a:pPr algn="ctr"/>
            <a:r>
              <a:rPr lang="de-DE" sz="800" b="0" dirty="0" smtClean="0">
                <a:solidFill>
                  <a:schemeClr val="tx1"/>
                </a:solidFill>
              </a:rPr>
              <a:t>Bewertung und Entscheid weitere Konkretisierung</a:t>
            </a:r>
            <a:endParaRPr lang="de-DE" sz="800" b="0" dirty="0">
              <a:solidFill>
                <a:schemeClr val="tx1"/>
              </a:solidFill>
            </a:endParaRPr>
          </a:p>
        </p:txBody>
      </p:sp>
    </p:spTree>
    <p:extLst>
      <p:ext uri="{BB962C8B-B14F-4D97-AF65-F5344CB8AC3E}">
        <p14:creationId xmlns:p14="http://schemas.microsoft.com/office/powerpoint/2010/main" val="269091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Aufbau und Geltungsbereiche</a:t>
            </a:r>
            <a:endParaRPr lang="de-CH" dirty="0"/>
          </a:p>
        </p:txBody>
      </p:sp>
      <p:sp>
        <p:nvSpPr>
          <p:cNvPr id="4" name="Textplatzhalter 3"/>
          <p:cNvSpPr>
            <a:spLocks noGrp="1"/>
          </p:cNvSpPr>
          <p:nvPr>
            <p:ph type="body" sz="quarter" idx="11"/>
          </p:nvPr>
        </p:nvSpPr>
        <p:spPr>
          <a:xfrm>
            <a:off x="388938" y="1484313"/>
            <a:ext cx="8431534" cy="4680991"/>
          </a:xfrm>
        </p:spPr>
        <p:txBody>
          <a:bodyPr/>
          <a:lstStyle/>
          <a:p>
            <a:pPr marL="0" indent="0"/>
            <a:r>
              <a:rPr lang="de-CH" sz="1600" b="0" dirty="0"/>
              <a:t>Das </a:t>
            </a:r>
            <a:r>
              <a:rPr lang="de-CH" sz="1600" b="0" dirty="0" smtClean="0"/>
              <a:t>Projektmanagement-Handbuch</a:t>
            </a:r>
            <a:r>
              <a:rPr lang="de-CH" sz="1600" b="0" dirty="0"/>
              <a:t> </a:t>
            </a:r>
            <a:r>
              <a:rPr lang="de-CH" sz="1600" b="0" dirty="0" smtClean="0"/>
              <a:t>und -Portfolio </a:t>
            </a:r>
            <a:r>
              <a:rPr lang="de-CH" sz="1600" b="0" dirty="0"/>
              <a:t>setzt sich aus 3</a:t>
            </a:r>
            <a:r>
              <a:rPr lang="de-CH" sz="1600" b="0" dirty="0" smtClean="0"/>
              <a:t> </a:t>
            </a:r>
            <a:r>
              <a:rPr lang="de-CH" sz="1600" b="0" dirty="0"/>
              <a:t>Komponenten zusammen:</a:t>
            </a:r>
          </a:p>
          <a:p>
            <a:pPr>
              <a:spcBef>
                <a:spcPts val="600"/>
              </a:spcBef>
              <a:spcAft>
                <a:spcPts val="600"/>
              </a:spcAft>
              <a:buFont typeface="Wingdings" panose="05000000000000000000" pitchFamily="2" charset="2"/>
              <a:buChar char="§"/>
            </a:pPr>
            <a:r>
              <a:rPr lang="de-CH" sz="1400" dirty="0" smtClean="0"/>
              <a:t>IT Projektportfoliomanagement: </a:t>
            </a:r>
            <a:r>
              <a:rPr lang="de-CH" sz="1400" b="0" dirty="0" smtClean="0"/>
              <a:t>Übersicht aller IT-Projekte im Projektmanagement-Tool Orchestra</a:t>
            </a:r>
          </a:p>
          <a:p>
            <a:pPr marL="628650" lvl="2" indent="-274638">
              <a:spcBef>
                <a:spcPts val="300"/>
              </a:spcBef>
              <a:spcAft>
                <a:spcPts val="300"/>
              </a:spcAft>
              <a:buFont typeface="Symbol" panose="05050102010706020507" pitchFamily="18" charset="2"/>
              <a:buChar char="-"/>
            </a:pPr>
            <a:r>
              <a:rPr lang="de-CH" sz="1200" dirty="0">
                <a:solidFill>
                  <a:schemeClr val="tx1"/>
                </a:solidFill>
              </a:rPr>
              <a:t>Entscheidungen für die richtigen </a:t>
            </a:r>
            <a:r>
              <a:rPr lang="de-CH" sz="1200" dirty="0" smtClean="0">
                <a:solidFill>
                  <a:schemeClr val="tx1"/>
                </a:solidFill>
              </a:rPr>
              <a:t>Projekte</a:t>
            </a:r>
          </a:p>
          <a:p>
            <a:pPr marL="628650" lvl="2" indent="-274638">
              <a:spcBef>
                <a:spcPts val="300"/>
              </a:spcBef>
              <a:spcAft>
                <a:spcPts val="300"/>
              </a:spcAft>
              <a:buFont typeface="Symbol" panose="05050102010706020507" pitchFamily="18" charset="2"/>
              <a:buChar char="-"/>
            </a:pPr>
            <a:r>
              <a:rPr lang="de-CH" sz="1200" dirty="0" smtClean="0">
                <a:solidFill>
                  <a:schemeClr val="tx1"/>
                </a:solidFill>
              </a:rPr>
              <a:t>Vollständiger Überblick über Projekte (Kosten, Ressourcen, Priorisierung etc.)</a:t>
            </a:r>
          </a:p>
          <a:p>
            <a:pPr marL="628650" lvl="2" indent="-274638">
              <a:spcBef>
                <a:spcPts val="300"/>
              </a:spcBef>
              <a:spcAft>
                <a:spcPts val="300"/>
              </a:spcAft>
              <a:buFont typeface="Symbol" panose="05050102010706020507" pitchFamily="18" charset="2"/>
              <a:buChar char="-"/>
            </a:pPr>
            <a:r>
              <a:rPr lang="de-CH" sz="1200" dirty="0" smtClean="0">
                <a:solidFill>
                  <a:schemeClr val="tx1"/>
                </a:solidFill>
              </a:rPr>
              <a:t>Strategische Kapazitätsplanung</a:t>
            </a:r>
            <a:endParaRPr lang="de-CH" sz="1200" dirty="0">
              <a:solidFill>
                <a:schemeClr val="tx1"/>
              </a:solidFill>
            </a:endParaRPr>
          </a:p>
          <a:p>
            <a:pPr>
              <a:spcBef>
                <a:spcPts val="600"/>
              </a:spcBef>
              <a:spcAft>
                <a:spcPts val="600"/>
              </a:spcAft>
              <a:buFont typeface="Wingdings" panose="05000000000000000000" pitchFamily="2" charset="2"/>
              <a:buChar char="§"/>
            </a:pPr>
            <a:r>
              <a:rPr lang="de-CH" sz="1400" dirty="0" smtClean="0"/>
              <a:t>Handbuch</a:t>
            </a:r>
            <a:r>
              <a:rPr lang="de-CH" sz="1400" dirty="0"/>
              <a:t>: </a:t>
            </a:r>
            <a:r>
              <a:rPr lang="de-CH" sz="1400" b="0" dirty="0"/>
              <a:t>Beschreibung des Projektmanagementverfahrens in der Arbonia. Es wird ein </a:t>
            </a:r>
            <a:r>
              <a:rPr lang="de-CH" sz="1400" b="0" dirty="0" smtClean="0"/>
              <a:t>Überblick </a:t>
            </a:r>
            <a:r>
              <a:rPr lang="de-CH" sz="1400" b="0" dirty="0"/>
              <a:t>über Projektmanagement im Allgemeinen gegeben sowie spezifische Aspekte für die </a:t>
            </a:r>
            <a:r>
              <a:rPr lang="de-CH" sz="1400" b="0" dirty="0" smtClean="0"/>
              <a:t>Abwicklung </a:t>
            </a:r>
            <a:r>
              <a:rPr lang="de-CH" sz="1400" b="0" dirty="0"/>
              <a:t>von IT-Projekten innerhalb der Arbonia definiert.</a:t>
            </a:r>
          </a:p>
          <a:p>
            <a:pPr>
              <a:spcBef>
                <a:spcPts val="600"/>
              </a:spcBef>
              <a:spcAft>
                <a:spcPts val="600"/>
              </a:spcAft>
              <a:buFont typeface="Wingdings" panose="05000000000000000000" pitchFamily="2" charset="2"/>
              <a:buChar char="§"/>
            </a:pPr>
            <a:r>
              <a:rPr lang="de-CH" sz="1400" dirty="0" smtClean="0"/>
              <a:t>Vorlagen</a:t>
            </a:r>
            <a:r>
              <a:rPr lang="de-CH" sz="1400" dirty="0"/>
              <a:t>: </a:t>
            </a:r>
            <a:r>
              <a:rPr lang="de-CH" sz="1400" b="0" dirty="0"/>
              <a:t>sind strukturierte und standardisierte Dokumente, </a:t>
            </a:r>
            <a:r>
              <a:rPr lang="de-CH" sz="1400" b="0" dirty="0" smtClean="0"/>
              <a:t>welche </a:t>
            </a:r>
            <a:r>
              <a:rPr lang="de-CH" sz="1400" b="0" dirty="0"/>
              <a:t>die Basis für die Erstellung von Lieferobjekten bilden und zugleich als Checkliste für die Erarbeitung von Ergebnissen während des Projekts dienen. Eine einheitliche Dokumentation von Projekten soll eine bessere Kontrolle ermöglichen und sicherstellen, dass die Projekte in der Arbonia einheitlich durchgeführt werden (Qualitätssicherung</a:t>
            </a:r>
            <a:r>
              <a:rPr lang="de-CH" sz="1400" b="0" dirty="0" smtClean="0"/>
              <a:t>).</a:t>
            </a:r>
          </a:p>
          <a:p>
            <a:pPr lvl="1">
              <a:spcBef>
                <a:spcPts val="1000"/>
              </a:spcBef>
            </a:pPr>
            <a:r>
              <a:rPr lang="de-CH" sz="1400" b="1" dirty="0" smtClean="0"/>
              <a:t>Geltungsbereich</a:t>
            </a:r>
            <a:endParaRPr lang="de-CH" sz="1400" b="1" dirty="0"/>
          </a:p>
          <a:p>
            <a:pPr>
              <a:spcBef>
                <a:spcPts val="600"/>
              </a:spcBef>
              <a:spcAft>
                <a:spcPts val="0"/>
              </a:spcAft>
              <a:buFont typeface="Wingdings" panose="05000000000000000000" pitchFamily="2" charset="2"/>
              <a:buChar char="§"/>
            </a:pPr>
            <a:r>
              <a:rPr lang="de-CH" sz="1400" b="0" dirty="0"/>
              <a:t>Das vorliegende Handbuch ist für alle IT-Projekte </a:t>
            </a:r>
            <a:r>
              <a:rPr lang="de-CH" sz="1400" b="0" dirty="0" smtClean="0"/>
              <a:t>der</a:t>
            </a:r>
            <a:r>
              <a:rPr lang="de-CH" sz="1400" b="0" dirty="0" smtClean="0">
                <a:solidFill>
                  <a:srgbClr val="FF0000"/>
                </a:solidFill>
              </a:rPr>
              <a:t> </a:t>
            </a:r>
            <a:r>
              <a:rPr lang="de-CH" sz="1400" b="0" dirty="0" smtClean="0"/>
              <a:t>Corporate IT sowie </a:t>
            </a:r>
            <a:r>
              <a:rPr lang="de-CH" sz="1400" b="0" dirty="0"/>
              <a:t>der Division Türen gültig.</a:t>
            </a:r>
          </a:p>
          <a:p>
            <a:pPr>
              <a:spcBef>
                <a:spcPts val="600"/>
              </a:spcBef>
              <a:spcAft>
                <a:spcPts val="0"/>
              </a:spcAft>
              <a:buFont typeface="Wingdings" panose="05000000000000000000" pitchFamily="2" charset="2"/>
              <a:buChar char="§"/>
            </a:pPr>
            <a:r>
              <a:rPr lang="de-CH" sz="1400" b="0" dirty="0"/>
              <a:t>Für die Einhaltung der Vorgaben dieses Handbuchs sind die jeweiligen Projektleitenden sowie deren Vorgesetzten verantwortlich.</a:t>
            </a:r>
          </a:p>
          <a:p>
            <a:pPr marL="0" indent="0">
              <a:spcBef>
                <a:spcPts val="600"/>
              </a:spcBef>
              <a:spcAft>
                <a:spcPts val="600"/>
              </a:spcAft>
            </a:pPr>
            <a:endParaRPr lang="de-CH" sz="1600" b="0" dirty="0"/>
          </a:p>
          <a:p>
            <a:endParaRPr lang="de-CH" dirty="0"/>
          </a:p>
        </p:txBody>
      </p:sp>
    </p:spTree>
    <p:extLst>
      <p:ext uri="{BB962C8B-B14F-4D97-AF65-F5344CB8AC3E}">
        <p14:creationId xmlns:p14="http://schemas.microsoft.com/office/powerpoint/2010/main" val="3459379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Projektdefinition, Typisierung und Projektgrössen (S, M, L, XL)</a:t>
            </a:r>
            <a:endParaRPr lang="de-CH" dirty="0"/>
          </a:p>
        </p:txBody>
      </p:sp>
      <p:sp>
        <p:nvSpPr>
          <p:cNvPr id="4" name="Textplatzhalter 3"/>
          <p:cNvSpPr>
            <a:spLocks noGrp="1"/>
          </p:cNvSpPr>
          <p:nvPr>
            <p:ph type="body" sz="quarter" idx="11"/>
          </p:nvPr>
        </p:nvSpPr>
        <p:spPr/>
        <p:txBody>
          <a:bodyPr/>
          <a:lstStyle/>
          <a:p>
            <a:pPr marL="0" indent="0">
              <a:spcBef>
                <a:spcPts val="600"/>
              </a:spcBef>
              <a:spcAft>
                <a:spcPts val="600"/>
              </a:spcAft>
            </a:pPr>
            <a:r>
              <a:rPr lang="de-CH" sz="1600" b="0" dirty="0"/>
              <a:t>Um mit </a:t>
            </a:r>
            <a:r>
              <a:rPr lang="de-CH" sz="1600" b="0" dirty="0" err="1"/>
              <a:t>PM@Arbonia</a:t>
            </a:r>
            <a:r>
              <a:rPr lang="de-CH" sz="1600" b="0" dirty="0"/>
              <a:t> </a:t>
            </a:r>
            <a:r>
              <a:rPr lang="de-CH" sz="1600" b="0" dirty="0" smtClean="0"/>
              <a:t>IT-Projekte </a:t>
            </a:r>
            <a:r>
              <a:rPr lang="de-CH" sz="1600" b="0" dirty="0"/>
              <a:t>von unterschiedlicher Art, Grösse und Komplexität abwickeln zu können, ist eine projektspezifische Anpassung der Standardregelungen und </a:t>
            </a:r>
            <a:r>
              <a:rPr lang="de-CH" sz="1600" b="0" dirty="0" smtClean="0"/>
              <a:t>-Instrumente auf Basis der Projektgrössen und der Typisierung erforderlich. </a:t>
            </a:r>
          </a:p>
          <a:p>
            <a:pPr>
              <a:spcBef>
                <a:spcPts val="600"/>
              </a:spcBef>
              <a:spcAft>
                <a:spcPts val="600"/>
              </a:spcAft>
              <a:buFont typeface="Wingdings" panose="05000000000000000000" pitchFamily="2" charset="2"/>
              <a:buChar char="§"/>
            </a:pPr>
            <a:r>
              <a:rPr lang="de-CH" sz="1600" b="0" dirty="0" smtClean="0"/>
              <a:t>Die </a:t>
            </a:r>
            <a:r>
              <a:rPr lang="de-CH" sz="1600" dirty="0"/>
              <a:t>Projektdefinition</a:t>
            </a:r>
            <a:r>
              <a:rPr lang="de-CH" sz="1600" b="0" dirty="0"/>
              <a:t> </a:t>
            </a:r>
            <a:r>
              <a:rPr lang="de-CH" sz="1600" b="0" dirty="0" smtClean="0"/>
              <a:t>zeigt die </a:t>
            </a:r>
            <a:r>
              <a:rPr lang="de-CH" sz="1600" b="0" dirty="0"/>
              <a:t>Abgrenzung von Projekten gegenüber von Aufträgen und regelt, welche IT-Vorhaben als Projekte geführt werden. </a:t>
            </a:r>
            <a:endParaRPr lang="de-CH" sz="1600" b="0" dirty="0" smtClean="0"/>
          </a:p>
          <a:p>
            <a:pPr>
              <a:spcBef>
                <a:spcPts val="600"/>
              </a:spcBef>
              <a:spcAft>
                <a:spcPts val="600"/>
              </a:spcAft>
              <a:buFont typeface="Wingdings" panose="05000000000000000000" pitchFamily="2" charset="2"/>
              <a:buChar char="§"/>
            </a:pPr>
            <a:r>
              <a:rPr lang="de-CH" sz="1600" b="0" dirty="0" smtClean="0"/>
              <a:t>Die </a:t>
            </a:r>
            <a:r>
              <a:rPr lang="de-CH" sz="1600" dirty="0" smtClean="0"/>
              <a:t>Typisierung</a:t>
            </a:r>
            <a:r>
              <a:rPr lang="de-CH" sz="1600" b="0" dirty="0" smtClean="0"/>
              <a:t> definiert die Art des Projekts (z.B. </a:t>
            </a:r>
            <a:r>
              <a:rPr lang="de-CH" sz="1600" b="0" dirty="0"/>
              <a:t>IT-Anwendung </a:t>
            </a:r>
            <a:r>
              <a:rPr lang="de-CH" sz="1600" b="0" dirty="0" smtClean="0"/>
              <a:t>Einführung, </a:t>
            </a:r>
            <a:r>
              <a:rPr lang="de-CH" sz="1600" b="0" dirty="0"/>
              <a:t>Integrationsprojekte / </a:t>
            </a:r>
            <a:r>
              <a:rPr lang="de-CH" sz="1600" b="0" dirty="0" smtClean="0"/>
              <a:t>Rollouts, IT-Infrastruktur, </a:t>
            </a:r>
            <a:r>
              <a:rPr lang="en-US" sz="1600" b="0" dirty="0" err="1" smtClean="0"/>
              <a:t>Evaluationsprojekte</a:t>
            </a:r>
            <a:r>
              <a:rPr lang="en-US" sz="1600" b="0" dirty="0" smtClean="0"/>
              <a:t>, etc.)</a:t>
            </a:r>
          </a:p>
          <a:p>
            <a:pPr>
              <a:spcBef>
                <a:spcPts val="600"/>
              </a:spcBef>
              <a:spcAft>
                <a:spcPts val="600"/>
              </a:spcAft>
              <a:buFont typeface="Wingdings" panose="05000000000000000000" pitchFamily="2" charset="2"/>
              <a:buChar char="§"/>
            </a:pPr>
            <a:r>
              <a:rPr lang="en-US" sz="1600" b="0" dirty="0" smtClean="0"/>
              <a:t>Die </a:t>
            </a:r>
            <a:r>
              <a:rPr lang="en-US" sz="1600" dirty="0" err="1" smtClean="0"/>
              <a:t>Projektgrössen</a:t>
            </a:r>
            <a:r>
              <a:rPr lang="en-US" sz="1600" dirty="0" smtClean="0"/>
              <a:t> (S, M, L, XL) </a:t>
            </a:r>
            <a:r>
              <a:rPr lang="en-US" sz="1600" b="0" dirty="0" err="1" smtClean="0"/>
              <a:t>klassifizieren</a:t>
            </a:r>
            <a:r>
              <a:rPr lang="en-US" sz="1600" b="0" dirty="0" smtClean="0"/>
              <a:t> die IT-</a:t>
            </a:r>
            <a:r>
              <a:rPr lang="en-US" sz="1600" b="0" dirty="0" err="1" smtClean="0"/>
              <a:t>Projekte</a:t>
            </a:r>
            <a:r>
              <a:rPr lang="en-US" sz="1600" b="0" dirty="0" smtClean="0"/>
              <a:t> </a:t>
            </a:r>
            <a:r>
              <a:rPr lang="en-US" sz="1600" b="0" dirty="0" err="1" smtClean="0"/>
              <a:t>anhand</a:t>
            </a:r>
            <a:r>
              <a:rPr lang="en-US" sz="1600" b="0" dirty="0" smtClean="0"/>
              <a:t> </a:t>
            </a:r>
            <a:r>
              <a:rPr lang="en-US" sz="1600" b="0" dirty="0" err="1" smtClean="0"/>
              <a:t>einer</a:t>
            </a:r>
            <a:r>
              <a:rPr lang="en-US" sz="1600" b="0" dirty="0" smtClean="0"/>
              <a:t> </a:t>
            </a:r>
            <a:r>
              <a:rPr lang="en-US" sz="1600" b="0" dirty="0" err="1" smtClean="0"/>
              <a:t>Bewertungstabelle</a:t>
            </a:r>
            <a:r>
              <a:rPr lang="en-US" sz="1600" b="0" dirty="0" smtClean="0"/>
              <a:t> in den </a:t>
            </a:r>
            <a:r>
              <a:rPr lang="en-US" sz="1600" b="0" dirty="0" err="1" smtClean="0"/>
              <a:t>Dimensionen</a:t>
            </a:r>
            <a:r>
              <a:rPr lang="en-US" sz="1600" b="0" dirty="0" smtClean="0"/>
              <a:t> </a:t>
            </a:r>
            <a:r>
              <a:rPr lang="en-US" sz="1600" b="0" dirty="0" err="1" smtClean="0"/>
              <a:t>Grösse</a:t>
            </a:r>
            <a:r>
              <a:rPr lang="en-US" sz="1600" b="0" dirty="0" smtClean="0"/>
              <a:t>, </a:t>
            </a:r>
            <a:r>
              <a:rPr lang="en-US" sz="1600" b="0" dirty="0" err="1" smtClean="0"/>
              <a:t>Komplexität</a:t>
            </a:r>
            <a:r>
              <a:rPr lang="en-US" sz="1600" b="0" dirty="0" smtClean="0"/>
              <a:t> und </a:t>
            </a:r>
            <a:r>
              <a:rPr lang="en-US" sz="1600" b="0" dirty="0" err="1" smtClean="0"/>
              <a:t>Auswirkung</a:t>
            </a:r>
            <a:r>
              <a:rPr lang="en-US" sz="1600" b="0" dirty="0" smtClean="0"/>
              <a:t> &amp; </a:t>
            </a:r>
            <a:r>
              <a:rPr lang="en-US" sz="1600" b="0" dirty="0" err="1" smtClean="0"/>
              <a:t>Veränderung</a:t>
            </a:r>
            <a:endParaRPr lang="de-CH" sz="1600" b="0" dirty="0"/>
          </a:p>
          <a:p>
            <a:endParaRPr lang="de-CH" dirty="0" smtClean="0"/>
          </a:p>
          <a:p>
            <a:endParaRPr lang="de-CH" dirty="0"/>
          </a:p>
        </p:txBody>
      </p:sp>
    </p:spTree>
    <p:extLst>
      <p:ext uri="{BB962C8B-B14F-4D97-AF65-F5344CB8AC3E}">
        <p14:creationId xmlns:p14="http://schemas.microsoft.com/office/powerpoint/2010/main" val="2831801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Projektdefinition</a:t>
            </a:r>
            <a:endParaRPr lang="de-CH" dirty="0"/>
          </a:p>
        </p:txBody>
      </p:sp>
      <p:sp>
        <p:nvSpPr>
          <p:cNvPr id="4" name="Textplatzhalter 3"/>
          <p:cNvSpPr>
            <a:spLocks noGrp="1"/>
          </p:cNvSpPr>
          <p:nvPr>
            <p:ph type="body" sz="quarter" idx="11"/>
          </p:nvPr>
        </p:nvSpPr>
        <p:spPr/>
        <p:txBody>
          <a:bodyPr/>
          <a:lstStyle/>
          <a:p>
            <a:r>
              <a:rPr lang="de-CH" sz="1600" b="0" dirty="0"/>
              <a:t>Ein Projekt in der Arbonia zeichnet sich durch folgende </a:t>
            </a:r>
            <a:r>
              <a:rPr lang="de-CH" sz="1600" dirty="0"/>
              <a:t>qualitativen Merkmale </a:t>
            </a:r>
            <a:r>
              <a:rPr lang="de-CH" sz="1600" b="0" dirty="0"/>
              <a:t>aus</a:t>
            </a:r>
            <a:r>
              <a:rPr lang="de-CH" sz="1600" b="0" dirty="0" smtClean="0"/>
              <a:t>:</a:t>
            </a:r>
          </a:p>
          <a:p>
            <a:endParaRPr lang="de-CH" sz="1600" b="0" dirty="0"/>
          </a:p>
          <a:p>
            <a:endParaRPr lang="de-CH" sz="1600" b="0" dirty="0" smtClean="0"/>
          </a:p>
          <a:p>
            <a:endParaRPr lang="de-CH" sz="1600" b="0" dirty="0"/>
          </a:p>
          <a:p>
            <a:endParaRPr lang="de-CH" sz="1600" b="0" dirty="0" smtClean="0"/>
          </a:p>
          <a:p>
            <a:endParaRPr lang="de-CH" sz="1600" b="0" dirty="0"/>
          </a:p>
          <a:p>
            <a:endParaRPr lang="de-CH" sz="1600" b="0" dirty="0" smtClean="0"/>
          </a:p>
          <a:p>
            <a:endParaRPr lang="de-CH" sz="1600" b="0" dirty="0"/>
          </a:p>
          <a:p>
            <a:endParaRPr lang="de-CH" sz="1600" b="0" dirty="0" smtClean="0"/>
          </a:p>
          <a:p>
            <a:pPr marL="0" indent="0"/>
            <a:r>
              <a:rPr lang="de-CH" sz="1600" b="0" dirty="0" smtClean="0"/>
              <a:t>Zusätzlich </a:t>
            </a:r>
            <a:r>
              <a:rPr lang="de-CH" sz="1600" b="0" dirty="0"/>
              <a:t>sind folgende </a:t>
            </a:r>
            <a:r>
              <a:rPr lang="de-CH" sz="1600" dirty="0"/>
              <a:t>quantitativen Merkmale </a:t>
            </a:r>
            <a:r>
              <a:rPr lang="de-CH" sz="1600" b="0" dirty="0"/>
              <a:t>und deren Kriterien für die Definition eines Projekt zu </a:t>
            </a:r>
            <a:r>
              <a:rPr lang="de-CH" sz="1600" b="0" dirty="0" smtClean="0"/>
              <a:t>beachten</a:t>
            </a:r>
            <a:r>
              <a:rPr lang="de-CH" sz="1600" b="0" dirty="0"/>
              <a:t>:</a:t>
            </a:r>
          </a:p>
        </p:txBody>
      </p:sp>
      <p:graphicFrame>
        <p:nvGraphicFramePr>
          <p:cNvPr id="5" name="Tabelle 4"/>
          <p:cNvGraphicFramePr>
            <a:graphicFrameLocks noGrp="1"/>
          </p:cNvGraphicFramePr>
          <p:nvPr>
            <p:extLst/>
          </p:nvPr>
        </p:nvGraphicFramePr>
        <p:xfrm>
          <a:off x="395288" y="1844824"/>
          <a:ext cx="8355012" cy="2179320"/>
        </p:xfrm>
        <a:graphic>
          <a:graphicData uri="http://schemas.openxmlformats.org/drawingml/2006/table">
            <a:tbl>
              <a:tblPr firstRow="1" firstCol="1" bandRow="1">
                <a:tableStyleId>{9D7B26C5-4107-4FEC-AEDC-1716B250A1EF}</a:tableStyleId>
              </a:tblPr>
              <a:tblGrid>
                <a:gridCol w="1944464">
                  <a:extLst>
                    <a:ext uri="{9D8B030D-6E8A-4147-A177-3AD203B41FA5}">
                      <a16:colId xmlns:a16="http://schemas.microsoft.com/office/drawing/2014/main" val="944226888"/>
                    </a:ext>
                  </a:extLst>
                </a:gridCol>
                <a:gridCol w="6410548">
                  <a:extLst>
                    <a:ext uri="{9D8B030D-6E8A-4147-A177-3AD203B41FA5}">
                      <a16:colId xmlns:a16="http://schemas.microsoft.com/office/drawing/2014/main" val="2824878039"/>
                    </a:ext>
                  </a:extLst>
                </a:gridCol>
              </a:tblGrid>
              <a:tr h="0">
                <a:tc>
                  <a:txBody>
                    <a:bodyPr/>
                    <a:lstStyle/>
                    <a:p>
                      <a:pPr algn="just">
                        <a:lnSpc>
                          <a:spcPct val="130000"/>
                        </a:lnSpc>
                        <a:spcAft>
                          <a:spcPts val="0"/>
                        </a:spcAft>
                      </a:pPr>
                      <a:r>
                        <a:rPr lang="de-CH" sz="1100">
                          <a:solidFill>
                            <a:schemeClr val="bg1"/>
                          </a:solidFill>
                          <a:effectLst/>
                        </a:rPr>
                        <a:t>Merkmal</a:t>
                      </a:r>
                      <a:endParaRPr lang="de-CH" sz="110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solidFill>
                      <a:srgbClr val="000000"/>
                    </a:solidFill>
                  </a:tcPr>
                </a:tc>
                <a:tc>
                  <a:txBody>
                    <a:bodyPr/>
                    <a:lstStyle/>
                    <a:p>
                      <a:pPr algn="just">
                        <a:lnSpc>
                          <a:spcPct val="130000"/>
                        </a:lnSpc>
                        <a:spcAft>
                          <a:spcPts val="0"/>
                        </a:spcAft>
                      </a:pPr>
                      <a:r>
                        <a:rPr lang="de-CH" sz="1100" dirty="0">
                          <a:solidFill>
                            <a:schemeClr val="bg1"/>
                          </a:solidFill>
                          <a:effectLst/>
                        </a:rPr>
                        <a:t>Beschreibung / Erläuterung</a:t>
                      </a:r>
                      <a:endParaRPr lang="de-CH" sz="1100" dirty="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solidFill>
                      <a:srgbClr val="000000"/>
                    </a:solidFill>
                  </a:tcPr>
                </a:tc>
                <a:extLst>
                  <a:ext uri="{0D108BD9-81ED-4DB2-BD59-A6C34878D82A}">
                    <a16:rowId xmlns:a16="http://schemas.microsoft.com/office/drawing/2014/main" val="2076716133"/>
                  </a:ext>
                </a:extLst>
              </a:tr>
              <a:tr h="0">
                <a:tc>
                  <a:txBody>
                    <a:bodyPr/>
                    <a:lstStyle/>
                    <a:p>
                      <a:pPr algn="just">
                        <a:lnSpc>
                          <a:spcPct val="130000"/>
                        </a:lnSpc>
                        <a:spcAft>
                          <a:spcPts val="0"/>
                        </a:spcAft>
                      </a:pPr>
                      <a:r>
                        <a:rPr lang="de-CH" sz="1100">
                          <a:effectLst/>
                        </a:rPr>
                        <a:t>Einmaligkeit / Neuartigkeit</a:t>
                      </a:r>
                      <a:endParaRPr lang="de-CH" sz="11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30000"/>
                        </a:lnSpc>
                        <a:spcAft>
                          <a:spcPts val="0"/>
                        </a:spcAft>
                      </a:pPr>
                      <a:r>
                        <a:rPr lang="de-CH" sz="1100" dirty="0">
                          <a:effectLst/>
                        </a:rPr>
                        <a:t>Einmalige Anstrengung, die Veränderung zustande bringt. Nicht oder nur zum Teil sich wiederholende Aufgabenstellung, verbunden mit Unsicherheit und Risiko.</a:t>
                      </a:r>
                      <a:endParaRPr lang="de-CH" sz="11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8226953"/>
                  </a:ext>
                </a:extLst>
              </a:tr>
              <a:tr h="0">
                <a:tc>
                  <a:txBody>
                    <a:bodyPr/>
                    <a:lstStyle/>
                    <a:p>
                      <a:pPr algn="just">
                        <a:lnSpc>
                          <a:spcPct val="130000"/>
                        </a:lnSpc>
                        <a:spcAft>
                          <a:spcPts val="0"/>
                        </a:spcAft>
                      </a:pPr>
                      <a:r>
                        <a:rPr lang="de-CH" sz="1100">
                          <a:effectLst/>
                        </a:rPr>
                        <a:t>Zielorientierung</a:t>
                      </a:r>
                      <a:endParaRPr lang="de-CH" sz="11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30000"/>
                        </a:lnSpc>
                        <a:spcAft>
                          <a:spcPts val="0"/>
                        </a:spcAft>
                      </a:pPr>
                      <a:r>
                        <a:rPr lang="de-CH" sz="1100">
                          <a:effectLst/>
                        </a:rPr>
                        <a:t>Das zu erbringende inhaltliche Ergebnis (Produkt oder Dienstleistung) ist spezifiziert, der dafür erforderliche Zeit- und Mitteleinsatz ist begrenzt.</a:t>
                      </a:r>
                      <a:endParaRPr lang="de-CH" sz="11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984947"/>
                  </a:ext>
                </a:extLst>
              </a:tr>
              <a:tr h="0">
                <a:tc>
                  <a:txBody>
                    <a:bodyPr/>
                    <a:lstStyle/>
                    <a:p>
                      <a:pPr algn="just">
                        <a:lnSpc>
                          <a:spcPct val="130000"/>
                        </a:lnSpc>
                        <a:spcAft>
                          <a:spcPts val="0"/>
                        </a:spcAft>
                      </a:pPr>
                      <a:r>
                        <a:rPr lang="de-CH" sz="1100">
                          <a:effectLst/>
                        </a:rPr>
                        <a:t>Komplexität / Dynamik</a:t>
                      </a:r>
                      <a:endParaRPr lang="de-CH" sz="11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30000"/>
                        </a:lnSpc>
                        <a:spcAft>
                          <a:spcPts val="0"/>
                        </a:spcAft>
                      </a:pPr>
                      <a:r>
                        <a:rPr lang="de-CH" sz="1100" dirty="0">
                          <a:effectLst/>
                        </a:rPr>
                        <a:t>Umfangreiche und stark vernetzte Aufgabenstellung mit vielen Abhängigkeiten zwischen Einzelaufgaben und Umfeld, wobei sich Inhalte wie auch Abhängigkeiten ändern können.</a:t>
                      </a:r>
                      <a:endParaRPr lang="de-CH" sz="11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8892476"/>
                  </a:ext>
                </a:extLst>
              </a:tr>
              <a:tr h="0">
                <a:tc>
                  <a:txBody>
                    <a:bodyPr/>
                    <a:lstStyle/>
                    <a:p>
                      <a:pPr algn="just">
                        <a:lnSpc>
                          <a:spcPct val="130000"/>
                        </a:lnSpc>
                        <a:spcAft>
                          <a:spcPts val="0"/>
                        </a:spcAft>
                      </a:pPr>
                      <a:r>
                        <a:rPr lang="de-CH" sz="1100">
                          <a:effectLst/>
                        </a:rPr>
                        <a:t>Interdisziplinarität</a:t>
                      </a:r>
                      <a:endParaRPr lang="de-CH" sz="11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30000"/>
                        </a:lnSpc>
                        <a:spcAft>
                          <a:spcPts val="0"/>
                        </a:spcAft>
                      </a:pPr>
                      <a:r>
                        <a:rPr lang="de-CH" sz="1100" dirty="0">
                          <a:effectLst/>
                        </a:rPr>
                        <a:t>Die Aufgabenstellung erfordert den Einsatz mehrerer bzw. vieler Personen mit unterschiedlichen Fähigkeiten und Verantwortlichkeiten aus unterschiedlichen Organisationseinheiten, Fachdisziplinen, Standorten oder Gesellschaften der Arbonia.</a:t>
                      </a:r>
                      <a:endParaRPr lang="de-CH" sz="11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6457985"/>
                  </a:ext>
                </a:extLst>
              </a:tr>
            </a:tbl>
          </a:graphicData>
        </a:graphic>
      </p:graphicFrame>
      <p:graphicFrame>
        <p:nvGraphicFramePr>
          <p:cNvPr id="10" name="Tabelle 9"/>
          <p:cNvGraphicFramePr>
            <a:graphicFrameLocks noGrp="1"/>
          </p:cNvGraphicFramePr>
          <p:nvPr>
            <p:extLst/>
          </p:nvPr>
        </p:nvGraphicFramePr>
        <p:xfrm>
          <a:off x="388279" y="4717512"/>
          <a:ext cx="8355012" cy="871728"/>
        </p:xfrm>
        <a:graphic>
          <a:graphicData uri="http://schemas.openxmlformats.org/drawingml/2006/table">
            <a:tbl>
              <a:tblPr firstRow="1" firstCol="1" bandRow="1">
                <a:tableStyleId>{9D7B26C5-4107-4FEC-AEDC-1716B250A1EF}</a:tableStyleId>
              </a:tblPr>
              <a:tblGrid>
                <a:gridCol w="2782725">
                  <a:extLst>
                    <a:ext uri="{9D8B030D-6E8A-4147-A177-3AD203B41FA5}">
                      <a16:colId xmlns:a16="http://schemas.microsoft.com/office/drawing/2014/main" val="2787358997"/>
                    </a:ext>
                  </a:extLst>
                </a:gridCol>
                <a:gridCol w="2058840">
                  <a:extLst>
                    <a:ext uri="{9D8B030D-6E8A-4147-A177-3AD203B41FA5}">
                      <a16:colId xmlns:a16="http://schemas.microsoft.com/office/drawing/2014/main" val="843281484"/>
                    </a:ext>
                  </a:extLst>
                </a:gridCol>
                <a:gridCol w="1696471">
                  <a:extLst>
                    <a:ext uri="{9D8B030D-6E8A-4147-A177-3AD203B41FA5}">
                      <a16:colId xmlns:a16="http://schemas.microsoft.com/office/drawing/2014/main" val="192916121"/>
                    </a:ext>
                  </a:extLst>
                </a:gridCol>
                <a:gridCol w="1816976">
                  <a:extLst>
                    <a:ext uri="{9D8B030D-6E8A-4147-A177-3AD203B41FA5}">
                      <a16:colId xmlns:a16="http://schemas.microsoft.com/office/drawing/2014/main" val="2232997080"/>
                    </a:ext>
                  </a:extLst>
                </a:gridCol>
              </a:tblGrid>
              <a:tr h="185420">
                <a:tc>
                  <a:txBody>
                    <a:bodyPr/>
                    <a:lstStyle/>
                    <a:p>
                      <a:pPr algn="just">
                        <a:lnSpc>
                          <a:spcPct val="130000"/>
                        </a:lnSpc>
                        <a:spcAft>
                          <a:spcPts val="0"/>
                        </a:spcAft>
                      </a:pPr>
                      <a:r>
                        <a:rPr lang="de-CH" sz="1100">
                          <a:solidFill>
                            <a:schemeClr val="bg1"/>
                          </a:solidFill>
                          <a:effectLst/>
                        </a:rPr>
                        <a:t> </a:t>
                      </a:r>
                      <a:endParaRPr lang="de-CH" sz="110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solidFill>
                      <a:srgbClr val="000000"/>
                    </a:solidFill>
                  </a:tcPr>
                </a:tc>
                <a:tc>
                  <a:txBody>
                    <a:bodyPr/>
                    <a:lstStyle/>
                    <a:p>
                      <a:pPr algn="just">
                        <a:lnSpc>
                          <a:spcPct val="130000"/>
                        </a:lnSpc>
                        <a:spcAft>
                          <a:spcPts val="0"/>
                        </a:spcAft>
                      </a:pPr>
                      <a:r>
                        <a:rPr lang="de-CH" sz="1100">
                          <a:solidFill>
                            <a:schemeClr val="bg1"/>
                          </a:solidFill>
                          <a:effectLst/>
                        </a:rPr>
                        <a:t>Interne Ressourcen (PT)</a:t>
                      </a:r>
                      <a:endParaRPr lang="de-CH" sz="110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solidFill>
                      <a:srgbClr val="000000"/>
                    </a:solidFill>
                  </a:tcPr>
                </a:tc>
                <a:tc>
                  <a:txBody>
                    <a:bodyPr/>
                    <a:lstStyle/>
                    <a:p>
                      <a:pPr algn="just">
                        <a:lnSpc>
                          <a:spcPct val="130000"/>
                        </a:lnSpc>
                        <a:spcAft>
                          <a:spcPts val="0"/>
                        </a:spcAft>
                      </a:pPr>
                      <a:r>
                        <a:rPr lang="de-CH" sz="1100">
                          <a:solidFill>
                            <a:schemeClr val="bg1"/>
                          </a:solidFill>
                          <a:effectLst/>
                        </a:rPr>
                        <a:t>Cash-out [CHF]</a:t>
                      </a:r>
                      <a:endParaRPr lang="de-CH" sz="110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solidFill>
                      <a:srgbClr val="000000"/>
                    </a:solidFill>
                  </a:tcPr>
                </a:tc>
                <a:tc>
                  <a:txBody>
                    <a:bodyPr/>
                    <a:lstStyle/>
                    <a:p>
                      <a:pPr algn="just">
                        <a:lnSpc>
                          <a:spcPct val="130000"/>
                        </a:lnSpc>
                        <a:spcAft>
                          <a:spcPts val="0"/>
                        </a:spcAft>
                      </a:pPr>
                      <a:r>
                        <a:rPr lang="de-CH" sz="1100" dirty="0">
                          <a:solidFill>
                            <a:schemeClr val="bg1"/>
                          </a:solidFill>
                          <a:effectLst/>
                        </a:rPr>
                        <a:t>Dauer</a:t>
                      </a:r>
                      <a:endParaRPr lang="de-CH" sz="1100" dirty="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solidFill>
                      <a:srgbClr val="000000"/>
                    </a:solidFill>
                  </a:tcPr>
                </a:tc>
                <a:extLst>
                  <a:ext uri="{0D108BD9-81ED-4DB2-BD59-A6C34878D82A}">
                    <a16:rowId xmlns:a16="http://schemas.microsoft.com/office/drawing/2014/main" val="2948345440"/>
                  </a:ext>
                </a:extLst>
              </a:tr>
              <a:tr h="0">
                <a:tc>
                  <a:txBody>
                    <a:bodyPr/>
                    <a:lstStyle/>
                    <a:p>
                      <a:pPr algn="just">
                        <a:lnSpc>
                          <a:spcPct val="130000"/>
                        </a:lnSpc>
                        <a:spcAft>
                          <a:spcPts val="0"/>
                        </a:spcAft>
                      </a:pPr>
                      <a:r>
                        <a:rPr lang="de-CH" sz="1100">
                          <a:effectLst/>
                        </a:rPr>
                        <a:t>Projekt</a:t>
                      </a:r>
                      <a:endParaRPr lang="de-CH" sz="11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30000"/>
                        </a:lnSpc>
                        <a:spcAft>
                          <a:spcPts val="0"/>
                        </a:spcAft>
                      </a:pPr>
                      <a:r>
                        <a:rPr lang="de-CH" sz="1100">
                          <a:effectLst/>
                        </a:rPr>
                        <a:t>&gt; 10</a:t>
                      </a:r>
                      <a:endParaRPr lang="de-CH" sz="11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30000"/>
                        </a:lnSpc>
                        <a:spcAft>
                          <a:spcPts val="0"/>
                        </a:spcAft>
                      </a:pPr>
                      <a:r>
                        <a:rPr lang="de-CH" sz="1100" dirty="0">
                          <a:effectLst/>
                        </a:rPr>
                        <a:t>&gt; </a:t>
                      </a:r>
                      <a:r>
                        <a:rPr lang="de-CH" sz="1100" dirty="0" smtClean="0">
                          <a:effectLst/>
                        </a:rPr>
                        <a:t>10'000</a:t>
                      </a:r>
                      <a:r>
                        <a:rPr lang="de-CH" sz="1100" baseline="30000" dirty="0" smtClean="0">
                          <a:effectLst/>
                        </a:rPr>
                        <a:t>1</a:t>
                      </a:r>
                      <a:endParaRPr lang="de-CH" sz="1100" baseline="30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30000"/>
                        </a:lnSpc>
                        <a:spcAft>
                          <a:spcPts val="0"/>
                        </a:spcAft>
                      </a:pPr>
                      <a:r>
                        <a:rPr lang="de-CH" sz="1100">
                          <a:effectLst/>
                        </a:rPr>
                        <a:t>&gt; 1 Monat</a:t>
                      </a:r>
                      <a:endParaRPr lang="de-CH" sz="11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1490930"/>
                  </a:ext>
                </a:extLst>
              </a:tr>
              <a:tr h="0">
                <a:tc gridSpan="4">
                  <a:txBody>
                    <a:bodyPr/>
                    <a:lstStyle/>
                    <a:p>
                      <a:pPr algn="just">
                        <a:lnSpc>
                          <a:spcPct val="130000"/>
                        </a:lnSpc>
                        <a:spcAft>
                          <a:spcPts val="0"/>
                        </a:spcAft>
                      </a:pPr>
                      <a:r>
                        <a:rPr lang="de-CH" sz="1100" b="0" dirty="0">
                          <a:effectLst/>
                        </a:rPr>
                        <a:t>Mindestens zwei der drei aufgeführten quantifizierten Grössen müssen zutreffen, damit ein Vorhaben formell zum Projekt und somit im Projektportfolio geführt wird und folglich nach dem vorliegenden Handbuch abzuwickeln ist</a:t>
                      </a:r>
                      <a:r>
                        <a:rPr lang="de-CH" sz="1100" b="0" dirty="0" smtClean="0">
                          <a:effectLst/>
                        </a:rPr>
                        <a:t>. </a:t>
                      </a:r>
                      <a:endParaRPr lang="de-CH" sz="1100" b="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CH"/>
                    </a:p>
                  </a:txBody>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3472374693"/>
                  </a:ext>
                </a:extLst>
              </a:tr>
            </a:tbl>
          </a:graphicData>
        </a:graphic>
      </p:graphicFrame>
      <p:sp>
        <p:nvSpPr>
          <p:cNvPr id="11" name="Rechteck 10"/>
          <p:cNvSpPr/>
          <p:nvPr/>
        </p:nvSpPr>
        <p:spPr>
          <a:xfrm>
            <a:off x="323528" y="5687118"/>
            <a:ext cx="8426772" cy="600164"/>
          </a:xfrm>
          <a:prstGeom prst="rect">
            <a:avLst/>
          </a:prstGeom>
        </p:spPr>
        <p:txBody>
          <a:bodyPr wrap="square">
            <a:spAutoFit/>
          </a:bodyPr>
          <a:lstStyle/>
          <a:p>
            <a:r>
              <a:rPr lang="de-CH" sz="1100" dirty="0" smtClean="0">
                <a:solidFill>
                  <a:schemeClr val="tx1"/>
                </a:solidFill>
                <a:latin typeface="+mj-lt"/>
                <a:ea typeface="Times New Roman" panose="02020603050405020304" pitchFamily="18" charset="0"/>
                <a:cs typeface="Times New Roman" panose="02020603050405020304" pitchFamily="18" charset="0"/>
              </a:rPr>
              <a:t>Abgrenzung zu Aufträgen: </a:t>
            </a:r>
            <a:r>
              <a:rPr lang="de-CH" sz="1100" b="0" dirty="0" smtClean="0">
                <a:solidFill>
                  <a:schemeClr val="tx1"/>
                </a:solidFill>
                <a:latin typeface="+mj-lt"/>
                <a:ea typeface="Times New Roman" panose="02020603050405020304" pitchFamily="18" charset="0"/>
                <a:cs typeface="Times New Roman" panose="02020603050405020304" pitchFamily="18" charset="0"/>
              </a:rPr>
              <a:t>Vorhaben</a:t>
            </a:r>
            <a:r>
              <a:rPr lang="de-CH" sz="1100" b="0" dirty="0">
                <a:solidFill>
                  <a:schemeClr val="tx1"/>
                </a:solidFill>
                <a:latin typeface="+mj-lt"/>
                <a:ea typeface="Times New Roman" panose="02020603050405020304" pitchFamily="18" charset="0"/>
                <a:cs typeface="Times New Roman" panose="02020603050405020304" pitchFamily="18" charset="0"/>
              </a:rPr>
              <a:t>, welche nicht mindestens zwei der quantifizierten Grössen erreichen, werden in Form von Aufträgen umgesetzt und durch die Linie koordiniert, überwacht und gesteuert. Darüber hinaus werden diese Aufträge nicht im Projektportfolio geführt. </a:t>
            </a:r>
            <a:endParaRPr lang="de-CH" sz="1100" b="0" dirty="0">
              <a:solidFill>
                <a:schemeClr val="tx1"/>
              </a:solidFill>
              <a:latin typeface="+mj-lt"/>
            </a:endParaRPr>
          </a:p>
        </p:txBody>
      </p:sp>
      <p:sp>
        <p:nvSpPr>
          <p:cNvPr id="13" name="Rechteck 12"/>
          <p:cNvSpPr/>
          <p:nvPr/>
        </p:nvSpPr>
        <p:spPr>
          <a:xfrm>
            <a:off x="5685780" y="775185"/>
            <a:ext cx="3458220" cy="430887"/>
          </a:xfrm>
          <a:prstGeom prst="rect">
            <a:avLst/>
          </a:prstGeom>
        </p:spPr>
        <p:txBody>
          <a:bodyPr wrap="square">
            <a:spAutoFit/>
          </a:bodyPr>
          <a:lstStyle/>
          <a:p>
            <a:r>
              <a:rPr lang="de-CH" sz="1100" b="0" baseline="30000" dirty="0" smtClean="0">
                <a:solidFill>
                  <a:schemeClr val="tx1"/>
                </a:solidFill>
              </a:rPr>
              <a:t>1</a:t>
            </a:r>
            <a:r>
              <a:rPr lang="de-CH" sz="1100" b="0" dirty="0" smtClean="0">
                <a:solidFill>
                  <a:schemeClr val="tx1"/>
                </a:solidFill>
              </a:rPr>
              <a:t>Grenze </a:t>
            </a:r>
            <a:r>
              <a:rPr lang="de-CH" sz="1100" b="0" dirty="0">
                <a:solidFill>
                  <a:schemeClr val="tx1"/>
                </a:solidFill>
              </a:rPr>
              <a:t>bei Cash-out von 10'000 CHF entspricht Notwendigkeit eines Investitionsantrags.</a:t>
            </a:r>
          </a:p>
        </p:txBody>
      </p:sp>
    </p:spTree>
    <p:extLst>
      <p:ext uri="{BB962C8B-B14F-4D97-AF65-F5344CB8AC3E}">
        <p14:creationId xmlns:p14="http://schemas.microsoft.com/office/powerpoint/2010/main" val="1645424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Typisierung von IT-Projekten</a:t>
            </a:r>
            <a:endParaRPr lang="de-CH" dirty="0"/>
          </a:p>
        </p:txBody>
      </p:sp>
      <p:sp>
        <p:nvSpPr>
          <p:cNvPr id="4" name="Textplatzhalter 3"/>
          <p:cNvSpPr>
            <a:spLocks noGrp="1"/>
          </p:cNvSpPr>
          <p:nvPr>
            <p:ph type="body" sz="quarter" idx="11"/>
          </p:nvPr>
        </p:nvSpPr>
        <p:spPr/>
        <p:txBody>
          <a:bodyPr/>
          <a:lstStyle/>
          <a:p>
            <a:pPr marL="0" indent="0">
              <a:spcBef>
                <a:spcPts val="600"/>
              </a:spcBef>
              <a:spcAft>
                <a:spcPts val="600"/>
              </a:spcAft>
            </a:pPr>
            <a:r>
              <a:rPr lang="de-CH" sz="1600" b="0" dirty="0"/>
              <a:t>Im Rahmen der Projektinitialisierung wird festgelegt, um welche Art von Projekt es sich handelt. Der Projekttyp kann Einfluss auf die Projektabwicklung (Phasenmodell, Planung, etc.) </a:t>
            </a:r>
            <a:r>
              <a:rPr lang="de-CH" sz="1600" b="0" dirty="0" smtClean="0"/>
              <a:t>sowie auf die </a:t>
            </a:r>
            <a:r>
              <a:rPr lang="de-CH" sz="1600" b="0" dirty="0"/>
              <a:t>erforderlichen </a:t>
            </a:r>
            <a:r>
              <a:rPr lang="de-CH" sz="1600" b="0" dirty="0" smtClean="0"/>
              <a:t>Lieferobjekte haben. </a:t>
            </a:r>
            <a:r>
              <a:rPr lang="de-CH" sz="1600" b="0" dirty="0"/>
              <a:t>Klare Zuordnungen sind nicht immer möglich; je nach Ziel des Projekts ist ein Schwerpunkt zu setzen.</a:t>
            </a:r>
          </a:p>
          <a:p>
            <a:pPr lvl="0">
              <a:spcBef>
                <a:spcPts val="600"/>
              </a:spcBef>
              <a:spcAft>
                <a:spcPts val="600"/>
              </a:spcAft>
              <a:buFont typeface="Wingdings" panose="05000000000000000000" pitchFamily="2" charset="2"/>
              <a:buChar char="§"/>
            </a:pPr>
            <a:r>
              <a:rPr lang="de-CH" sz="1600" b="0" dirty="0"/>
              <a:t>IT-Anwendung Einführung (Neueinführung einer Anwendung, z. B. Digitale Zeiterfassung)</a:t>
            </a:r>
          </a:p>
          <a:p>
            <a:pPr lvl="0">
              <a:spcBef>
                <a:spcPts val="600"/>
              </a:spcBef>
              <a:spcAft>
                <a:spcPts val="600"/>
              </a:spcAft>
              <a:buFont typeface="Wingdings" panose="05000000000000000000" pitchFamily="2" charset="2"/>
              <a:buChar char="§"/>
            </a:pPr>
            <a:r>
              <a:rPr lang="de-CH" sz="1600" b="0" dirty="0"/>
              <a:t>IT-Anwendung Weiterentwicklung / Anpassung (Weiterentwicklung oder Änderung einer bestehenden Anwendung, z. B. Standard Workflow SAP)</a:t>
            </a:r>
          </a:p>
          <a:p>
            <a:pPr lvl="0">
              <a:spcBef>
                <a:spcPts val="600"/>
              </a:spcBef>
              <a:spcAft>
                <a:spcPts val="600"/>
              </a:spcAft>
              <a:buFont typeface="Wingdings" panose="05000000000000000000" pitchFamily="2" charset="2"/>
              <a:buChar char="§"/>
            </a:pPr>
            <a:r>
              <a:rPr lang="de-CH" sz="1600" b="0" dirty="0"/>
              <a:t>IT-Infrastruktur (Erweiterung der bestehenden IT-Infrastruktur, Migrationsprojekte, z. B. Mailarchivierung)</a:t>
            </a:r>
          </a:p>
          <a:p>
            <a:pPr lvl="0">
              <a:spcBef>
                <a:spcPts val="600"/>
              </a:spcBef>
              <a:spcAft>
                <a:spcPts val="600"/>
              </a:spcAft>
              <a:buFont typeface="Wingdings" panose="05000000000000000000" pitchFamily="2" charset="2"/>
              <a:buChar char="§"/>
            </a:pPr>
            <a:r>
              <a:rPr lang="de-CH" sz="1600" b="0" dirty="0"/>
              <a:t>Integrationsprojekte / Rollouts (z. B. Workflow </a:t>
            </a:r>
            <a:r>
              <a:rPr lang="de-CH" sz="1600" b="0" dirty="0" err="1"/>
              <a:t>Slovaktual</a:t>
            </a:r>
            <a:r>
              <a:rPr lang="de-CH" sz="1600" b="0" dirty="0"/>
              <a:t>, Domänenintegration </a:t>
            </a:r>
            <a:r>
              <a:rPr lang="de-CH" sz="1600" b="0" dirty="0" err="1"/>
              <a:t>Bekon</a:t>
            </a:r>
            <a:r>
              <a:rPr lang="de-CH" sz="1600" b="0" dirty="0"/>
              <a:t>)</a:t>
            </a:r>
          </a:p>
          <a:p>
            <a:pPr lvl="0">
              <a:spcBef>
                <a:spcPts val="600"/>
              </a:spcBef>
              <a:spcAft>
                <a:spcPts val="600"/>
              </a:spcAft>
              <a:buFont typeface="Wingdings" panose="05000000000000000000" pitchFamily="2" charset="2"/>
              <a:buChar char="§"/>
            </a:pPr>
            <a:r>
              <a:rPr lang="de-CH" sz="1600" b="0" dirty="0"/>
              <a:t>Life-Cycle-Projekt (Ersatz Firewall, SAP </a:t>
            </a:r>
            <a:r>
              <a:rPr lang="de-CH" sz="1600" b="0" dirty="0" err="1"/>
              <a:t>Releasewechsel</a:t>
            </a:r>
            <a:r>
              <a:rPr lang="de-CH" sz="1600" b="0" dirty="0"/>
              <a:t>)</a:t>
            </a:r>
          </a:p>
          <a:p>
            <a:pPr lvl="0">
              <a:spcBef>
                <a:spcPts val="600"/>
              </a:spcBef>
              <a:spcAft>
                <a:spcPts val="600"/>
              </a:spcAft>
              <a:buFont typeface="Wingdings" panose="05000000000000000000" pitchFamily="2" charset="2"/>
              <a:buChar char="§"/>
            </a:pPr>
            <a:r>
              <a:rPr lang="de-CH" sz="1600" b="0" dirty="0"/>
              <a:t>Studien / Analysen (z. B. Vorstudie S4T)</a:t>
            </a:r>
          </a:p>
          <a:p>
            <a:pPr lvl="0">
              <a:spcBef>
                <a:spcPts val="600"/>
              </a:spcBef>
              <a:spcAft>
                <a:spcPts val="600"/>
              </a:spcAft>
              <a:buFont typeface="Wingdings" panose="05000000000000000000" pitchFamily="2" charset="2"/>
              <a:buChar char="§"/>
            </a:pPr>
            <a:r>
              <a:rPr lang="en-US" sz="1600" b="0" dirty="0" err="1"/>
              <a:t>Evaluationsprojekte</a:t>
            </a:r>
            <a:r>
              <a:rPr lang="en-US" sz="1600" b="0" dirty="0"/>
              <a:t> (z. B. Evaluation PPM-Tool)</a:t>
            </a:r>
            <a:endParaRPr lang="de-CH" sz="1600" b="0" dirty="0"/>
          </a:p>
          <a:p>
            <a:endParaRPr lang="de-CH" dirty="0"/>
          </a:p>
        </p:txBody>
      </p:sp>
    </p:spTree>
    <p:extLst>
      <p:ext uri="{BB962C8B-B14F-4D97-AF65-F5344CB8AC3E}">
        <p14:creationId xmlns:p14="http://schemas.microsoft.com/office/powerpoint/2010/main" val="170669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Projektgrössen (S, M, L, XL)</a:t>
            </a:r>
          </a:p>
        </p:txBody>
      </p:sp>
      <p:sp>
        <p:nvSpPr>
          <p:cNvPr id="3" name="Textplatzhalter 2"/>
          <p:cNvSpPr>
            <a:spLocks noGrp="1"/>
          </p:cNvSpPr>
          <p:nvPr>
            <p:ph type="body" sz="quarter" idx="10"/>
          </p:nvPr>
        </p:nvSpPr>
        <p:spPr/>
        <p:txBody>
          <a:bodyPr/>
          <a:lstStyle/>
          <a:p>
            <a:r>
              <a:rPr lang="de-CH" dirty="0" smtClean="0"/>
              <a:t>Projektklassifizierung</a:t>
            </a:r>
            <a:endParaRPr lang="de-CH" dirty="0"/>
          </a:p>
        </p:txBody>
      </p:sp>
      <p:sp>
        <p:nvSpPr>
          <p:cNvPr id="4" name="Textplatzhalter 3"/>
          <p:cNvSpPr>
            <a:spLocks noGrp="1"/>
          </p:cNvSpPr>
          <p:nvPr>
            <p:ph type="body" sz="quarter" idx="11"/>
          </p:nvPr>
        </p:nvSpPr>
        <p:spPr/>
        <p:txBody>
          <a:bodyPr/>
          <a:lstStyle/>
          <a:p>
            <a:pPr marL="0" indent="0">
              <a:spcBef>
                <a:spcPts val="600"/>
              </a:spcBef>
              <a:spcAft>
                <a:spcPts val="600"/>
              </a:spcAft>
            </a:pPr>
            <a:r>
              <a:rPr lang="de-CH" sz="1600" b="0" dirty="0"/>
              <a:t>Für die Projektplanung, -organisation, -durchführung sowie -kontrolle muss das Projekt klassifiziert werden. Damit wird gewährleistet, dass der einzusetzende Projektaufwand der Projektbedeutung entspricht. Die Klassifizierung eines Projekts erfolgt zuerst provisorisch anhand </a:t>
            </a:r>
            <a:r>
              <a:rPr lang="de-CH" sz="1600" b="0" dirty="0" smtClean="0"/>
              <a:t>der Projektidee und </a:t>
            </a:r>
            <a:r>
              <a:rPr lang="de-CH" sz="1600" b="0" dirty="0"/>
              <a:t>anschliessend definitiv bei Abnahme des Projektauftrags (</a:t>
            </a:r>
            <a:r>
              <a:rPr lang="de-CH" sz="1600" b="0" dirty="0" smtClean="0"/>
              <a:t>Meilenstein </a:t>
            </a:r>
            <a:r>
              <a:rPr lang="de-CH" sz="1600" b="0" dirty="0"/>
              <a:t>der Phase Initialisierung). </a:t>
            </a:r>
          </a:p>
          <a:p>
            <a:endParaRPr lang="de-CH" dirty="0"/>
          </a:p>
        </p:txBody>
      </p:sp>
      <p:graphicFrame>
        <p:nvGraphicFramePr>
          <p:cNvPr id="6" name="Tabelle 5"/>
          <p:cNvGraphicFramePr>
            <a:graphicFrameLocks noGrp="1"/>
          </p:cNvGraphicFramePr>
          <p:nvPr>
            <p:extLst>
              <p:ext uri="{D42A27DB-BD31-4B8C-83A1-F6EECF244321}">
                <p14:modId xmlns:p14="http://schemas.microsoft.com/office/powerpoint/2010/main" val="2897592485"/>
              </p:ext>
            </p:extLst>
          </p:nvPr>
        </p:nvGraphicFramePr>
        <p:xfrm>
          <a:off x="389389" y="2852936"/>
          <a:ext cx="8390740" cy="3312369"/>
        </p:xfrm>
        <a:graphic>
          <a:graphicData uri="http://schemas.openxmlformats.org/drawingml/2006/table">
            <a:tbl>
              <a:tblPr firstRow="1" firstCol="1" bandRow="1">
                <a:tableStyleId>{9D7B26C5-4107-4FEC-AEDC-1716B250A1EF}</a:tableStyleId>
              </a:tblPr>
              <a:tblGrid>
                <a:gridCol w="252000">
                  <a:extLst>
                    <a:ext uri="{9D8B030D-6E8A-4147-A177-3AD203B41FA5}">
                      <a16:colId xmlns:a16="http://schemas.microsoft.com/office/drawing/2014/main" val="813567111"/>
                    </a:ext>
                  </a:extLst>
                </a:gridCol>
                <a:gridCol w="1080120">
                  <a:extLst>
                    <a:ext uri="{9D8B030D-6E8A-4147-A177-3AD203B41FA5}">
                      <a16:colId xmlns:a16="http://schemas.microsoft.com/office/drawing/2014/main" val="1195679143"/>
                    </a:ext>
                  </a:extLst>
                </a:gridCol>
                <a:gridCol w="7058620">
                  <a:extLst>
                    <a:ext uri="{9D8B030D-6E8A-4147-A177-3AD203B41FA5}">
                      <a16:colId xmlns:a16="http://schemas.microsoft.com/office/drawing/2014/main" val="3877890158"/>
                    </a:ext>
                  </a:extLst>
                </a:gridCol>
              </a:tblGrid>
              <a:tr h="198527">
                <a:tc gridSpan="2">
                  <a:txBody>
                    <a:bodyPr/>
                    <a:lstStyle/>
                    <a:p>
                      <a:pPr algn="just">
                        <a:lnSpc>
                          <a:spcPct val="130000"/>
                        </a:lnSpc>
                        <a:spcAft>
                          <a:spcPts val="0"/>
                        </a:spcAft>
                      </a:pPr>
                      <a:r>
                        <a:rPr lang="de-CH" sz="1000">
                          <a:solidFill>
                            <a:schemeClr val="bg1"/>
                          </a:solidFill>
                          <a:effectLst/>
                        </a:rPr>
                        <a:t>Kategorie</a:t>
                      </a:r>
                      <a:endParaRPr lang="de-CH" sz="100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nchor="b">
                    <a:solidFill>
                      <a:srgbClr val="000000"/>
                    </a:solidFill>
                  </a:tcPr>
                </a:tc>
                <a:tc hMerge="1">
                  <a:txBody>
                    <a:bodyPr/>
                    <a:lstStyle/>
                    <a:p>
                      <a:endParaRPr lang="de-CH"/>
                    </a:p>
                  </a:txBody>
                  <a:tcPr/>
                </a:tc>
                <a:tc>
                  <a:txBody>
                    <a:bodyPr/>
                    <a:lstStyle/>
                    <a:p>
                      <a:pPr algn="l">
                        <a:lnSpc>
                          <a:spcPct val="130000"/>
                        </a:lnSpc>
                        <a:spcAft>
                          <a:spcPts val="0"/>
                        </a:spcAft>
                      </a:pPr>
                      <a:r>
                        <a:rPr lang="de-CH" sz="1000" dirty="0">
                          <a:solidFill>
                            <a:schemeClr val="bg1"/>
                          </a:solidFill>
                          <a:effectLst/>
                        </a:rPr>
                        <a:t>Beschreibung</a:t>
                      </a:r>
                      <a:endParaRPr lang="de-CH" sz="1000" dirty="0">
                        <a:solidFill>
                          <a:schemeClr val="bg1"/>
                        </a:solidFill>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nchor="b">
                    <a:solidFill>
                      <a:srgbClr val="000000"/>
                    </a:solidFill>
                  </a:tcPr>
                </a:tc>
                <a:extLst>
                  <a:ext uri="{0D108BD9-81ED-4DB2-BD59-A6C34878D82A}">
                    <a16:rowId xmlns:a16="http://schemas.microsoft.com/office/drawing/2014/main" val="422890095"/>
                  </a:ext>
                </a:extLst>
              </a:tr>
              <a:tr h="1028121">
                <a:tc>
                  <a:txBody>
                    <a:bodyPr/>
                    <a:lstStyle/>
                    <a:p>
                      <a:pPr algn="ctr">
                        <a:lnSpc>
                          <a:spcPct val="130000"/>
                        </a:lnSpc>
                        <a:spcAft>
                          <a:spcPts val="0"/>
                        </a:spcAft>
                      </a:pPr>
                      <a:r>
                        <a:rPr lang="de-CH" sz="1000" dirty="0">
                          <a:effectLst/>
                        </a:rPr>
                        <a:t>S</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tc>
                  <a:txBody>
                    <a:bodyPr/>
                    <a:lstStyle/>
                    <a:p>
                      <a:pPr algn="l">
                        <a:lnSpc>
                          <a:spcPct val="130000"/>
                        </a:lnSpc>
                        <a:spcAft>
                          <a:spcPts val="0"/>
                        </a:spcAft>
                      </a:pPr>
                      <a:r>
                        <a:rPr lang="de-CH" sz="1000" b="1" dirty="0">
                          <a:effectLst/>
                        </a:rPr>
                        <a:t>Kleinprojekt</a:t>
                      </a:r>
                      <a:endParaRPr lang="de-CH" sz="1000" b="1"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tc>
                  <a:txBody>
                    <a:bodyPr/>
                    <a:lstStyle/>
                    <a:p>
                      <a:pPr marL="180975" lvl="0" indent="-180975" algn="l">
                        <a:lnSpc>
                          <a:spcPct val="130000"/>
                        </a:lnSpc>
                        <a:spcAft>
                          <a:spcPts val="0"/>
                        </a:spcAft>
                        <a:buFont typeface="Symbol" panose="05050102010706020507" pitchFamily="18" charset="2"/>
                        <a:buChar char="-"/>
                      </a:pPr>
                      <a:r>
                        <a:rPr lang="de-CH" sz="1000" dirty="0">
                          <a:effectLst/>
                        </a:rPr>
                        <a:t>Kleinere, weniger komplexe Projekte</a:t>
                      </a:r>
                    </a:p>
                    <a:p>
                      <a:pPr marL="180975" lvl="0" indent="-180975" algn="l">
                        <a:lnSpc>
                          <a:spcPct val="130000"/>
                        </a:lnSpc>
                        <a:spcAft>
                          <a:spcPts val="0"/>
                        </a:spcAft>
                        <a:buFont typeface="Symbol" panose="05050102010706020507" pitchFamily="18" charset="2"/>
                        <a:buChar char="-"/>
                      </a:pPr>
                      <a:r>
                        <a:rPr lang="de-CH" sz="1000" dirty="0">
                          <a:effectLst/>
                        </a:rPr>
                        <a:t>Auftraggeber und Entscheider ist mittlere Management (Abteilungsleiter)</a:t>
                      </a:r>
                    </a:p>
                    <a:p>
                      <a:pPr marL="180975" lvl="0" indent="-180975" algn="l">
                        <a:lnSpc>
                          <a:spcPct val="130000"/>
                        </a:lnSpc>
                        <a:spcAft>
                          <a:spcPts val="0"/>
                        </a:spcAft>
                        <a:buFont typeface="Symbol" panose="05050102010706020507" pitchFamily="18" charset="2"/>
                        <a:buChar char="-"/>
                      </a:pPr>
                      <a:r>
                        <a:rPr lang="de-CH" sz="1000" dirty="0">
                          <a:effectLst/>
                        </a:rPr>
                        <a:t>Einfache Projektorganisation, keine Steuergruppe, keine dedizierte Qualitäts- und Risikomanagement-Rolle notwendig</a:t>
                      </a:r>
                    </a:p>
                    <a:p>
                      <a:pPr marL="180975" lvl="0" indent="-180975" algn="l">
                        <a:lnSpc>
                          <a:spcPct val="130000"/>
                        </a:lnSpc>
                        <a:spcAft>
                          <a:spcPts val="0"/>
                        </a:spcAft>
                        <a:buFont typeface="Symbol" panose="05050102010706020507" pitchFamily="18" charset="2"/>
                        <a:buChar char="-"/>
                      </a:pPr>
                      <a:r>
                        <a:rPr lang="de-CH" sz="1000" dirty="0">
                          <a:effectLst/>
                        </a:rPr>
                        <a:t>Projektphasen können zusammengefasst werden</a:t>
                      </a:r>
                    </a:p>
                    <a:p>
                      <a:pPr marL="180975" lvl="0" indent="-180975" algn="l">
                        <a:lnSpc>
                          <a:spcPct val="130000"/>
                        </a:lnSpc>
                        <a:spcAft>
                          <a:spcPts val="0"/>
                        </a:spcAft>
                        <a:buFont typeface="Symbol" panose="05050102010706020507" pitchFamily="18" charset="2"/>
                        <a:buChar char="-"/>
                      </a:pPr>
                      <a:r>
                        <a:rPr lang="de-CH" sz="1000" dirty="0">
                          <a:effectLst/>
                        </a:rPr>
                        <a:t>Falls S-Projekte weitgehend durch eine Person bearbeitet werden können, sind sie als Aufträge einzustufen</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extLst>
                  <a:ext uri="{0D108BD9-81ED-4DB2-BD59-A6C34878D82A}">
                    <a16:rowId xmlns:a16="http://schemas.microsoft.com/office/drawing/2014/main" val="4143581986"/>
                  </a:ext>
                </a:extLst>
              </a:tr>
              <a:tr h="649402">
                <a:tc>
                  <a:txBody>
                    <a:bodyPr/>
                    <a:lstStyle/>
                    <a:p>
                      <a:pPr algn="ctr">
                        <a:lnSpc>
                          <a:spcPct val="130000"/>
                        </a:lnSpc>
                        <a:spcAft>
                          <a:spcPts val="0"/>
                        </a:spcAft>
                      </a:pPr>
                      <a:r>
                        <a:rPr lang="de-CH" sz="1000" dirty="0">
                          <a:effectLst/>
                        </a:rPr>
                        <a:t>M</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tc>
                  <a:txBody>
                    <a:bodyPr/>
                    <a:lstStyle/>
                    <a:p>
                      <a:pPr algn="l">
                        <a:lnSpc>
                          <a:spcPct val="130000"/>
                        </a:lnSpc>
                        <a:spcAft>
                          <a:spcPts val="0"/>
                        </a:spcAft>
                      </a:pPr>
                      <a:r>
                        <a:rPr lang="de-CH" sz="1000" b="1">
                          <a:effectLst/>
                        </a:rPr>
                        <a:t>Standardprojekt</a:t>
                      </a:r>
                      <a:endParaRPr lang="de-CH" sz="1000" b="1">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tc>
                  <a:txBody>
                    <a:bodyPr/>
                    <a:lstStyle/>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dirty="0">
                          <a:solidFill>
                            <a:schemeClr val="tx1"/>
                          </a:solidFill>
                          <a:effectLst/>
                          <a:latin typeface="+mn-lt"/>
                          <a:ea typeface="+mn-ea"/>
                          <a:cs typeface="+mn-cs"/>
                        </a:rPr>
                        <a:t>Komplexe Projekte, jedoch ohne strategische Bedeutung</a:t>
                      </a:r>
                    </a:p>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dirty="0">
                          <a:solidFill>
                            <a:schemeClr val="tx1"/>
                          </a:solidFill>
                          <a:effectLst/>
                          <a:latin typeface="+mn-lt"/>
                          <a:ea typeface="+mn-ea"/>
                          <a:cs typeface="+mn-cs"/>
                        </a:rPr>
                        <a:t>kleine Steuergruppe, keine dedizierte Qualitäts- und Risikomanagement-Rolle notwendig</a:t>
                      </a:r>
                    </a:p>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dirty="0">
                          <a:solidFill>
                            <a:schemeClr val="tx1"/>
                          </a:solidFill>
                          <a:effectLst/>
                          <a:latin typeface="+mn-lt"/>
                          <a:ea typeface="+mn-ea"/>
                          <a:cs typeface="+mn-cs"/>
                        </a:rPr>
                        <a:t>Auftraggeber und Entscheider sind das mittlere Management (Abteilungsleiter, ggf. Divisionsleitung)</a:t>
                      </a:r>
                    </a:p>
                  </a:txBody>
                  <a:tcPr marL="40341" marR="40341" marT="0" marB="0"/>
                </a:tc>
                <a:extLst>
                  <a:ext uri="{0D108BD9-81ED-4DB2-BD59-A6C34878D82A}">
                    <a16:rowId xmlns:a16="http://schemas.microsoft.com/office/drawing/2014/main" val="3423211833"/>
                  </a:ext>
                </a:extLst>
              </a:tr>
              <a:tr h="806927">
                <a:tc>
                  <a:txBody>
                    <a:bodyPr/>
                    <a:lstStyle/>
                    <a:p>
                      <a:pPr algn="ctr">
                        <a:lnSpc>
                          <a:spcPct val="130000"/>
                        </a:lnSpc>
                        <a:spcAft>
                          <a:spcPts val="0"/>
                        </a:spcAft>
                      </a:pPr>
                      <a:r>
                        <a:rPr lang="de-CH" sz="1000" dirty="0">
                          <a:effectLst/>
                        </a:rPr>
                        <a:t>L</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tc>
                  <a:txBody>
                    <a:bodyPr/>
                    <a:lstStyle/>
                    <a:p>
                      <a:pPr algn="l">
                        <a:lnSpc>
                          <a:spcPct val="130000"/>
                        </a:lnSpc>
                        <a:spcAft>
                          <a:spcPts val="0"/>
                        </a:spcAft>
                      </a:pPr>
                      <a:r>
                        <a:rPr lang="de-CH" sz="1000" b="1" dirty="0">
                          <a:effectLst/>
                        </a:rPr>
                        <a:t>Grossprojekt</a:t>
                      </a:r>
                      <a:endParaRPr lang="de-CH" sz="1000" b="1"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tc>
                  <a:txBody>
                    <a:bodyPr/>
                    <a:lstStyle/>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a:solidFill>
                            <a:schemeClr val="tx1"/>
                          </a:solidFill>
                          <a:effectLst/>
                          <a:latin typeface="+mn-lt"/>
                          <a:ea typeface="+mn-ea"/>
                          <a:cs typeface="+mn-cs"/>
                        </a:rPr>
                        <a:t>Umfangreiche, hochkomplexe Projekte mit hoher strategischer Bedeutu</a:t>
                      </a:r>
                    </a:p>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a:solidFill>
                            <a:schemeClr val="tx1"/>
                          </a:solidFill>
                          <a:effectLst/>
                          <a:latin typeface="+mn-lt"/>
                          <a:ea typeface="+mn-ea"/>
                          <a:cs typeface="+mn-cs"/>
                        </a:rPr>
                        <a:t>Auftraggeber und Entscheider ist das Top-Management (Divisionsleitung)</a:t>
                      </a:r>
                    </a:p>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a:solidFill>
                            <a:schemeClr val="tx1"/>
                          </a:solidFill>
                          <a:effectLst/>
                          <a:latin typeface="+mn-lt"/>
                          <a:ea typeface="+mn-ea"/>
                          <a:cs typeface="+mn-cs"/>
                        </a:rPr>
                        <a:t>Die Projektorganisation weist eine Steuergruppe auf</a:t>
                      </a:r>
                    </a:p>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a:solidFill>
                            <a:schemeClr val="tx1"/>
                          </a:solidFill>
                          <a:effectLst/>
                          <a:latin typeface="+mn-lt"/>
                          <a:ea typeface="+mn-ea"/>
                          <a:cs typeface="+mn-cs"/>
                        </a:rPr>
                        <a:t>Alle Phasen gemäss Projektmanagementhandbuch sind zu durchlaufen</a:t>
                      </a:r>
                    </a:p>
                  </a:txBody>
                  <a:tcPr marL="40341" marR="40341" marT="0" marB="0"/>
                </a:tc>
                <a:extLst>
                  <a:ext uri="{0D108BD9-81ED-4DB2-BD59-A6C34878D82A}">
                    <a16:rowId xmlns:a16="http://schemas.microsoft.com/office/drawing/2014/main" val="2579911048"/>
                  </a:ext>
                </a:extLst>
              </a:tr>
              <a:tr h="629392">
                <a:tc>
                  <a:txBody>
                    <a:bodyPr/>
                    <a:lstStyle/>
                    <a:p>
                      <a:pPr algn="ctr">
                        <a:lnSpc>
                          <a:spcPct val="130000"/>
                        </a:lnSpc>
                        <a:spcAft>
                          <a:spcPts val="0"/>
                        </a:spcAft>
                      </a:pPr>
                      <a:r>
                        <a:rPr lang="de-CH" sz="1000" dirty="0">
                          <a:effectLst/>
                        </a:rPr>
                        <a:t>XL</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tc>
                  <a:txBody>
                    <a:bodyPr/>
                    <a:lstStyle/>
                    <a:p>
                      <a:pPr algn="l">
                        <a:lnSpc>
                          <a:spcPct val="130000"/>
                        </a:lnSpc>
                        <a:spcAft>
                          <a:spcPts val="0"/>
                        </a:spcAft>
                      </a:pPr>
                      <a:r>
                        <a:rPr lang="de-CH" sz="1000" b="1" dirty="0">
                          <a:effectLst/>
                        </a:rPr>
                        <a:t>XL-Projekt</a:t>
                      </a:r>
                      <a:endParaRPr lang="de-CH" sz="1000" b="1"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40341" marR="40341" marT="0" marB="0"/>
                </a:tc>
                <a:tc>
                  <a:txBody>
                    <a:bodyPr/>
                    <a:lstStyle/>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dirty="0">
                          <a:solidFill>
                            <a:schemeClr val="tx1"/>
                          </a:solidFill>
                          <a:effectLst/>
                          <a:latin typeface="+mn-lt"/>
                          <a:ea typeface="+mn-ea"/>
                          <a:cs typeface="+mn-cs"/>
                        </a:rPr>
                        <a:t>Divisionsübergreifende Projekte, die als Programm geführt werden</a:t>
                      </a:r>
                    </a:p>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dirty="0">
                          <a:solidFill>
                            <a:schemeClr val="tx1"/>
                          </a:solidFill>
                          <a:effectLst/>
                          <a:latin typeface="+mn-lt"/>
                          <a:ea typeface="+mn-ea"/>
                          <a:cs typeface="+mn-cs"/>
                        </a:rPr>
                        <a:t>Hohe strategische Bedeutung</a:t>
                      </a:r>
                    </a:p>
                    <a:p>
                      <a:pPr marL="180975" lvl="0" indent="-180975" algn="l" defTabSz="457200" rtl="0" eaLnBrk="1" latinLnBrk="0" hangingPunct="1">
                        <a:lnSpc>
                          <a:spcPct val="130000"/>
                        </a:lnSpc>
                        <a:spcAft>
                          <a:spcPts val="0"/>
                        </a:spcAft>
                        <a:buFont typeface="Symbol" panose="05050102010706020507" pitchFamily="18" charset="2"/>
                        <a:buChar char="-"/>
                      </a:pPr>
                      <a:r>
                        <a:rPr lang="de-CH" sz="1000" kern="1200" dirty="0">
                          <a:solidFill>
                            <a:schemeClr val="tx1"/>
                          </a:solidFill>
                          <a:effectLst/>
                          <a:latin typeface="+mn-lt"/>
                          <a:ea typeface="+mn-ea"/>
                          <a:cs typeface="+mn-cs"/>
                        </a:rPr>
                        <a:t>Die Projektorganisation weist eine Steuergruppe auf mit Vertretern der Divisionsleitung / Konzernleitung</a:t>
                      </a:r>
                    </a:p>
                  </a:txBody>
                  <a:tcPr marL="40341" marR="40341" marT="0" marB="0"/>
                </a:tc>
                <a:extLst>
                  <a:ext uri="{0D108BD9-81ED-4DB2-BD59-A6C34878D82A}">
                    <a16:rowId xmlns:a16="http://schemas.microsoft.com/office/drawing/2014/main" val="3373663173"/>
                  </a:ext>
                </a:extLst>
              </a:tr>
            </a:tbl>
          </a:graphicData>
        </a:graphic>
      </p:graphicFrame>
    </p:spTree>
    <p:extLst>
      <p:ext uri="{BB962C8B-B14F-4D97-AF65-F5344CB8AC3E}">
        <p14:creationId xmlns:p14="http://schemas.microsoft.com/office/powerpoint/2010/main" val="1007561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Projektgrössen (S, M, L, XL)</a:t>
            </a:r>
            <a:endParaRPr lang="de-CH" dirty="0"/>
          </a:p>
        </p:txBody>
      </p:sp>
      <p:sp>
        <p:nvSpPr>
          <p:cNvPr id="3" name="Textplatzhalter 2"/>
          <p:cNvSpPr>
            <a:spLocks noGrp="1"/>
          </p:cNvSpPr>
          <p:nvPr>
            <p:ph type="body" sz="quarter" idx="10"/>
          </p:nvPr>
        </p:nvSpPr>
        <p:spPr/>
        <p:txBody>
          <a:bodyPr/>
          <a:lstStyle/>
          <a:p>
            <a:r>
              <a:rPr lang="de-CH" dirty="0"/>
              <a:t>Klassifizierung der </a:t>
            </a:r>
            <a:r>
              <a:rPr lang="de-CH" dirty="0" smtClean="0"/>
              <a:t>Projekte nach Bewertungsschema</a:t>
            </a:r>
            <a:endParaRPr lang="de-CH" dirty="0"/>
          </a:p>
        </p:txBody>
      </p:sp>
      <p:pic>
        <p:nvPicPr>
          <p:cNvPr id="12" name="Grafik 11"/>
          <p:cNvPicPr>
            <a:picLocks noChangeAspect="1"/>
          </p:cNvPicPr>
          <p:nvPr/>
        </p:nvPicPr>
        <p:blipFill>
          <a:blip r:embed="rId3"/>
          <a:stretch>
            <a:fillRect/>
          </a:stretch>
        </p:blipFill>
        <p:spPr>
          <a:xfrm>
            <a:off x="356527" y="1304850"/>
            <a:ext cx="8280000" cy="4402500"/>
          </a:xfrm>
          <a:prstGeom prst="rect">
            <a:avLst/>
          </a:prstGeom>
        </p:spPr>
      </p:pic>
      <p:sp>
        <p:nvSpPr>
          <p:cNvPr id="4" name="Rechteck 3"/>
          <p:cNvSpPr/>
          <p:nvPr/>
        </p:nvSpPr>
        <p:spPr>
          <a:xfrm>
            <a:off x="356526" y="5805264"/>
            <a:ext cx="8103905" cy="738664"/>
          </a:xfrm>
          <a:prstGeom prst="rect">
            <a:avLst/>
          </a:prstGeom>
        </p:spPr>
        <p:txBody>
          <a:bodyPr wrap="square">
            <a:spAutoFit/>
          </a:bodyPr>
          <a:lstStyle/>
          <a:p>
            <a:r>
              <a:rPr lang="de-CH" sz="1400" dirty="0">
                <a:solidFill>
                  <a:schemeClr val="tx1"/>
                </a:solidFill>
                <a:hlinkClick r:id="rId4" action="ppaction://hlinkfile"/>
              </a:rPr>
              <a:t>\\</a:t>
            </a:r>
            <a:r>
              <a:rPr lang="de-CH" sz="1400" dirty="0" smtClean="0">
                <a:solidFill>
                  <a:schemeClr val="tx1"/>
                </a:solidFill>
                <a:hlinkClick r:id="rId4" action="ppaction://hlinkfile"/>
              </a:rPr>
              <a:t>CHAFG210\daten\Projekte\AFG_IT_PROJEKTE\001_Projekt_Methodik\IT-Projektmanagement-Handbuch_Projektklassifizierung.xlsx</a:t>
            </a:r>
            <a:endParaRPr lang="de-CH" sz="1400" dirty="0" smtClean="0">
              <a:solidFill>
                <a:schemeClr val="tx1"/>
              </a:solidFill>
            </a:endParaRPr>
          </a:p>
          <a:p>
            <a:endParaRPr lang="de-CH" sz="1400" dirty="0">
              <a:solidFill>
                <a:schemeClr val="tx1"/>
              </a:solidFill>
            </a:endParaRPr>
          </a:p>
        </p:txBody>
      </p:sp>
    </p:spTree>
    <p:extLst>
      <p:ext uri="{BB962C8B-B14F-4D97-AF65-F5344CB8AC3E}">
        <p14:creationId xmlns:p14="http://schemas.microsoft.com/office/powerpoint/2010/main" val="850359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Projektgrössen (S, M, L, XL)</a:t>
            </a:r>
          </a:p>
        </p:txBody>
      </p:sp>
      <p:pic>
        <p:nvPicPr>
          <p:cNvPr id="4" name="Grafik 3"/>
          <p:cNvPicPr>
            <a:picLocks noChangeAspect="1"/>
          </p:cNvPicPr>
          <p:nvPr/>
        </p:nvPicPr>
        <p:blipFill>
          <a:blip r:embed="rId2"/>
          <a:stretch>
            <a:fillRect/>
          </a:stretch>
        </p:blipFill>
        <p:spPr>
          <a:xfrm>
            <a:off x="323528" y="1304850"/>
            <a:ext cx="8280000" cy="4361450"/>
          </a:xfrm>
          <a:prstGeom prst="rect">
            <a:avLst/>
          </a:prstGeom>
        </p:spPr>
      </p:pic>
      <p:sp>
        <p:nvSpPr>
          <p:cNvPr id="5" name="Rechteck 4"/>
          <p:cNvSpPr/>
          <p:nvPr/>
        </p:nvSpPr>
        <p:spPr>
          <a:xfrm>
            <a:off x="356526" y="5805264"/>
            <a:ext cx="8103905" cy="738664"/>
          </a:xfrm>
          <a:prstGeom prst="rect">
            <a:avLst/>
          </a:prstGeom>
        </p:spPr>
        <p:txBody>
          <a:bodyPr wrap="square">
            <a:spAutoFit/>
          </a:bodyPr>
          <a:lstStyle/>
          <a:p>
            <a:r>
              <a:rPr lang="de-CH" sz="1400" dirty="0">
                <a:solidFill>
                  <a:schemeClr val="tx1"/>
                </a:solidFill>
                <a:hlinkClick r:id="rId3" action="ppaction://hlinkfile"/>
              </a:rPr>
              <a:t>\\</a:t>
            </a:r>
            <a:r>
              <a:rPr lang="de-CH" sz="1400" dirty="0" smtClean="0">
                <a:solidFill>
                  <a:schemeClr val="tx1"/>
                </a:solidFill>
                <a:hlinkClick r:id="rId3" action="ppaction://hlinkfile"/>
              </a:rPr>
              <a:t>CHAFG210\daten\Projekte\AFG_IT_PROJEKTE\001_Projekt_Methodik\IT-Projektmanagement-Handbuch_Projektklassifizierung.xlsx</a:t>
            </a:r>
            <a:endParaRPr lang="de-CH" sz="1400" dirty="0">
              <a:solidFill>
                <a:schemeClr val="tx1"/>
              </a:solidFill>
            </a:endParaRPr>
          </a:p>
          <a:p>
            <a:endParaRPr lang="de-CH" sz="1400" dirty="0" smtClean="0">
              <a:solidFill>
                <a:schemeClr val="tx1"/>
              </a:solidFill>
            </a:endParaRPr>
          </a:p>
        </p:txBody>
      </p:sp>
      <p:sp>
        <p:nvSpPr>
          <p:cNvPr id="6" name="Textplatzhalter 2"/>
          <p:cNvSpPr>
            <a:spLocks noGrp="1"/>
          </p:cNvSpPr>
          <p:nvPr>
            <p:ph type="body" sz="quarter" idx="10"/>
          </p:nvPr>
        </p:nvSpPr>
        <p:spPr>
          <a:xfrm>
            <a:off x="388279" y="641897"/>
            <a:ext cx="8362021" cy="359817"/>
          </a:xfrm>
        </p:spPr>
        <p:txBody>
          <a:bodyPr/>
          <a:lstStyle/>
          <a:p>
            <a:r>
              <a:rPr lang="de-CH" dirty="0"/>
              <a:t>Klassifizierung der </a:t>
            </a:r>
            <a:r>
              <a:rPr lang="de-CH" dirty="0" smtClean="0"/>
              <a:t>Projekte nach Bewertungsschema</a:t>
            </a:r>
            <a:endParaRPr lang="de-CH" dirty="0"/>
          </a:p>
        </p:txBody>
      </p:sp>
    </p:spTree>
    <p:extLst>
      <p:ext uri="{BB962C8B-B14F-4D97-AF65-F5344CB8AC3E}">
        <p14:creationId xmlns:p14="http://schemas.microsoft.com/office/powerpoint/2010/main" val="40004170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08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2&quot;&gt;&lt;elem m_fUsage=&quot;8.48130603441310348956E+00&quot;&gt;&lt;m_msothmcolidx val=&quot;0&quot;/&gt;&lt;m_rgb r=&quot;9D&quot; g=&quot;9D&quot; b=&quot;9C&quot;/&gt;&lt;m_nBrightness tagver0=&quot;26206&quot; tagname0=&quot;m_nBrightnessUNRECOGNIZED&quot; val=&quot;0&quot;/&gt;&lt;/elem&gt;&lt;elem m_fUsage=&quot;1.33233906167100002449E+00&quot;&gt;&lt;m_msothmcolidx val=&quot;0&quot;/&gt;&lt;m_rgb r=&quot;FB&quot; g=&quot;F8&quot; b=&quot;86&quot;/&gt;&lt;m_nBrightness tagver0=&quot;26206&quot; tagname0=&quot;m_nBrightnessUNRECOGNIZED&quot; val=&quot;0&quot;/&gt;&lt;/elem&gt;&lt;elem m_fUsage=&quot;1.39521150505501789763E-01&quot;&gt;&lt;m_msothmcolidx val=&quot;0&quot;/&gt;&lt;m_rgb r=&quot;E5&quot; g=&quot;E5&quot; b=&quot;E5&quot;/&gt;&lt;m_nBrightness tagver0=&quot;26206&quot; tagname0=&quot;m_nBrightnessUNRECOGNIZED&quot; val=&quot;0&quot;/&gt;&lt;/elem&gt;&lt;elem m_fUsage=&quot;2.10469462447790897630E-02&quot;&gt;&lt;m_msothmcolidx val=&quot;0&quot;/&gt;&lt;m_rgb r=&quot;AC&quot; g=&quot;CE&quot; b=&quot;D9&quot;/&gt;&lt;m_nBrightness tagver0=&quot;26206&quot; tagname0=&quot;m_nBrightnessUNRECOGNIZED&quot; val=&quot;0&quot;/&gt;&lt;/elem&gt;&lt;elem m_fUsage=&quot;1.64675390747028478622E-02&quot;&gt;&lt;m_msothmcolidx val=&quot;0&quot;/&gt;&lt;m_rgb r=&quot;4E&quot; g=&quot;6C&quot; b=&quot;88&quot;/&gt;&lt;m_nBrightness tagver0=&quot;26206&quot; tagname0=&quot;m_nBrightnessUNRECOGNIZED&quot; val=&quot;0&quot;/&gt;&lt;/elem&gt;&lt;elem m_fUsage=&quot;6.36268544113594968631E-03&quot;&gt;&lt;m_msothmcolidx val=&quot;0&quot;/&gt;&lt;m_rgb r=&quot;B7&quot; g=&quot;B7&quot; b=&quot;B7&quot;/&gt;&lt;m_nBrightness tagver0=&quot;26206&quot; tagname0=&quot;m_nBrightnessUNRECOGNIZED&quot; val=&quot;0&quot;/&gt;&lt;/elem&gt;&lt;elem m_fUsage=&quot;2.01612156279330073660E-03&quot;&gt;&lt;m_msothmcolidx val=&quot;0&quot;/&gt;&lt;m_rgb r=&quot;69&quot; g=&quot;8F&quot; b=&quot;A4&quot;/&gt;&lt;m_nBrightness tagver0=&quot;26206&quot; tagname0=&quot;m_nBrightnessUNRECOGNIZED&quot; val=&quot;0&quot;/&gt;&lt;/elem&gt;&lt;elem m_fUsage=&quot;2.69903923875146084955E-04&quot;&gt;&lt;m_msothmcolidx val=&quot;0&quot;/&gt;&lt;m_rgb r=&quot;68&quot; g=&quot;B0&quot; b=&quot;26&quot;/&gt;&lt;m_nBrightness tagver0=&quot;26206&quot; tagname0=&quot;m_nBrightnessUNRECOGNIZED&quot; val=&quot;0&quot;/&gt;&lt;/elem&gt;&lt;elem m_fUsage=&quot;1.44736961287146418970E-04&quot;&gt;&lt;m_msothmcolidx val=&quot;0&quot;/&gt;&lt;m_rgb r=&quot;2F&quot; g=&quot;9B&quot; b=&quot;55&quot;/&gt;&lt;m_nBrightness tagver0=&quot;26206&quot; tagname0=&quot;m_nBrightnessUNRECOGNIZED&quot; val=&quot;0&quot;/&gt;&lt;/elem&gt;&lt;elem m_fUsage=&quot;1.24760526624498910113E-04&quot;&gt;&lt;m_msothmcolidx val=&quot;0&quot;/&gt;&lt;m_rgb r=&quot;2C&quot; g=&quot;72&quot; b=&quot;31&quot;/&gt;&lt;m_nBrightness tagver0=&quot;26206&quot; tagname0=&quot;m_nBrightnessUNRECOGNIZED&quot; val=&quot;0&quot;/&gt;&lt;/elem&gt;&lt;elem m_fUsage=&quot;9.49619203004967670206E-05&quot;&gt;&lt;m_msothmcolidx val=&quot;0&quot;/&gt;&lt;m_rgb r=&quot;B0&quot; g=&quot;D5&quot; b=&quot;A4&quot;/&gt;&lt;m_nBrightness tagver0=&quot;26206&quot; tagname0=&quot;m_nBrightnessUNRECOGNIZED&quot; val=&quot;0&quot;/&gt;&lt;/elem&gt;&lt;elem m_fUsage=&quot;4.04837660228433813972E-05&quot;&gt;&lt;m_msothmcolidx val=&quot;0&quot;/&gt;&lt;m_rgb r=&quot;B0&quot; g=&quot;D1&quot; b=&quot;A4&quot;/&gt;&lt;m_nBrightness tagver0=&quot;26206&quot; tagname0=&quot;m_nBrightnessUNRECOGNIZED&quot;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R.tjCX0ZSzqwZGN_h2Vid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mK1W3z2jRwChAlPs4KvBq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iOp0ugwRx6X4w7i8FoUs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mG0KxpMJSaa02rMFuM35W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jtEuQqdSJCgpSgIU69Mjy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R.tjCX0ZSzqwZGN_h2Vid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mK1W3z2jRwChAlPs4KvBq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R.tjCX0ZSzqwZGN_h2VidQ"/>
</p:tagLst>
</file>

<file path=ppt/theme/theme1.xml><?xml version="1.0" encoding="utf-8"?>
<a:theme xmlns:a="http://schemas.openxmlformats.org/drawingml/2006/main" name="Master schwarz">
  <a:themeElements>
    <a:clrScheme name="Arbonia">
      <a:dk1>
        <a:srgbClr val="000000"/>
      </a:dk1>
      <a:lt1>
        <a:srgbClr val="FFFFFF"/>
      </a:lt1>
      <a:dk2>
        <a:srgbClr val="000000"/>
      </a:dk2>
      <a:lt2>
        <a:srgbClr val="FFFFFF"/>
      </a:lt2>
      <a:accent1>
        <a:srgbClr val="000000"/>
      </a:accent1>
      <a:accent2>
        <a:srgbClr val="9D9D9C"/>
      </a:accent2>
      <a:accent3>
        <a:srgbClr val="E5E5E5"/>
      </a:accent3>
      <a:accent4>
        <a:srgbClr val="FFFFFF"/>
      </a:accent4>
      <a:accent5>
        <a:srgbClr val="ACCED9"/>
      </a:accent5>
      <a:accent6>
        <a:srgbClr val="4E6C88"/>
      </a:accent6>
      <a:hlink>
        <a:srgbClr val="9D9D9C"/>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extLst/>
      </a:spPr>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marL="0" marR="0" indent="0" algn="ctr" defTabSz="673100" rtl="0" eaLnBrk="1" fontAlgn="base" latinLnBrk="0" hangingPunct="1">
          <a:lnSpc>
            <a:spcPct val="100000"/>
          </a:lnSpc>
          <a:spcBef>
            <a:spcPct val="0"/>
          </a:spcBef>
          <a:spcAft>
            <a:spcPct val="0"/>
          </a:spcAft>
          <a:buClrTx/>
          <a:buSzTx/>
          <a:buFontTx/>
          <a:buNone/>
          <a:tabLst/>
          <a:defRPr kumimoji="0" sz="1800" b="0" i="0" u="none" strike="noStrike" cap="none" normalizeH="0" baseline="0" dirty="0" smtClean="0">
            <a:ln>
              <a:noFill/>
            </a:ln>
            <a:solidFill>
              <a:schemeClr val="tx1"/>
            </a:solidFill>
            <a:effectLst/>
            <a:latin typeface="Frutiger LT Com 55 Roman" pitchFamily="34" charset="0"/>
            <a:ea typeface="ＭＳ Ｐゴシック" charset="0"/>
            <a:cs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r" defTabSz="673100" rtl="0" eaLnBrk="1" fontAlgn="base" latinLnBrk="0" hangingPunct="1">
          <a:lnSpc>
            <a:spcPct val="100000"/>
          </a:lnSpc>
          <a:spcBef>
            <a:spcPct val="0"/>
          </a:spcBef>
          <a:spcAft>
            <a:spcPct val="0"/>
          </a:spcAft>
          <a:buClrTx/>
          <a:buSzTx/>
          <a:buFontTx/>
          <a:buNone/>
          <a:tabLst/>
          <a:defRPr kumimoji="0" lang="de-CH" sz="600" b="1" i="0" u="none" strike="noStrike" cap="none" normalizeH="0" baseline="0">
            <a:ln>
              <a:noFill/>
            </a:ln>
            <a:solidFill>
              <a:srgbClr val="333333"/>
            </a:solidFill>
            <a:effectLst/>
            <a:latin typeface="Arial" charset="0"/>
            <a:ea typeface="ＭＳ Ｐゴシック" charset="0"/>
            <a:cs typeface="Arial" charset="0"/>
          </a:defRPr>
        </a:defPPr>
      </a:lstStyle>
    </a:lnDef>
    <a:txDef>
      <a:spPr>
        <a:noFill/>
      </a:spPr>
      <a:bodyPr wrap="square" lIns="0" tIns="0" rIns="0" bIns="0" rtlCol="0">
        <a:spAutoFit/>
      </a:bodyPr>
      <a:lstStyle>
        <a:defPPr>
          <a:defRPr sz="1800" b="0" dirty="0" smtClean="0">
            <a:solidFill>
              <a:schemeClr val="tx1"/>
            </a:solidFill>
            <a:latin typeface="+mj-lt"/>
          </a:defRPr>
        </a:defPPr>
      </a:lstStyle>
    </a:txDef>
  </a:objectDefaults>
  <a:extraClrSchemeLst>
    <a:extraClrScheme>
      <a:clrScheme name="8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 weiss">
  <a:themeElements>
    <a:clrScheme name="Arbonia">
      <a:dk1>
        <a:srgbClr val="000000"/>
      </a:dk1>
      <a:lt1>
        <a:srgbClr val="FFFFFF"/>
      </a:lt1>
      <a:dk2>
        <a:srgbClr val="000000"/>
      </a:dk2>
      <a:lt2>
        <a:srgbClr val="FFFFFF"/>
      </a:lt2>
      <a:accent1>
        <a:srgbClr val="000000"/>
      </a:accent1>
      <a:accent2>
        <a:srgbClr val="9D9D9C"/>
      </a:accent2>
      <a:accent3>
        <a:srgbClr val="E5E5E5"/>
      </a:accent3>
      <a:accent4>
        <a:srgbClr val="FFFFFF"/>
      </a:accent4>
      <a:accent5>
        <a:srgbClr val="ACCED9"/>
      </a:accent5>
      <a:accent6>
        <a:srgbClr val="4E6C88"/>
      </a:accent6>
      <a:hlink>
        <a:srgbClr val="9D9D9C"/>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extLst/>
      </a:spPr>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marL="0" marR="0" indent="0" algn="ctr" defTabSz="673100" rtl="0" eaLnBrk="1" fontAlgn="base" latinLnBrk="0" hangingPunct="1">
          <a:lnSpc>
            <a:spcPct val="100000"/>
          </a:lnSpc>
          <a:spcBef>
            <a:spcPct val="0"/>
          </a:spcBef>
          <a:spcAft>
            <a:spcPct val="0"/>
          </a:spcAft>
          <a:buClrTx/>
          <a:buSzTx/>
          <a:buFontTx/>
          <a:buNone/>
          <a:tabLst/>
          <a:defRPr kumimoji="0" sz="1800" b="0" i="0" u="none" strike="noStrike" cap="none" normalizeH="0" baseline="0" dirty="0" smtClean="0">
            <a:ln>
              <a:noFill/>
            </a:ln>
            <a:solidFill>
              <a:schemeClr val="tx1"/>
            </a:solidFill>
            <a:effectLst/>
            <a:latin typeface="Frutiger LT Com 55 Roman" pitchFamily="34" charset="0"/>
            <a:ea typeface="ＭＳ Ｐゴシック" charset="0"/>
            <a:cs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r" defTabSz="673100" rtl="0" eaLnBrk="1" fontAlgn="base" latinLnBrk="0" hangingPunct="1">
          <a:lnSpc>
            <a:spcPct val="100000"/>
          </a:lnSpc>
          <a:spcBef>
            <a:spcPct val="0"/>
          </a:spcBef>
          <a:spcAft>
            <a:spcPct val="0"/>
          </a:spcAft>
          <a:buClrTx/>
          <a:buSzTx/>
          <a:buFontTx/>
          <a:buNone/>
          <a:tabLst/>
          <a:defRPr kumimoji="0" lang="de-CH" sz="600" b="1" i="0" u="none" strike="noStrike" cap="none" normalizeH="0" baseline="0">
            <a:ln>
              <a:noFill/>
            </a:ln>
            <a:solidFill>
              <a:srgbClr val="333333"/>
            </a:solidFill>
            <a:effectLst/>
            <a:latin typeface="Arial" charset="0"/>
            <a:ea typeface="ＭＳ Ｐゴシック" charset="0"/>
            <a:cs typeface="Arial" charset="0"/>
          </a:defRPr>
        </a:defPPr>
      </a:lstStyle>
    </a:lnDef>
    <a:txDef>
      <a:spPr>
        <a:noFill/>
      </a:spPr>
      <a:bodyPr wrap="square" lIns="0" tIns="0" rIns="0" bIns="0" rtlCol="0">
        <a:spAutoFit/>
      </a:bodyPr>
      <a:lstStyle>
        <a:defPPr>
          <a:defRPr sz="1800" b="0" dirty="0" smtClean="0">
            <a:solidFill>
              <a:schemeClr val="tx1"/>
            </a:solidFill>
            <a:latin typeface="+mj-lt"/>
          </a:defRPr>
        </a:defPPr>
      </a:lstStyle>
    </a:txDef>
  </a:objectDefaults>
  <a:extraClrSchemeLst>
    <a:extraClrScheme>
      <a:clrScheme name="8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2507</Words>
  <Application>Microsoft Office PowerPoint</Application>
  <PresentationFormat>Bildschirmpräsentation (4:3)</PresentationFormat>
  <Paragraphs>602</Paragraphs>
  <Slides>21</Slides>
  <Notes>8</Notes>
  <HiddenSlides>0</HiddenSlides>
  <MMClips>0</MMClips>
  <ScaleCrop>false</ScaleCrop>
  <HeadingPairs>
    <vt:vector size="8" baseType="variant">
      <vt:variant>
        <vt:lpstr>Verwendete Schriftarten</vt:lpstr>
      </vt:variant>
      <vt:variant>
        <vt:i4>11</vt:i4>
      </vt:variant>
      <vt:variant>
        <vt:lpstr>Design</vt:lpstr>
      </vt:variant>
      <vt:variant>
        <vt:i4>2</vt:i4>
      </vt:variant>
      <vt:variant>
        <vt:lpstr>Eingebettete OLE-Server</vt:lpstr>
      </vt:variant>
      <vt:variant>
        <vt:i4>1</vt:i4>
      </vt:variant>
      <vt:variant>
        <vt:lpstr>Folientitel</vt:lpstr>
      </vt:variant>
      <vt:variant>
        <vt:i4>21</vt:i4>
      </vt:variant>
    </vt:vector>
  </HeadingPairs>
  <TitlesOfParts>
    <vt:vector size="35" baseType="lpstr">
      <vt:lpstr>MS PGothic</vt:lpstr>
      <vt:lpstr>MS PGothic</vt:lpstr>
      <vt:lpstr>Arial</vt:lpstr>
      <vt:lpstr>Arial Bold</vt:lpstr>
      <vt:lpstr>Courier New</vt:lpstr>
      <vt:lpstr>Frutiger LT 45 Light</vt:lpstr>
      <vt:lpstr>Frutiger LT Com 55 Roman</vt:lpstr>
      <vt:lpstr>Symbol</vt:lpstr>
      <vt:lpstr>Times New Roman</vt:lpstr>
      <vt:lpstr>Verdana</vt:lpstr>
      <vt:lpstr>Wingdings</vt:lpstr>
      <vt:lpstr>Master schwarz</vt:lpstr>
      <vt:lpstr>Master weiss</vt:lpstr>
      <vt:lpstr>think-cell Slide</vt:lpstr>
      <vt:lpstr>IT-Projektmanagement-Handbuch</vt:lpstr>
      <vt:lpstr>Weshalb ein Projektmanagement-Handbuch und Portfolio?</vt:lpstr>
      <vt:lpstr>Aufbau und Geltungsbereiche</vt:lpstr>
      <vt:lpstr>Projektdefinition, Typisierung und Projektgrössen (S, M, L, XL)</vt:lpstr>
      <vt:lpstr>Projektdefinition</vt:lpstr>
      <vt:lpstr>Typisierung von IT-Projekten</vt:lpstr>
      <vt:lpstr>Projektgrössen (S, M, L, XL)</vt:lpstr>
      <vt:lpstr>Projektgrössen (S, M, L, XL)</vt:lpstr>
      <vt:lpstr>Projektgrössen (S, M, L, XL)</vt:lpstr>
      <vt:lpstr>Projektgrössen (S, M, L, XL)</vt:lpstr>
      <vt:lpstr>Phasenmodell</vt:lpstr>
      <vt:lpstr>Anpassung der Projektinstrumente (1/2)</vt:lpstr>
      <vt:lpstr>Anpassung der Projektinstrumente (2/2)</vt:lpstr>
      <vt:lpstr>Vorlagenübersicht</vt:lpstr>
      <vt:lpstr>Beispiele von Vorlagen – Projekt Zeiterfassung Schweiz</vt:lpstr>
      <vt:lpstr>Beispiele von Vorlagen – Projekt Zeiterfassung Schweiz</vt:lpstr>
      <vt:lpstr>Beispiele von Vorlagen – Projekt Zeiterfassung Schweiz</vt:lpstr>
      <vt:lpstr>Beispiel der Ressourcenplanung in Orchestra (1/2)</vt:lpstr>
      <vt:lpstr>Beispiel der Ressourcenplanung in Orchestra (2/2)</vt:lpstr>
      <vt:lpstr>Backup                  </vt:lpstr>
      <vt:lpstr>Prozess der Projektprüfung und Freigabe (SAP-Projekte/Themen läuft über Global Template Prozess)</vt:lpstr>
    </vt:vector>
  </TitlesOfParts>
  <Company>AFG Arbonia Forster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Arbonia Präsentationsvorlage_2019</dc:title>
  <dc:creator>Arbonia</dc:creator>
  <cp:lastModifiedBy>Mettler Claudio</cp:lastModifiedBy>
  <cp:revision>2669</cp:revision>
  <cp:lastPrinted>2021-03-08T06:06:56Z</cp:lastPrinted>
  <dcterms:created xsi:type="dcterms:W3CDTF">2013-01-15T16:03:02Z</dcterms:created>
  <dcterms:modified xsi:type="dcterms:W3CDTF">2021-03-08T06:44:17Z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skPaneEnabled">
    <vt:lpwstr>False</vt:lpwstr>
  </property>
</Properties>
</file>